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5"/>
  </p:notesMasterIdLst>
  <p:sldIdLst>
    <p:sldId id="280" r:id="rId5"/>
    <p:sldId id="290" r:id="rId6"/>
    <p:sldId id="295" r:id="rId7"/>
    <p:sldId id="296" r:id="rId8"/>
    <p:sldId id="257" r:id="rId9"/>
    <p:sldId id="287" r:id="rId10"/>
    <p:sldId id="286" r:id="rId11"/>
    <p:sldId id="261" r:id="rId12"/>
    <p:sldId id="263" r:id="rId13"/>
    <p:sldId id="262" r:id="rId14"/>
    <p:sldId id="264" r:id="rId15"/>
    <p:sldId id="299" r:id="rId16"/>
    <p:sldId id="300" r:id="rId17"/>
    <p:sldId id="266" r:id="rId18"/>
    <p:sldId id="288" r:id="rId19"/>
    <p:sldId id="289" r:id="rId20"/>
    <p:sldId id="269" r:id="rId21"/>
    <p:sldId id="270" r:id="rId22"/>
    <p:sldId id="271" r:id="rId23"/>
    <p:sldId id="272" r:id="rId24"/>
    <p:sldId id="297" r:id="rId25"/>
    <p:sldId id="298" r:id="rId26"/>
    <p:sldId id="273" r:id="rId27"/>
    <p:sldId id="291" r:id="rId28"/>
    <p:sldId id="292" r:id="rId29"/>
    <p:sldId id="276" r:id="rId30"/>
    <p:sldId id="277" r:id="rId31"/>
    <p:sldId id="278" r:id="rId32"/>
    <p:sldId id="293" r:id="rId33"/>
    <p:sldId id="294"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C0569FD-594E-4E43-84D6-1EE4C53247D3}">
          <p14:sldIdLst>
            <p14:sldId id="280"/>
            <p14:sldId id="290"/>
            <p14:sldId id="295"/>
            <p14:sldId id="296"/>
          </p14:sldIdLst>
        </p14:section>
        <p14:section name="Form B" id="{D006C9CC-4BA4-4167-85B0-CFFE2A1EF90C}">
          <p14:sldIdLst>
            <p14:sldId id="257"/>
            <p14:sldId id="287"/>
            <p14:sldId id="286"/>
            <p14:sldId id="261"/>
            <p14:sldId id="263"/>
            <p14:sldId id="262"/>
            <p14:sldId id="264"/>
            <p14:sldId id="299"/>
            <p14:sldId id="300"/>
          </p14:sldIdLst>
        </p14:section>
        <p14:section name="Form C" id="{3482C137-39C8-46B6-8DC1-FEB4CD5C0578}">
          <p14:sldIdLst>
            <p14:sldId id="266"/>
            <p14:sldId id="288"/>
            <p14:sldId id="289"/>
            <p14:sldId id="269"/>
            <p14:sldId id="270"/>
            <p14:sldId id="271"/>
            <p14:sldId id="272"/>
            <p14:sldId id="297"/>
            <p14:sldId id="298"/>
          </p14:sldIdLst>
        </p14:section>
        <p14:section name="Mid-Year Student Assessment (MYSA)" id="{095E21F3-3EBC-46A8-8878-5C10ADF8D0E5}">
          <p14:sldIdLst>
            <p14:sldId id="273"/>
            <p14:sldId id="291"/>
            <p14:sldId id="292"/>
            <p14:sldId id="276"/>
            <p14:sldId id="277"/>
            <p14:sldId id="278"/>
            <p14:sldId id="293"/>
            <p14:sldId id="294"/>
          </p14:sldIdLst>
        </p14:section>
      </p14:sectionLst>
    </p:ex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60F7B9-AA4A-1EDE-1B0E-6B9A9C2979BB}" name="Courtney Greene" initials="CG" userId="S::Courtney.Greene@ruffalonl.com::92fac6e0-d072-4217-bbcf-fc6454f491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8E2"/>
    <a:srgbClr val="BDBBBB"/>
    <a:srgbClr val="002C5C"/>
    <a:srgbClr val="ECAA00"/>
    <a:srgbClr val="0071CE"/>
    <a:srgbClr val="C3D600"/>
    <a:srgbClr val="898BB4"/>
    <a:srgbClr val="007481"/>
    <a:srgbClr val="3DB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AEFA9-72CE-443B-A74B-E90FE59A43B0}" v="118" dt="2025-10-06T16:46:08.860"/>
    <p1510:client id="{DD2C842B-7CCC-4EC3-8E77-194EBF6B6A83}" v="24" dt="2025-10-06T16:26:53.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27405-F5A8-4240-9120-3AB2A69EFE8F}"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90A55-A62C-7348-9C9A-973EA8C139DB}" type="slidenum">
              <a:rPr lang="en-US" smtClean="0"/>
              <a:t>‹#›</a:t>
            </a:fld>
            <a:endParaRPr lang="en-US"/>
          </a:p>
        </p:txBody>
      </p:sp>
    </p:spTree>
    <p:extLst>
      <p:ext uri="{BB962C8B-B14F-4D97-AF65-F5344CB8AC3E}">
        <p14:creationId xmlns:p14="http://schemas.microsoft.com/office/powerpoint/2010/main" val="317599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C90A55-A62C-7348-9C9A-973EA8C139DB}" type="slidenum">
              <a:rPr lang="en-US" smtClean="0"/>
              <a:t>5</a:t>
            </a:fld>
            <a:endParaRPr lang="en-US"/>
          </a:p>
        </p:txBody>
      </p:sp>
    </p:spTree>
    <p:extLst>
      <p:ext uri="{BB962C8B-B14F-4D97-AF65-F5344CB8AC3E}">
        <p14:creationId xmlns:p14="http://schemas.microsoft.com/office/powerpoint/2010/main" val="70585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C90A55-A62C-7348-9C9A-973EA8C139DB}" type="slidenum">
              <a:rPr lang="en-US" smtClean="0"/>
              <a:t>6</a:t>
            </a:fld>
            <a:endParaRPr lang="en-US"/>
          </a:p>
        </p:txBody>
      </p:sp>
    </p:spTree>
    <p:extLst>
      <p:ext uri="{BB962C8B-B14F-4D97-AF65-F5344CB8AC3E}">
        <p14:creationId xmlns:p14="http://schemas.microsoft.com/office/powerpoint/2010/main" val="97239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C90A55-A62C-7348-9C9A-973EA8C139DB}" type="slidenum">
              <a:rPr lang="en-US" smtClean="0"/>
              <a:t>14</a:t>
            </a:fld>
            <a:endParaRPr lang="en-US"/>
          </a:p>
        </p:txBody>
      </p:sp>
    </p:spTree>
    <p:extLst>
      <p:ext uri="{BB962C8B-B14F-4D97-AF65-F5344CB8AC3E}">
        <p14:creationId xmlns:p14="http://schemas.microsoft.com/office/powerpoint/2010/main" val="70585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E1852-0883-2D08-5C79-8151766C7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52AA6-5830-83FA-8056-61C7A256A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12481-BCEB-06DE-7521-1B29756CBD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1E74AF-59BE-B541-36FE-B825DD0A0068}"/>
              </a:ext>
            </a:extLst>
          </p:cNvPr>
          <p:cNvSpPr>
            <a:spLocks noGrp="1"/>
          </p:cNvSpPr>
          <p:nvPr>
            <p:ph type="sldNum" sz="quarter" idx="5"/>
          </p:nvPr>
        </p:nvSpPr>
        <p:spPr/>
        <p:txBody>
          <a:bodyPr/>
          <a:lstStyle/>
          <a:p>
            <a:fld id="{ECC90A55-A62C-7348-9C9A-973EA8C139DB}" type="slidenum">
              <a:rPr lang="en-US" smtClean="0"/>
              <a:t>15</a:t>
            </a:fld>
            <a:endParaRPr lang="en-US"/>
          </a:p>
        </p:txBody>
      </p:sp>
    </p:spTree>
    <p:extLst>
      <p:ext uri="{BB962C8B-B14F-4D97-AF65-F5344CB8AC3E}">
        <p14:creationId xmlns:p14="http://schemas.microsoft.com/office/powerpoint/2010/main" val="336118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C90A55-A62C-7348-9C9A-973EA8C139DB}" type="slidenum">
              <a:rPr lang="en-US" smtClean="0"/>
              <a:t>23</a:t>
            </a:fld>
            <a:endParaRPr lang="en-US"/>
          </a:p>
        </p:txBody>
      </p:sp>
    </p:spTree>
    <p:extLst>
      <p:ext uri="{BB962C8B-B14F-4D97-AF65-F5344CB8AC3E}">
        <p14:creationId xmlns:p14="http://schemas.microsoft.com/office/powerpoint/2010/main" val="705856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av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FF9F8DF-47AC-933C-31CD-6C0E008302ED}"/>
              </a:ext>
            </a:extLst>
          </p:cNvPr>
          <p:cNvSpPr/>
          <p:nvPr userDrawn="1"/>
        </p:nvSpPr>
        <p:spPr>
          <a:xfrm>
            <a:off x="0" y="1704699"/>
            <a:ext cx="9144000" cy="3438801"/>
          </a:xfrm>
          <a:custGeom>
            <a:avLst/>
            <a:gdLst>
              <a:gd name="connsiteX0" fmla="*/ 2000250 w 9144000"/>
              <a:gd name="connsiteY0" fmla="*/ 367 h 3438801"/>
              <a:gd name="connsiteX1" fmla="*/ 9144000 w 9144000"/>
              <a:gd name="connsiteY1" fmla="*/ 373781 h 3438801"/>
              <a:gd name="connsiteX2" fmla="*/ 9144000 w 9144000"/>
              <a:gd name="connsiteY2" fmla="*/ 1701441 h 3438801"/>
              <a:gd name="connsiteX3" fmla="*/ 9144000 w 9144000"/>
              <a:gd name="connsiteY3" fmla="*/ 2704454 h 3438801"/>
              <a:gd name="connsiteX4" fmla="*/ 9144000 w 9144000"/>
              <a:gd name="connsiteY4" fmla="*/ 3438801 h 3438801"/>
              <a:gd name="connsiteX5" fmla="*/ 0 w 9144000"/>
              <a:gd name="connsiteY5" fmla="*/ 3438801 h 3438801"/>
              <a:gd name="connsiteX6" fmla="*/ 0 w 9144000"/>
              <a:gd name="connsiteY6" fmla="*/ 2704454 h 3438801"/>
              <a:gd name="connsiteX7" fmla="*/ 0 w 9144000"/>
              <a:gd name="connsiteY7" fmla="*/ 1701441 h 3438801"/>
              <a:gd name="connsiteX8" fmla="*/ 0 w 9144000"/>
              <a:gd name="connsiteY8" fmla="*/ 373781 h 3438801"/>
              <a:gd name="connsiteX9" fmla="*/ 2000250 w 9144000"/>
              <a:gd name="connsiteY9" fmla="*/ 367 h 343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3438801">
                <a:moveTo>
                  <a:pt x="2000250" y="367"/>
                </a:moveTo>
                <a:cubicBezTo>
                  <a:pt x="4381500" y="26051"/>
                  <a:pt x="6762750" y="1385357"/>
                  <a:pt x="9144000" y="373781"/>
                </a:cubicBezTo>
                <a:lnTo>
                  <a:pt x="9144000" y="1701441"/>
                </a:lnTo>
                <a:lnTo>
                  <a:pt x="9144000" y="2704454"/>
                </a:lnTo>
                <a:lnTo>
                  <a:pt x="9144000" y="3438801"/>
                </a:lnTo>
                <a:lnTo>
                  <a:pt x="0" y="3438801"/>
                </a:lnTo>
                <a:lnTo>
                  <a:pt x="0" y="2704454"/>
                </a:lnTo>
                <a:lnTo>
                  <a:pt x="0" y="1701441"/>
                </a:lnTo>
                <a:lnTo>
                  <a:pt x="0" y="373781"/>
                </a:lnTo>
                <a:cubicBezTo>
                  <a:pt x="666750" y="90539"/>
                  <a:pt x="1333500" y="-6825"/>
                  <a:pt x="2000250" y="367"/>
                </a:cubicBez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p:cNvSpPr>
            <a:spLocks noGrp="1"/>
          </p:cNvSpPr>
          <p:nvPr>
            <p:ph type="ctrTitle" hasCustomPrompt="1"/>
          </p:nvPr>
        </p:nvSpPr>
        <p:spPr>
          <a:xfrm>
            <a:off x="682563" y="2748436"/>
            <a:ext cx="7729916" cy="1128088"/>
          </a:xfrm>
          <a:prstGeom prst="rect">
            <a:avLst/>
          </a:prstGeom>
        </p:spPr>
        <p:txBody>
          <a:bodyPr anchor="b">
            <a:noAutofit/>
          </a:bodyPr>
          <a:lstStyle>
            <a:lvl1pPr algn="l">
              <a:lnSpc>
                <a:spcPct val="90000"/>
              </a:lnSpc>
              <a:defRPr lang="en-US" sz="3600" b="0" kern="1200" baseline="0" dirty="0">
                <a:solidFill>
                  <a:schemeClr val="bg1"/>
                </a:solidFill>
                <a:latin typeface="+mj-lt"/>
                <a:ea typeface="+mn-ea"/>
                <a:cs typeface="Aptos Black" pitchFamily="50" charset="0"/>
              </a:defRPr>
            </a:lvl1pPr>
          </a:lstStyle>
          <a:p>
            <a:r>
              <a:rPr lang="en-US"/>
              <a:t>Presentation Title — Aptos Black, 36 pt., do not exceed two lines</a:t>
            </a:r>
          </a:p>
        </p:txBody>
      </p:sp>
      <p:sp>
        <p:nvSpPr>
          <p:cNvPr id="3" name="Subtitle 2"/>
          <p:cNvSpPr>
            <a:spLocks noGrp="1"/>
          </p:cNvSpPr>
          <p:nvPr>
            <p:ph type="subTitle" idx="1" hasCustomPrompt="1"/>
          </p:nvPr>
        </p:nvSpPr>
        <p:spPr>
          <a:xfrm>
            <a:off x="682563" y="4060593"/>
            <a:ext cx="4555864" cy="275837"/>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 — Aptos, 12 pt.</a:t>
            </a:r>
          </a:p>
        </p:txBody>
      </p:sp>
      <p:pic>
        <p:nvPicPr>
          <p:cNvPr id="4" name="Picture 8">
            <a:extLst>
              <a:ext uri="{FF2B5EF4-FFF2-40B4-BE49-F238E27FC236}">
                <a16:creationId xmlns:a16="http://schemas.microsoft.com/office/drawing/2014/main" id="{015EDDC3-59E9-C79C-2EFB-7F047BB98E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90057" y="346879"/>
            <a:ext cx="2459154" cy="1939999"/>
          </a:xfrm>
          <a:prstGeom prst="rect">
            <a:avLst/>
          </a:prstGeom>
        </p:spPr>
      </p:pic>
    </p:spTree>
    <p:extLst>
      <p:ext uri="{BB962C8B-B14F-4D97-AF65-F5344CB8AC3E}">
        <p14:creationId xmlns:p14="http://schemas.microsoft.com/office/powerpoint/2010/main" val="133814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imple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D41E8B4-7BA6-DB30-A34F-706421182EA6}"/>
              </a:ext>
            </a:extLst>
          </p:cNvPr>
          <p:cNvSpPr>
            <a:spLocks noGrp="1"/>
          </p:cNvSpPr>
          <p:nvPr>
            <p:ph type="body" sz="quarter" idx="13" hasCustomPrompt="1"/>
          </p:nvPr>
        </p:nvSpPr>
        <p:spPr>
          <a:xfrm>
            <a:off x="457200" y="1071797"/>
            <a:ext cx="7918663" cy="41639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5" name="Title 1">
            <a:extLst>
              <a:ext uri="{FF2B5EF4-FFF2-40B4-BE49-F238E27FC236}">
                <a16:creationId xmlns:a16="http://schemas.microsoft.com/office/drawing/2014/main" id="{B5A361ED-E400-6967-52AD-E636ED3DF87A}"/>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a:t>Two-line headline — </a:t>
            </a:r>
            <a:br>
              <a:rPr lang="en-US"/>
            </a:br>
            <a:r>
              <a:rPr lang="en-US"/>
              <a:t>Aptos Black, 26 pt.</a:t>
            </a:r>
          </a:p>
        </p:txBody>
      </p:sp>
      <p:sp>
        <p:nvSpPr>
          <p:cNvPr id="3" name="Content Placeholder 2">
            <a:extLst>
              <a:ext uri="{FF2B5EF4-FFF2-40B4-BE49-F238E27FC236}">
                <a16:creationId xmlns:a16="http://schemas.microsoft.com/office/drawing/2014/main" id="{5D4E68C1-4D97-7203-A77A-4E3FD127BDF1}"/>
              </a:ext>
            </a:extLst>
          </p:cNvPr>
          <p:cNvSpPr>
            <a:spLocks noGrp="1"/>
          </p:cNvSpPr>
          <p:nvPr>
            <p:ph sz="quarter" idx="14" hasCustomPrompt="1"/>
          </p:nvPr>
        </p:nvSpPr>
        <p:spPr>
          <a:xfrm>
            <a:off x="457200" y="1714223"/>
            <a:ext cx="7908925" cy="2720617"/>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970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31F966-041B-ED3E-6CC0-8A70D9C0F2E1}"/>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12">
            <a:extLst>
              <a:ext uri="{FF2B5EF4-FFF2-40B4-BE49-F238E27FC236}">
                <a16:creationId xmlns:a16="http://schemas.microsoft.com/office/drawing/2014/main" id="{655F5241-6057-D6E6-E1C8-B8C784938F6F}"/>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9" name="Title 1">
            <a:extLst>
              <a:ext uri="{FF2B5EF4-FFF2-40B4-BE49-F238E27FC236}">
                <a16:creationId xmlns:a16="http://schemas.microsoft.com/office/drawing/2014/main" id="{2319C564-A2B6-3B32-6645-A2EC2656A02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lvl1pPr>
          </a:lstStyle>
          <a:p>
            <a:r>
              <a:rPr lang="en-US"/>
              <a:t>Headline — Aptos Black, </a:t>
            </a:r>
            <a:br>
              <a:rPr lang="en-US"/>
            </a:br>
            <a:r>
              <a:rPr lang="en-US"/>
              <a:t>26 pt., do not exceed two lines</a:t>
            </a:r>
          </a:p>
        </p:txBody>
      </p:sp>
      <p:sp>
        <p:nvSpPr>
          <p:cNvPr id="8" name="Picture Placeholder 7">
            <a:extLst>
              <a:ext uri="{FF2B5EF4-FFF2-40B4-BE49-F238E27FC236}">
                <a16:creationId xmlns:a16="http://schemas.microsoft.com/office/drawing/2014/main" id="{47CB39B3-239C-7B25-3672-4C916681F73C}"/>
              </a:ext>
            </a:extLst>
          </p:cNvPr>
          <p:cNvSpPr>
            <a:spLocks noGrp="1"/>
          </p:cNvSpPr>
          <p:nvPr>
            <p:ph type="pic" sz="quarter" idx="14" hasCustomPrompt="1"/>
          </p:nvPr>
        </p:nvSpPr>
        <p:spPr>
          <a:xfrm>
            <a:off x="5490148" y="0"/>
            <a:ext cx="3653852" cy="5143500"/>
          </a:xfrm>
          <a:prstGeom prst="rect">
            <a:avLst/>
          </a:prstGeom>
        </p:spPr>
        <p:txBody>
          <a:bodyPr anchor="ctr"/>
          <a:lstStyle>
            <a:lvl1pPr marL="0" indent="0" algn="ctr">
              <a:buNone/>
              <a:defRPr/>
            </a:lvl1pPr>
          </a:lstStyle>
          <a:p>
            <a:r>
              <a:rPr lang="en-US"/>
              <a:t>Click to insert photo</a:t>
            </a:r>
          </a:p>
        </p:txBody>
      </p:sp>
      <p:sp>
        <p:nvSpPr>
          <p:cNvPr id="3" name="Content Placeholder 2">
            <a:extLst>
              <a:ext uri="{FF2B5EF4-FFF2-40B4-BE49-F238E27FC236}">
                <a16:creationId xmlns:a16="http://schemas.microsoft.com/office/drawing/2014/main" id="{33A54091-D4D6-2B8F-85C0-845EB5A2F4BE}"/>
              </a:ext>
            </a:extLst>
          </p:cNvPr>
          <p:cNvSpPr>
            <a:spLocks noGrp="1"/>
          </p:cNvSpPr>
          <p:nvPr>
            <p:ph sz="quarter" idx="15" hasCustomPrompt="1"/>
          </p:nvPr>
        </p:nvSpPr>
        <p:spPr>
          <a:xfrm>
            <a:off x="457200" y="1728216"/>
            <a:ext cx="4930775" cy="270510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1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 with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7C0368-9A11-8762-1425-35FFF1E08B28}"/>
              </a:ext>
            </a:extLst>
          </p:cNvPr>
          <p:cNvSpPr>
            <a:spLocks/>
          </p:cNvSpPr>
          <p:nvPr userDrawn="1"/>
        </p:nvSpPr>
        <p:spPr>
          <a:xfrm>
            <a:off x="5486400" y="0"/>
            <a:ext cx="3657600" cy="51435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DE144C22-2438-728B-252E-0A9B3E56B387}"/>
              </a:ext>
            </a:extLst>
          </p:cNvPr>
          <p:cNvSpPr>
            <a:spLocks noGrp="1"/>
          </p:cNvSpPr>
          <p:nvPr>
            <p:ph type="body" sz="quarter" idx="14" hasCustomPrompt="1"/>
          </p:nvPr>
        </p:nvSpPr>
        <p:spPr>
          <a:xfrm>
            <a:off x="5757632" y="954103"/>
            <a:ext cx="3033009" cy="1159811"/>
          </a:xfrm>
          <a:prstGeom prst="rect">
            <a:avLst/>
          </a:prstGeom>
        </p:spPr>
        <p:txBody>
          <a:bodyPr/>
          <a:lstStyle>
            <a:lvl1pPr marL="0" indent="0">
              <a:spcBef>
                <a:spcPts val="0"/>
              </a:spcBef>
              <a:spcAft>
                <a:spcPts val="0"/>
              </a:spcAft>
              <a:buNone/>
              <a:defRPr sz="8000">
                <a:solidFill>
                  <a:schemeClr val="bg1"/>
                </a:solidFill>
                <a:latin typeface="+mj-lt"/>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XX%</a:t>
            </a:r>
          </a:p>
        </p:txBody>
      </p:sp>
      <p:sp>
        <p:nvSpPr>
          <p:cNvPr id="10" name="Rectangle 9">
            <a:extLst>
              <a:ext uri="{FF2B5EF4-FFF2-40B4-BE49-F238E27FC236}">
                <a16:creationId xmlns:a16="http://schemas.microsoft.com/office/drawing/2014/main" id="{23648274-99F5-D20C-4759-A06144903637}"/>
              </a:ext>
            </a:extLst>
          </p:cNvPr>
          <p:cNvSpPr/>
          <p:nvPr userDrawn="1"/>
        </p:nvSpPr>
        <p:spPr>
          <a:xfrm>
            <a:off x="5853572" y="805723"/>
            <a:ext cx="2092389" cy="1463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B8D68AA8-2209-CEF7-AA6E-F9CBFE383E0C}"/>
              </a:ext>
            </a:extLst>
          </p:cNvPr>
          <p:cNvSpPr>
            <a:spLocks noGrp="1"/>
          </p:cNvSpPr>
          <p:nvPr>
            <p:ph type="body" sz="quarter" idx="15" hasCustomPrompt="1"/>
          </p:nvPr>
        </p:nvSpPr>
        <p:spPr>
          <a:xfrm>
            <a:off x="5757633" y="2113914"/>
            <a:ext cx="3033008" cy="2113372"/>
          </a:xfrm>
          <a:prstGeom prst="rect">
            <a:avLst/>
          </a:prstGeom>
        </p:spPr>
        <p:txBody>
          <a:bodyPr/>
          <a:lstStyle>
            <a:lvl1pPr marL="0" indent="0">
              <a:spcBef>
                <a:spcPts val="0"/>
              </a:spcBef>
              <a:spcAft>
                <a:spcPts val="1600"/>
              </a:spcAft>
              <a:buNone/>
              <a:defRPr sz="2600" b="0" i="0">
                <a:solidFill>
                  <a:schemeClr val="tx2"/>
                </a:solidFill>
                <a:latin typeface="+mn-lt"/>
                <a:cs typeface="Aptos Regular" pitchFamily="50" charset="0"/>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Stat description — Aptos, 26 pt.</a:t>
            </a:r>
          </a:p>
        </p:txBody>
      </p:sp>
      <p:sp>
        <p:nvSpPr>
          <p:cNvPr id="4" name="Rectangle 3">
            <a:extLst>
              <a:ext uri="{FF2B5EF4-FFF2-40B4-BE49-F238E27FC236}">
                <a16:creationId xmlns:a16="http://schemas.microsoft.com/office/drawing/2014/main" id="{3D847546-C1FF-A6AD-E33B-662D00044DCF}"/>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1" name="Title 1">
            <a:extLst>
              <a:ext uri="{FF2B5EF4-FFF2-40B4-BE49-F238E27FC236}">
                <a16:creationId xmlns:a16="http://schemas.microsoft.com/office/drawing/2014/main" id="{FB585442-5EDE-6A28-0F6A-61F37E0E668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solidFill>
                  <a:schemeClr val="tx2"/>
                </a:solidFill>
              </a:defRPr>
            </a:lvl1pPr>
          </a:lstStyle>
          <a:p>
            <a:r>
              <a:rPr lang="en-US"/>
              <a:t>Headline — Aptos Black, </a:t>
            </a:r>
            <a:br>
              <a:rPr lang="en-US"/>
            </a:br>
            <a:r>
              <a:rPr lang="en-US"/>
              <a:t>26 pt., do not exceed two lines</a:t>
            </a:r>
          </a:p>
        </p:txBody>
      </p:sp>
      <p:sp>
        <p:nvSpPr>
          <p:cNvPr id="3" name="Content Placeholder 2">
            <a:extLst>
              <a:ext uri="{FF2B5EF4-FFF2-40B4-BE49-F238E27FC236}">
                <a16:creationId xmlns:a16="http://schemas.microsoft.com/office/drawing/2014/main" id="{2260FF4A-6D8C-3960-29E8-5726E95629AD}"/>
              </a:ext>
            </a:extLst>
          </p:cNvPr>
          <p:cNvSpPr>
            <a:spLocks noGrp="1"/>
          </p:cNvSpPr>
          <p:nvPr>
            <p:ph sz="quarter" idx="16" hasCustomPrompt="1"/>
          </p:nvPr>
        </p:nvSpPr>
        <p:spPr>
          <a:xfrm>
            <a:off x="457200" y="1728216"/>
            <a:ext cx="4928616" cy="2705100"/>
          </a:xfrm>
        </p:spPr>
        <p:txBody>
          <a:bodyPr>
            <a:noAutofit/>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Text Placeholder 12">
            <a:extLst>
              <a:ext uri="{FF2B5EF4-FFF2-40B4-BE49-F238E27FC236}">
                <a16:creationId xmlns:a16="http://schemas.microsoft.com/office/drawing/2014/main" id="{B6304CED-09FA-FBF2-2B77-6DF1F5ECFB81}"/>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Tree>
    <p:extLst>
      <p:ext uri="{BB962C8B-B14F-4D97-AF65-F5344CB8AC3E}">
        <p14:creationId xmlns:p14="http://schemas.microsoft.com/office/powerpoint/2010/main" val="81399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ptop Content Frame">
    <p:spTree>
      <p:nvGrpSpPr>
        <p:cNvPr id="1" name=""/>
        <p:cNvGrpSpPr/>
        <p:nvPr/>
      </p:nvGrpSpPr>
      <p:grpSpPr>
        <a:xfrm>
          <a:off x="0" y="0"/>
          <a:ext cx="0" cy="0"/>
          <a:chOff x="0" y="0"/>
          <a:chExt cx="0" cy="0"/>
        </a:xfrm>
      </p:grpSpPr>
      <p:pic>
        <p:nvPicPr>
          <p:cNvPr id="12" name="Content Placeholder 22" descr="A computer with a blank screen&#10;&#10;Description automatically generated">
            <a:extLst>
              <a:ext uri="{FF2B5EF4-FFF2-40B4-BE49-F238E27FC236}">
                <a16:creationId xmlns:a16="http://schemas.microsoft.com/office/drawing/2014/main" id="{2689693C-0982-32D5-8288-7C422CC39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323508"/>
            <a:ext cx="4805684" cy="2882500"/>
          </a:xfrm>
          <a:prstGeom prst="rect">
            <a:avLst/>
          </a:prstGeom>
        </p:spPr>
      </p:pic>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a:t>One-line headline — Aptos Black, 26 pt.</a:t>
            </a:r>
          </a:p>
        </p:txBody>
      </p:sp>
      <p:sp>
        <p:nvSpPr>
          <p:cNvPr id="4" name="Content Placeholder 3">
            <a:extLst>
              <a:ext uri="{FF2B5EF4-FFF2-40B4-BE49-F238E27FC236}">
                <a16:creationId xmlns:a16="http://schemas.microsoft.com/office/drawing/2014/main" id="{46E84267-1E6D-317F-ECD7-EDA5AFDB84A2}"/>
              </a:ext>
            </a:extLst>
          </p:cNvPr>
          <p:cNvSpPr>
            <a:spLocks noGrp="1"/>
          </p:cNvSpPr>
          <p:nvPr>
            <p:ph sz="quarter" idx="10" hasCustomPrompt="1"/>
          </p:nvPr>
        </p:nvSpPr>
        <p:spPr>
          <a:xfrm>
            <a:off x="1041485" y="1500235"/>
            <a:ext cx="3629703" cy="2290649"/>
          </a:xfrm>
        </p:spPr>
        <p:txBody>
          <a:bodyPr/>
          <a:lstStyle>
            <a:lvl1pPr marL="0" indent="0" algn="ctr">
              <a:buNone/>
              <a:defRPr/>
            </a:lvl1pPr>
          </a:lstStyle>
          <a:p>
            <a:pPr lvl="0"/>
            <a:r>
              <a:rPr lang="en-US"/>
              <a:t>Click icon below to insert image</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103B7858-25AF-7FCF-8023-69F1553C1004}"/>
              </a:ext>
            </a:extLst>
          </p:cNvPr>
          <p:cNvSpPr>
            <a:spLocks noGrp="1"/>
          </p:cNvSpPr>
          <p:nvPr>
            <p:ph sz="quarter" idx="14" hasCustomPrompt="1"/>
          </p:nvPr>
        </p:nvSpPr>
        <p:spPr>
          <a:xfrm>
            <a:off x="5439904" y="1359244"/>
            <a:ext cx="2935999" cy="2819099"/>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97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ne Content Fr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a:t>One-line headline — Aptos Black, 26 pt.</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103B7858-25AF-7FCF-8023-69F1553C1004}"/>
              </a:ext>
            </a:extLst>
          </p:cNvPr>
          <p:cNvSpPr>
            <a:spLocks noGrp="1"/>
          </p:cNvSpPr>
          <p:nvPr>
            <p:ph sz="quarter" idx="14" hasCustomPrompt="1"/>
          </p:nvPr>
        </p:nvSpPr>
        <p:spPr>
          <a:xfrm>
            <a:off x="3043868" y="1359244"/>
            <a:ext cx="5300032" cy="3063972"/>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5" name="Content Placeholder 8">
            <a:extLst>
              <a:ext uri="{FF2B5EF4-FFF2-40B4-BE49-F238E27FC236}">
                <a16:creationId xmlns:a16="http://schemas.microsoft.com/office/drawing/2014/main" id="{A08368AA-5E2A-28FF-EDCA-269C59173269}"/>
              </a:ext>
            </a:extLst>
          </p:cNvPr>
          <p:cNvSpPr>
            <a:spLocks noGrp="1"/>
          </p:cNvSpPr>
          <p:nvPr>
            <p:ph sz="quarter" idx="11" hasCustomPrompt="1"/>
          </p:nvPr>
        </p:nvSpPr>
        <p:spPr>
          <a:xfrm>
            <a:off x="925863" y="1324417"/>
            <a:ext cx="1551940" cy="3341794"/>
          </a:xfrm>
          <a:prstGeom prst="roundRect">
            <a:avLst>
              <a:gd name="adj" fmla="val 14623"/>
            </a:avLst>
          </a:prstGeom>
        </p:spPr>
        <p:txBody>
          <a:bodyPr/>
          <a:lstStyle>
            <a:lvl1pPr marL="0" indent="0" algn="ctr">
              <a:buNone/>
              <a:defRPr/>
            </a:lvl1pPr>
          </a:lstStyle>
          <a:p>
            <a:pPr lvl="0"/>
            <a:r>
              <a:rPr lang="en-US"/>
              <a:t>Click icon below to insert image</a:t>
            </a:r>
          </a:p>
        </p:txBody>
      </p:sp>
      <p:pic>
        <p:nvPicPr>
          <p:cNvPr id="8" name="Content Placeholder 13">
            <a:extLst>
              <a:ext uri="{FF2B5EF4-FFF2-40B4-BE49-F238E27FC236}">
                <a16:creationId xmlns:a16="http://schemas.microsoft.com/office/drawing/2014/main" id="{2894EE1F-552D-1DB2-4E18-6A6751F2F8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952" y="1274977"/>
            <a:ext cx="1708978" cy="3452525"/>
          </a:xfrm>
          <a:prstGeom prst="rect">
            <a:avLst/>
          </a:prstGeom>
        </p:spPr>
      </p:pic>
    </p:spTree>
    <p:extLst>
      <p:ext uri="{BB962C8B-B14F-4D97-AF65-F5344CB8AC3E}">
        <p14:creationId xmlns:p14="http://schemas.microsoft.com/office/powerpoint/2010/main" val="3275487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and Laptop Content Frame">
    <p:spTree>
      <p:nvGrpSpPr>
        <p:cNvPr id="1" name=""/>
        <p:cNvGrpSpPr/>
        <p:nvPr/>
      </p:nvGrpSpPr>
      <p:grpSpPr>
        <a:xfrm>
          <a:off x="0" y="0"/>
          <a:ext cx="0" cy="0"/>
          <a:chOff x="0" y="0"/>
          <a:chExt cx="0" cy="0"/>
        </a:xfrm>
      </p:grpSpPr>
      <p:pic>
        <p:nvPicPr>
          <p:cNvPr id="12" name="Content Placeholder 22" descr="A computer with a blank screen&#10;&#10;Description automatically generated">
            <a:extLst>
              <a:ext uri="{FF2B5EF4-FFF2-40B4-BE49-F238E27FC236}">
                <a16:creationId xmlns:a16="http://schemas.microsoft.com/office/drawing/2014/main" id="{2689693C-0982-32D5-8288-7C422CC39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323508"/>
            <a:ext cx="4805684" cy="2882500"/>
          </a:xfrm>
          <a:prstGeom prst="rect">
            <a:avLst/>
          </a:prstGeom>
        </p:spPr>
      </p:pic>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a:t>One-line headline — Aptos Black, 26 pt.</a:t>
            </a:r>
          </a:p>
        </p:txBody>
      </p:sp>
      <p:sp>
        <p:nvSpPr>
          <p:cNvPr id="4" name="Content Placeholder 3">
            <a:extLst>
              <a:ext uri="{FF2B5EF4-FFF2-40B4-BE49-F238E27FC236}">
                <a16:creationId xmlns:a16="http://schemas.microsoft.com/office/drawing/2014/main" id="{46E84267-1E6D-317F-ECD7-EDA5AFDB84A2}"/>
              </a:ext>
            </a:extLst>
          </p:cNvPr>
          <p:cNvSpPr>
            <a:spLocks noGrp="1"/>
          </p:cNvSpPr>
          <p:nvPr>
            <p:ph sz="quarter" idx="10" hasCustomPrompt="1"/>
          </p:nvPr>
        </p:nvSpPr>
        <p:spPr>
          <a:xfrm>
            <a:off x="1059082" y="1513218"/>
            <a:ext cx="3602736" cy="2258568"/>
          </a:xfrm>
        </p:spPr>
        <p:txBody>
          <a:bodyPr/>
          <a:lstStyle>
            <a:lvl1pPr marL="0" indent="0" algn="ctr">
              <a:buNone/>
              <a:defRPr/>
            </a:lvl1pPr>
          </a:lstStyle>
          <a:p>
            <a:pPr lvl="0"/>
            <a:r>
              <a:rPr lang="en-US"/>
              <a:t>Click icon below to insert image</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Content Placeholder 8">
            <a:extLst>
              <a:ext uri="{FF2B5EF4-FFF2-40B4-BE49-F238E27FC236}">
                <a16:creationId xmlns:a16="http://schemas.microsoft.com/office/drawing/2014/main" id="{1C7D61D5-2921-6A4B-C736-C42120C98F78}"/>
              </a:ext>
            </a:extLst>
          </p:cNvPr>
          <p:cNvSpPr>
            <a:spLocks noGrp="1"/>
          </p:cNvSpPr>
          <p:nvPr>
            <p:ph sz="quarter" idx="11" hasCustomPrompt="1"/>
          </p:nvPr>
        </p:nvSpPr>
        <p:spPr>
          <a:xfrm>
            <a:off x="5937847" y="1423606"/>
            <a:ext cx="1551940" cy="3341794"/>
          </a:xfrm>
          <a:prstGeom prst="roundRect">
            <a:avLst>
              <a:gd name="adj" fmla="val 14623"/>
            </a:avLst>
          </a:prstGeom>
        </p:spPr>
        <p:txBody>
          <a:bodyPr/>
          <a:lstStyle>
            <a:lvl1pPr marL="0" indent="0" algn="ctr">
              <a:buNone/>
              <a:defRPr/>
            </a:lvl1pPr>
          </a:lstStyle>
          <a:p>
            <a:pPr lvl="0"/>
            <a:r>
              <a:rPr lang="en-US"/>
              <a:t>Click icon below to insert image</a:t>
            </a:r>
          </a:p>
        </p:txBody>
      </p:sp>
      <p:pic>
        <p:nvPicPr>
          <p:cNvPr id="8" name="Content Placeholder 13">
            <a:extLst>
              <a:ext uri="{FF2B5EF4-FFF2-40B4-BE49-F238E27FC236}">
                <a16:creationId xmlns:a16="http://schemas.microsoft.com/office/drawing/2014/main" id="{73D1F19C-944A-6DFF-92DB-7F5014F0F3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2936" y="1374166"/>
            <a:ext cx="1708978" cy="3452525"/>
          </a:xfrm>
          <a:prstGeom prst="rect">
            <a:avLst/>
          </a:prstGeom>
        </p:spPr>
      </p:pic>
    </p:spTree>
    <p:extLst>
      <p:ext uri="{BB962C8B-B14F-4D97-AF65-F5344CB8AC3E}">
        <p14:creationId xmlns:p14="http://schemas.microsoft.com/office/powerpoint/2010/main" val="59253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A3E20F-9984-BC9C-1EDD-FE30D382F4D2}"/>
              </a:ext>
            </a:extLst>
          </p:cNvPr>
          <p:cNvSpPr/>
          <p:nvPr userDrawn="1"/>
        </p:nvSpPr>
        <p:spPr>
          <a:xfrm>
            <a:off x="0" y="1325"/>
            <a:ext cx="9144000" cy="1235364"/>
          </a:xfrm>
          <a:prstGeom prst="rect">
            <a:avLst/>
          </a:prstGeom>
          <a:solidFill>
            <a:srgbClr val="0EA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itle 1">
            <a:extLst>
              <a:ext uri="{FF2B5EF4-FFF2-40B4-BE49-F238E27FC236}">
                <a16:creationId xmlns:a16="http://schemas.microsoft.com/office/drawing/2014/main" id="{24D4C013-CBE4-13FC-4B4E-7407FA647BC1}"/>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p>
        </p:txBody>
      </p:sp>
      <p:sp>
        <p:nvSpPr>
          <p:cNvPr id="9" name="Content Placeholder 8">
            <a:extLst>
              <a:ext uri="{FF2B5EF4-FFF2-40B4-BE49-F238E27FC236}">
                <a16:creationId xmlns:a16="http://schemas.microsoft.com/office/drawing/2014/main" id="{7FC479FF-3C0B-84C9-E884-D62F7D04BD62}"/>
              </a:ext>
            </a:extLst>
          </p:cNvPr>
          <p:cNvSpPr>
            <a:spLocks noGrp="1"/>
          </p:cNvSpPr>
          <p:nvPr>
            <p:ph sz="quarter" idx="13" hasCustomPrompt="1"/>
          </p:nvPr>
        </p:nvSpPr>
        <p:spPr>
          <a:xfrm>
            <a:off x="457200" y="1600200"/>
            <a:ext cx="7918704" cy="283464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975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av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8C6CE9A-AE80-F3C3-61BF-71B8924DF2AE}"/>
              </a:ext>
            </a:extLst>
          </p:cNvPr>
          <p:cNvSpPr/>
          <p:nvPr userDrawn="1"/>
        </p:nvSpPr>
        <p:spPr>
          <a:xfrm>
            <a:off x="0" y="-1"/>
            <a:ext cx="9144000" cy="1893742"/>
          </a:xfrm>
          <a:custGeom>
            <a:avLst/>
            <a:gdLst>
              <a:gd name="connsiteX0" fmla="*/ 0 w 9144000"/>
              <a:gd name="connsiteY0" fmla="*/ 0 h 1893742"/>
              <a:gd name="connsiteX1" fmla="*/ 9144000 w 9144000"/>
              <a:gd name="connsiteY1" fmla="*/ 0 h 1893742"/>
              <a:gd name="connsiteX2" fmla="*/ 9144000 w 9144000"/>
              <a:gd name="connsiteY2" fmla="*/ 309132 h 1893742"/>
              <a:gd name="connsiteX3" fmla="*/ 9144000 w 9144000"/>
              <a:gd name="connsiteY3" fmla="*/ 359833 h 1893742"/>
              <a:gd name="connsiteX4" fmla="*/ 9144000 w 9144000"/>
              <a:gd name="connsiteY4" fmla="*/ 1519960 h 1893742"/>
              <a:gd name="connsiteX5" fmla="*/ 0 w 9144000"/>
              <a:gd name="connsiteY5" fmla="*/ 1519960 h 1893742"/>
              <a:gd name="connsiteX6" fmla="*/ 0 w 9144000"/>
              <a:gd name="connsiteY6" fmla="*/ 359833 h 1893742"/>
              <a:gd name="connsiteX7" fmla="*/ 0 w 9144000"/>
              <a:gd name="connsiteY7" fmla="*/ 309132 h 189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893742">
                <a:moveTo>
                  <a:pt x="0" y="0"/>
                </a:moveTo>
                <a:lnTo>
                  <a:pt x="9144000" y="0"/>
                </a:lnTo>
                <a:lnTo>
                  <a:pt x="9144000" y="309132"/>
                </a:lnTo>
                <a:lnTo>
                  <a:pt x="9144000" y="359833"/>
                </a:lnTo>
                <a:lnTo>
                  <a:pt x="9144000" y="1519960"/>
                </a:lnTo>
                <a:cubicBezTo>
                  <a:pt x="6096000" y="2814779"/>
                  <a:pt x="3048000" y="225142"/>
                  <a:pt x="0" y="1519960"/>
                </a:cubicBezTo>
                <a:lnTo>
                  <a:pt x="0" y="359833"/>
                </a:lnTo>
                <a:lnTo>
                  <a:pt x="0" y="309132"/>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Title 1">
            <a:extLst>
              <a:ext uri="{FF2B5EF4-FFF2-40B4-BE49-F238E27FC236}">
                <a16:creationId xmlns:a16="http://schemas.microsoft.com/office/drawing/2014/main" id="{7F990C1E-81DF-C51B-4F96-2BB2F6A55D15}"/>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br>
              <a:rPr lang="en-US"/>
            </a:br>
            <a:endParaRPr lang="en-US"/>
          </a:p>
        </p:txBody>
      </p:sp>
      <p:sp>
        <p:nvSpPr>
          <p:cNvPr id="3" name="Content Placeholder 2">
            <a:extLst>
              <a:ext uri="{FF2B5EF4-FFF2-40B4-BE49-F238E27FC236}">
                <a16:creationId xmlns:a16="http://schemas.microsoft.com/office/drawing/2014/main" id="{9298D7BE-0F9B-606A-DF15-837AFA4ADF78}"/>
              </a:ext>
            </a:extLst>
          </p:cNvPr>
          <p:cNvSpPr>
            <a:spLocks noGrp="1"/>
          </p:cNvSpPr>
          <p:nvPr>
            <p:ph sz="quarter" idx="14" hasCustomPrompt="1"/>
          </p:nvPr>
        </p:nvSpPr>
        <p:spPr>
          <a:xfrm>
            <a:off x="457200" y="1719072"/>
            <a:ext cx="4114800" cy="2715768"/>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10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ubhea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7AB550-742B-0FCA-ECF4-3F1A20928926}"/>
              </a:ext>
            </a:extLst>
          </p:cNvPr>
          <p:cNvSpPr/>
          <p:nvPr userDrawn="1"/>
        </p:nvSpPr>
        <p:spPr>
          <a:xfrm>
            <a:off x="0" y="1325"/>
            <a:ext cx="9144000" cy="1470894"/>
          </a:xfrm>
          <a:prstGeom prst="rect">
            <a:avLst/>
          </a:prstGeom>
          <a:solidFill>
            <a:srgbClr val="0EA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Title 1">
            <a:extLst>
              <a:ext uri="{FF2B5EF4-FFF2-40B4-BE49-F238E27FC236}">
                <a16:creationId xmlns:a16="http://schemas.microsoft.com/office/drawing/2014/main" id="{9429A523-A79C-CFA0-F4EA-017228D9A2D0}"/>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p>
        </p:txBody>
      </p:sp>
      <p:sp>
        <p:nvSpPr>
          <p:cNvPr id="7" name="Content Placeholder 6">
            <a:extLst>
              <a:ext uri="{FF2B5EF4-FFF2-40B4-BE49-F238E27FC236}">
                <a16:creationId xmlns:a16="http://schemas.microsoft.com/office/drawing/2014/main" id="{B40210CF-533D-2285-4C35-B7EE0BCBA32E}"/>
              </a:ext>
            </a:extLst>
          </p:cNvPr>
          <p:cNvSpPr>
            <a:spLocks noGrp="1"/>
          </p:cNvSpPr>
          <p:nvPr>
            <p:ph sz="quarter" idx="13" hasCustomPrompt="1"/>
          </p:nvPr>
        </p:nvSpPr>
        <p:spPr>
          <a:xfrm>
            <a:off x="453060" y="2075688"/>
            <a:ext cx="7918704" cy="2356833"/>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EFE285-7EE0-0D4E-32F3-223E888C3F8B}"/>
              </a:ext>
            </a:extLst>
          </p:cNvPr>
          <p:cNvSpPr>
            <a:spLocks noGrp="1"/>
          </p:cNvSpPr>
          <p:nvPr>
            <p:ph type="body" sz="quarter" idx="14" hasCustomPrompt="1"/>
          </p:nvPr>
        </p:nvSpPr>
        <p:spPr>
          <a:xfrm flipH="1">
            <a:off x="3654069" y="1123012"/>
            <a:ext cx="5489931" cy="699544"/>
          </a:xfrm>
          <a:prstGeom prst="round2DiagRect">
            <a:avLst>
              <a:gd name="adj1" fmla="val 50000"/>
              <a:gd name="adj2" fmla="val 0"/>
            </a:avLst>
          </a:prstGeom>
          <a:solidFill>
            <a:schemeClr val="accent3"/>
          </a:solidFill>
        </p:spPr>
        <p:txBody>
          <a:bodyPr anchor="ctr"/>
          <a:lstStyle>
            <a:lvl1pPr marL="342900" indent="0">
              <a:spcAft>
                <a:spcPts val="0"/>
              </a:spcAft>
              <a:buNone/>
              <a:defRPr sz="1800" b="1">
                <a:solidFill>
                  <a:schemeClr val="bg1"/>
                </a:solidFill>
              </a:defRPr>
            </a:lvl1pPr>
            <a:lvl2pPr marL="338328" indent="0">
              <a:buNone/>
              <a:defRPr sz="1800" b="1">
                <a:solidFill>
                  <a:schemeClr val="bg1"/>
                </a:solidFill>
              </a:defRPr>
            </a:lvl2pPr>
            <a:lvl3pPr marL="795528" indent="0">
              <a:buNone/>
              <a:defRPr sz="1800" b="1">
                <a:solidFill>
                  <a:schemeClr val="bg1"/>
                </a:solidFill>
              </a:defRPr>
            </a:lvl3pPr>
            <a:lvl4pPr marL="1252728" indent="0">
              <a:buNone/>
              <a:defRPr sz="1800" b="1">
                <a:solidFill>
                  <a:schemeClr val="bg1"/>
                </a:solidFill>
              </a:defRPr>
            </a:lvl4pPr>
            <a:lvl5pPr marL="1709928" indent="0">
              <a:buNone/>
              <a:defRPr sz="1800" b="1">
                <a:solidFill>
                  <a:schemeClr val="bg1"/>
                </a:solidFill>
              </a:defRPr>
            </a:lvl5pPr>
          </a:lstStyle>
          <a:p>
            <a:pPr lvl="0"/>
            <a:r>
              <a:rPr lang="en-US"/>
              <a:t>Subhead — Aptos (Bold), 18 pt.</a:t>
            </a:r>
          </a:p>
        </p:txBody>
      </p:sp>
    </p:spTree>
    <p:extLst>
      <p:ext uri="{BB962C8B-B14F-4D97-AF65-F5344CB8AC3E}">
        <p14:creationId xmlns:p14="http://schemas.microsoft.com/office/powerpoint/2010/main" val="2604463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ve Photo Statem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0C5EE5-4FF4-C051-2612-FBBCC77AC0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 t="44230" r="17" b="18537"/>
          <a:stretch/>
        </p:blipFill>
        <p:spPr>
          <a:xfrm flipH="1">
            <a:off x="-2" y="0"/>
            <a:ext cx="9144001" cy="2266010"/>
          </a:xfrm>
          <a:prstGeom prst="rect">
            <a:avLst/>
          </a:prstGeom>
        </p:spPr>
      </p:pic>
      <p:sp>
        <p:nvSpPr>
          <p:cNvPr id="6" name="Freeform: Shape 5">
            <a:extLst>
              <a:ext uri="{FF2B5EF4-FFF2-40B4-BE49-F238E27FC236}">
                <a16:creationId xmlns:a16="http://schemas.microsoft.com/office/drawing/2014/main" id="{D0687FE1-67D0-FCA2-3F79-54305507C61C}"/>
              </a:ext>
            </a:extLst>
          </p:cNvPr>
          <p:cNvSpPr/>
          <p:nvPr userDrawn="1"/>
        </p:nvSpPr>
        <p:spPr>
          <a:xfrm>
            <a:off x="0" y="1357666"/>
            <a:ext cx="9144001" cy="3785834"/>
          </a:xfrm>
          <a:custGeom>
            <a:avLst/>
            <a:gdLst>
              <a:gd name="connsiteX0" fmla="*/ 2001490 w 9144001"/>
              <a:gd name="connsiteY0" fmla="*/ 367 h 3785834"/>
              <a:gd name="connsiteX1" fmla="*/ 9143999 w 9144001"/>
              <a:gd name="connsiteY1" fmla="*/ 373781 h 3785834"/>
              <a:gd name="connsiteX2" fmla="*/ 9143999 w 9144001"/>
              <a:gd name="connsiteY2" fmla="*/ 2327764 h 3785834"/>
              <a:gd name="connsiteX3" fmla="*/ 9144001 w 9144001"/>
              <a:gd name="connsiteY3" fmla="*/ 2327764 h 3785834"/>
              <a:gd name="connsiteX4" fmla="*/ 9144001 w 9144001"/>
              <a:gd name="connsiteY4" fmla="*/ 3785834 h 3785834"/>
              <a:gd name="connsiteX5" fmla="*/ 1 w 9144001"/>
              <a:gd name="connsiteY5" fmla="*/ 3785834 h 3785834"/>
              <a:gd name="connsiteX6" fmla="*/ 1 w 9144001"/>
              <a:gd name="connsiteY6" fmla="*/ 2557085 h 3785834"/>
              <a:gd name="connsiteX7" fmla="*/ 0 w 9144001"/>
              <a:gd name="connsiteY7" fmla="*/ 2557085 h 3785834"/>
              <a:gd name="connsiteX8" fmla="*/ 0 w 9144001"/>
              <a:gd name="connsiteY8" fmla="*/ 1635728 h 3785834"/>
              <a:gd name="connsiteX9" fmla="*/ 1588 w 9144001"/>
              <a:gd name="connsiteY9" fmla="*/ 1635728 h 3785834"/>
              <a:gd name="connsiteX10" fmla="*/ 1588 w 9144001"/>
              <a:gd name="connsiteY10" fmla="*/ 373781 h 3785834"/>
              <a:gd name="connsiteX11" fmla="*/ 2001490 w 9144001"/>
              <a:gd name="connsiteY11" fmla="*/ 367 h 378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1" h="3785834">
                <a:moveTo>
                  <a:pt x="2001490" y="367"/>
                </a:moveTo>
                <a:cubicBezTo>
                  <a:pt x="4382327" y="26051"/>
                  <a:pt x="6763163" y="1385357"/>
                  <a:pt x="9143999" y="373781"/>
                </a:cubicBezTo>
                <a:lnTo>
                  <a:pt x="9143999" y="2327764"/>
                </a:lnTo>
                <a:lnTo>
                  <a:pt x="9144001" y="2327764"/>
                </a:lnTo>
                <a:lnTo>
                  <a:pt x="9144001" y="3785834"/>
                </a:lnTo>
                <a:lnTo>
                  <a:pt x="1" y="3785834"/>
                </a:lnTo>
                <a:lnTo>
                  <a:pt x="1" y="2557085"/>
                </a:lnTo>
                <a:lnTo>
                  <a:pt x="0" y="2557085"/>
                </a:lnTo>
                <a:lnTo>
                  <a:pt x="0" y="1635728"/>
                </a:lnTo>
                <a:lnTo>
                  <a:pt x="1588" y="1635728"/>
                </a:lnTo>
                <a:lnTo>
                  <a:pt x="1588" y="373781"/>
                </a:lnTo>
                <a:cubicBezTo>
                  <a:pt x="668222" y="90539"/>
                  <a:pt x="1334856" y="-6825"/>
                  <a:pt x="2001490" y="367"/>
                </a:cubicBezTo>
                <a:close/>
              </a:path>
            </a:pathLst>
          </a:cu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C0E46953-F765-7520-D91C-5D80303BF018}"/>
              </a:ext>
            </a:extLst>
          </p:cNvPr>
          <p:cNvSpPr/>
          <p:nvPr userDrawn="1"/>
        </p:nvSpPr>
        <p:spPr>
          <a:xfrm>
            <a:off x="909129" y="523790"/>
            <a:ext cx="1830593" cy="1830593"/>
          </a:xfrm>
          <a:prstGeom prst="ellipse">
            <a:avLst/>
          </a:prstGeom>
          <a:solidFill>
            <a:schemeClr val="bg1"/>
          </a:solidFill>
          <a:ln w="63500">
            <a:solidFill>
              <a:srgbClr val="00A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753139"/>
            <a:ext cx="7325235" cy="1229140"/>
          </a:xfrm>
        </p:spPr>
        <p:txBody>
          <a:bodyPr anchor="t"/>
          <a:lstStyle>
            <a:lvl1pPr>
              <a:lnSpc>
                <a:spcPct val="100000"/>
              </a:lnSpc>
              <a:spcAft>
                <a:spcPts val="0"/>
              </a:spcAft>
              <a:defRPr sz="3600">
                <a:solidFill>
                  <a:schemeClr val="bg1"/>
                </a:solidFill>
                <a:latin typeface="+mn-lt"/>
              </a:defRPr>
            </a:lvl1pPr>
          </a:lstStyle>
          <a:p>
            <a:r>
              <a:rPr lang="en-US"/>
              <a:t>Big statement — Aptos, 36 pt.</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729" cy="637346"/>
          </a:xfrm>
          <a:prstGeom prst="rect">
            <a:avLst/>
          </a:prstGeom>
        </p:spPr>
        <p:txBody>
          <a:bodyPr/>
          <a:lstStyle>
            <a:lvl1pPr marL="0" indent="0">
              <a:buNone/>
              <a:defRPr sz="3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a:t>CTA— Aptos Black, 36 pt.</a:t>
            </a:r>
          </a:p>
        </p:txBody>
      </p:sp>
      <p:pic>
        <p:nvPicPr>
          <p:cNvPr id="5" name="Picture 4" descr="A logo of a person inside a gear&#10;&#10;Description automatically generated">
            <a:extLst>
              <a:ext uri="{FF2B5EF4-FFF2-40B4-BE49-F238E27FC236}">
                <a16:creationId xmlns:a16="http://schemas.microsoft.com/office/drawing/2014/main" id="{76ABD1E0-EC56-C6FF-D831-A2675F6072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992" y="652399"/>
            <a:ext cx="1576866" cy="1576866"/>
          </a:xfrm>
          <a:prstGeom prst="rect">
            <a:avLst/>
          </a:prstGeom>
        </p:spPr>
      </p:pic>
    </p:spTree>
    <p:extLst>
      <p:ext uri="{BB962C8B-B14F-4D97-AF65-F5344CB8AC3E}">
        <p14:creationId xmlns:p14="http://schemas.microsoft.com/office/powerpoint/2010/main" val="138289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imp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C47B6E-7E61-8DCF-BB2E-52B0F73F6AF1}"/>
              </a:ext>
            </a:extLst>
          </p:cNvPr>
          <p:cNvSpPr>
            <a:spLocks noGrp="1"/>
          </p:cNvSpPr>
          <p:nvPr>
            <p:ph type="ctrTitle" hasCustomPrompt="1"/>
          </p:nvPr>
        </p:nvSpPr>
        <p:spPr>
          <a:xfrm>
            <a:off x="682563" y="2463253"/>
            <a:ext cx="7729916" cy="1128088"/>
          </a:xfrm>
          <a:prstGeom prst="rect">
            <a:avLst/>
          </a:prstGeom>
        </p:spPr>
        <p:txBody>
          <a:bodyPr anchor="t">
            <a:noAutofit/>
          </a:bodyPr>
          <a:lstStyle>
            <a:lvl1pPr algn="l">
              <a:defRPr lang="en-US" sz="3600" b="0" kern="1200" baseline="0" dirty="0">
                <a:solidFill>
                  <a:schemeClr val="tx2"/>
                </a:solidFill>
                <a:latin typeface="+mj-lt"/>
                <a:ea typeface="+mn-ea"/>
                <a:cs typeface="Aptos Black" pitchFamily="50" charset="0"/>
              </a:defRPr>
            </a:lvl1pPr>
          </a:lstStyle>
          <a:p>
            <a:r>
              <a:rPr lang="en-US"/>
              <a:t>Presentation Title — Aptos Black, </a:t>
            </a:r>
            <a:br>
              <a:rPr lang="en-US"/>
            </a:br>
            <a:r>
              <a:rPr lang="en-US"/>
              <a:t>36 pt., do not exceed two lines</a:t>
            </a:r>
          </a:p>
        </p:txBody>
      </p:sp>
      <p:sp>
        <p:nvSpPr>
          <p:cNvPr id="6" name="Subtitle 2">
            <a:extLst>
              <a:ext uri="{FF2B5EF4-FFF2-40B4-BE49-F238E27FC236}">
                <a16:creationId xmlns:a16="http://schemas.microsoft.com/office/drawing/2014/main" id="{97E19DA8-2068-EEC8-CF01-9CAB72A85FEF}"/>
              </a:ext>
            </a:extLst>
          </p:cNvPr>
          <p:cNvSpPr>
            <a:spLocks noGrp="1"/>
          </p:cNvSpPr>
          <p:nvPr>
            <p:ph type="subTitle" idx="1" hasCustomPrompt="1"/>
          </p:nvPr>
        </p:nvSpPr>
        <p:spPr>
          <a:xfrm>
            <a:off x="682563" y="3775410"/>
            <a:ext cx="4555864" cy="275837"/>
          </a:xfrm>
          <a:prstGeom prst="rect">
            <a:avLst/>
          </a:prstGeom>
        </p:spPr>
        <p:txBody>
          <a:bodyPr>
            <a:noAutofit/>
          </a:bodyPr>
          <a:lstStyle>
            <a:lvl1pPr marL="0" indent="0" algn="l">
              <a:spcBef>
                <a:spcPts val="0"/>
              </a:spcBef>
              <a:spcAft>
                <a:spcPts val="0"/>
              </a:spcAft>
              <a:buNone/>
              <a:defRPr sz="1200" b="0">
                <a:solidFill>
                  <a:schemeClr val="tx2"/>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 — Aptos, 12 pt.</a:t>
            </a:r>
          </a:p>
        </p:txBody>
      </p:sp>
      <p:pic>
        <p:nvPicPr>
          <p:cNvPr id="10" name="Graphic 9">
            <a:extLst>
              <a:ext uri="{FF2B5EF4-FFF2-40B4-BE49-F238E27FC236}">
                <a16:creationId xmlns:a16="http://schemas.microsoft.com/office/drawing/2014/main" id="{D871BB27-5F8E-74A0-7EE1-1BAAED61D5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1325" y="366762"/>
            <a:ext cx="2459736" cy="1940458"/>
          </a:xfrm>
          <a:prstGeom prst="rect">
            <a:avLst/>
          </a:prstGeom>
        </p:spPr>
      </p:pic>
      <p:sp>
        <p:nvSpPr>
          <p:cNvPr id="2" name="Rectangle 1">
            <a:extLst>
              <a:ext uri="{FF2B5EF4-FFF2-40B4-BE49-F238E27FC236}">
                <a16:creationId xmlns:a16="http://schemas.microsoft.com/office/drawing/2014/main" id="{FB4780E8-9359-1D0E-42DB-B3F1738B5DCF}"/>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969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ve Photo Quote">
    <p:spTree>
      <p:nvGrpSpPr>
        <p:cNvPr id="1" name=""/>
        <p:cNvGrpSpPr/>
        <p:nvPr/>
      </p:nvGrpSpPr>
      <p:grpSpPr>
        <a:xfrm>
          <a:off x="0" y="0"/>
          <a:ext cx="0" cy="0"/>
          <a:chOff x="0" y="0"/>
          <a:chExt cx="0" cy="0"/>
        </a:xfrm>
      </p:grpSpPr>
      <p:pic>
        <p:nvPicPr>
          <p:cNvPr id="11" name="Picture 10" descr="Close-up of a gear mechanism&#10;&#10;Description automatically generated">
            <a:extLst>
              <a:ext uri="{FF2B5EF4-FFF2-40B4-BE49-F238E27FC236}">
                <a16:creationId xmlns:a16="http://schemas.microsoft.com/office/drawing/2014/main" id="{FC40F6C0-CD23-5913-7967-32C430EDCA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9" t="4869" r="1409" b="132"/>
          <a:stretch/>
        </p:blipFill>
        <p:spPr>
          <a:xfrm>
            <a:off x="0" y="1"/>
            <a:ext cx="9144000" cy="4978399"/>
          </a:xfrm>
          <a:prstGeom prst="rect">
            <a:avLst/>
          </a:prstGeom>
        </p:spPr>
      </p:pic>
      <p:sp>
        <p:nvSpPr>
          <p:cNvPr id="6" name="Freeform: Shape 5">
            <a:extLst>
              <a:ext uri="{FF2B5EF4-FFF2-40B4-BE49-F238E27FC236}">
                <a16:creationId xmlns:a16="http://schemas.microsoft.com/office/drawing/2014/main" id="{D0687FE1-67D0-FCA2-3F79-54305507C61C}"/>
              </a:ext>
            </a:extLst>
          </p:cNvPr>
          <p:cNvSpPr/>
          <p:nvPr userDrawn="1"/>
        </p:nvSpPr>
        <p:spPr>
          <a:xfrm>
            <a:off x="-1" y="1357666"/>
            <a:ext cx="9144002" cy="3785834"/>
          </a:xfrm>
          <a:custGeom>
            <a:avLst/>
            <a:gdLst>
              <a:gd name="connsiteX0" fmla="*/ 2001490 w 9144001"/>
              <a:gd name="connsiteY0" fmla="*/ 367 h 3785834"/>
              <a:gd name="connsiteX1" fmla="*/ 9143999 w 9144001"/>
              <a:gd name="connsiteY1" fmla="*/ 373781 h 3785834"/>
              <a:gd name="connsiteX2" fmla="*/ 9143999 w 9144001"/>
              <a:gd name="connsiteY2" fmla="*/ 2327764 h 3785834"/>
              <a:gd name="connsiteX3" fmla="*/ 9144001 w 9144001"/>
              <a:gd name="connsiteY3" fmla="*/ 2327764 h 3785834"/>
              <a:gd name="connsiteX4" fmla="*/ 9144001 w 9144001"/>
              <a:gd name="connsiteY4" fmla="*/ 3785834 h 3785834"/>
              <a:gd name="connsiteX5" fmla="*/ 1 w 9144001"/>
              <a:gd name="connsiteY5" fmla="*/ 3785834 h 3785834"/>
              <a:gd name="connsiteX6" fmla="*/ 1 w 9144001"/>
              <a:gd name="connsiteY6" fmla="*/ 2557085 h 3785834"/>
              <a:gd name="connsiteX7" fmla="*/ 0 w 9144001"/>
              <a:gd name="connsiteY7" fmla="*/ 2557085 h 3785834"/>
              <a:gd name="connsiteX8" fmla="*/ 0 w 9144001"/>
              <a:gd name="connsiteY8" fmla="*/ 1635728 h 3785834"/>
              <a:gd name="connsiteX9" fmla="*/ 1588 w 9144001"/>
              <a:gd name="connsiteY9" fmla="*/ 1635728 h 3785834"/>
              <a:gd name="connsiteX10" fmla="*/ 1588 w 9144001"/>
              <a:gd name="connsiteY10" fmla="*/ 373781 h 3785834"/>
              <a:gd name="connsiteX11" fmla="*/ 2001490 w 9144001"/>
              <a:gd name="connsiteY11" fmla="*/ 367 h 378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1" h="3785834">
                <a:moveTo>
                  <a:pt x="2001490" y="367"/>
                </a:moveTo>
                <a:cubicBezTo>
                  <a:pt x="4382327" y="26051"/>
                  <a:pt x="6763163" y="1385357"/>
                  <a:pt x="9143999" y="373781"/>
                </a:cubicBezTo>
                <a:lnTo>
                  <a:pt x="9143999" y="2327764"/>
                </a:lnTo>
                <a:lnTo>
                  <a:pt x="9144001" y="2327764"/>
                </a:lnTo>
                <a:lnTo>
                  <a:pt x="9144001" y="3785834"/>
                </a:lnTo>
                <a:lnTo>
                  <a:pt x="1" y="3785834"/>
                </a:lnTo>
                <a:lnTo>
                  <a:pt x="1" y="2557085"/>
                </a:lnTo>
                <a:lnTo>
                  <a:pt x="0" y="2557085"/>
                </a:lnTo>
                <a:lnTo>
                  <a:pt x="0" y="1635728"/>
                </a:lnTo>
                <a:lnTo>
                  <a:pt x="1588" y="1635728"/>
                </a:lnTo>
                <a:lnTo>
                  <a:pt x="1588" y="373781"/>
                </a:lnTo>
                <a:cubicBezTo>
                  <a:pt x="668222" y="90539"/>
                  <a:pt x="1334856" y="-6825"/>
                  <a:pt x="2001490" y="36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429549"/>
            <a:ext cx="7325743" cy="1552730"/>
          </a:xfrm>
        </p:spPr>
        <p:txBody>
          <a:bodyPr anchor="t"/>
          <a:lstStyle>
            <a:lvl1pPr>
              <a:lnSpc>
                <a:spcPct val="100000"/>
              </a:lnSpc>
              <a:spcAft>
                <a:spcPts val="0"/>
              </a:spcAft>
              <a:defRPr sz="2400">
                <a:solidFill>
                  <a:schemeClr val="tx2"/>
                </a:solidFill>
                <a:latin typeface="+mn-lt"/>
              </a:defRPr>
            </a:lvl1pPr>
          </a:lstStyle>
          <a:p>
            <a:r>
              <a:rPr lang="en-US"/>
              <a:t>Quote/testimonial — Aptos, 24 pt. </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743" cy="637346"/>
          </a:xfrm>
          <a:prstGeom prst="rect">
            <a:avLst/>
          </a:prstGeom>
        </p:spPr>
        <p:txBody>
          <a:bodyPr/>
          <a:lstStyle>
            <a:lvl1pPr marL="0" indent="0">
              <a:spcBef>
                <a:spcPts val="0"/>
              </a:spcBef>
              <a:spcAft>
                <a:spcPts val="0"/>
              </a:spcAft>
              <a:buNone/>
              <a:defRPr sz="1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a:t>— Name, Title, Institution</a:t>
            </a:r>
          </a:p>
          <a:p>
            <a:pPr lvl="0"/>
            <a:r>
              <a:rPr lang="en-US"/>
              <a:t>Aptos Black, 16 pt.</a:t>
            </a:r>
          </a:p>
        </p:txBody>
      </p:sp>
      <p:pic>
        <p:nvPicPr>
          <p:cNvPr id="4" name="Picture 2" descr="No photo description available.">
            <a:extLst>
              <a:ext uri="{FF2B5EF4-FFF2-40B4-BE49-F238E27FC236}">
                <a16:creationId xmlns:a16="http://schemas.microsoft.com/office/drawing/2014/main" id="{F06B5AFF-C3C8-CEC0-B99F-BF9D461304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78028" y="807249"/>
            <a:ext cx="1286435" cy="128643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29558612-ECB5-1163-29B8-DD7AD44914F4}"/>
              </a:ext>
            </a:extLst>
          </p:cNvPr>
          <p:cNvSpPr/>
          <p:nvPr userDrawn="1"/>
        </p:nvSpPr>
        <p:spPr>
          <a:xfrm>
            <a:off x="909129" y="523790"/>
            <a:ext cx="1830593" cy="1830593"/>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8" name="Oval 7">
            <a:extLst>
              <a:ext uri="{FF2B5EF4-FFF2-40B4-BE49-F238E27FC236}">
                <a16:creationId xmlns:a16="http://schemas.microsoft.com/office/drawing/2014/main" id="{801410E1-D225-2D1C-B55C-021313DA3F54}"/>
              </a:ext>
            </a:extLst>
          </p:cNvPr>
          <p:cNvSpPr/>
          <p:nvPr userDrawn="1"/>
        </p:nvSpPr>
        <p:spPr>
          <a:xfrm>
            <a:off x="1018968" y="633629"/>
            <a:ext cx="1625553" cy="1625553"/>
          </a:xfrm>
          <a:prstGeom prst="ellipse">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Google Shape;186;p32">
            <a:extLst>
              <a:ext uri="{FF2B5EF4-FFF2-40B4-BE49-F238E27FC236}">
                <a16:creationId xmlns:a16="http://schemas.microsoft.com/office/drawing/2014/main" id="{6B7EFF25-9CA5-A0F2-40BD-393C9855AADB}"/>
              </a:ext>
            </a:extLst>
          </p:cNvPr>
          <p:cNvSpPr/>
          <p:nvPr userDrawn="1"/>
        </p:nvSpPr>
        <p:spPr>
          <a:xfrm>
            <a:off x="1332599" y="1021801"/>
            <a:ext cx="981231" cy="797292"/>
          </a:xfrm>
          <a:custGeom>
            <a:avLst/>
            <a:gdLst/>
            <a:ahLst/>
            <a:cxnLst/>
            <a:rect l="l" t="t" r="r" b="b"/>
            <a:pathLst>
              <a:path w="3985" h="3238" extrusionOk="0">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D5C"/>
              </a:solidFill>
              <a:effectLst/>
              <a:uLnTx/>
              <a:uFillTx/>
              <a:latin typeface="Aptos" panose="020B0004020202020204" pitchFamily="34" charset="0"/>
              <a:ea typeface="Cambria"/>
              <a:cs typeface="Cambria"/>
              <a:sym typeface="Cambria"/>
            </a:endParaRPr>
          </a:p>
        </p:txBody>
      </p:sp>
    </p:spTree>
    <p:extLst>
      <p:ext uri="{BB962C8B-B14F-4D97-AF65-F5344CB8AC3E}">
        <p14:creationId xmlns:p14="http://schemas.microsoft.com/office/powerpoint/2010/main" val="3485018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tatemen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0D32DBB-8A20-553C-C7DE-54FA771F2C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0" t="28989" r="16082" b="31905"/>
          <a:stretch/>
        </p:blipFill>
        <p:spPr>
          <a:xfrm>
            <a:off x="-2" y="0"/>
            <a:ext cx="9144001" cy="2266010"/>
          </a:xfrm>
          <a:prstGeom prst="rect">
            <a:avLst/>
          </a:prstGeom>
        </p:spPr>
      </p:pic>
      <p:sp>
        <p:nvSpPr>
          <p:cNvPr id="4" name="Rectangle 3">
            <a:extLst>
              <a:ext uri="{FF2B5EF4-FFF2-40B4-BE49-F238E27FC236}">
                <a16:creationId xmlns:a16="http://schemas.microsoft.com/office/drawing/2014/main" id="{2D06582E-F6C1-FC43-D324-C2BDFBCE47A8}"/>
              </a:ext>
            </a:extLst>
          </p:cNvPr>
          <p:cNvSpPr/>
          <p:nvPr userDrawn="1"/>
        </p:nvSpPr>
        <p:spPr>
          <a:xfrm>
            <a:off x="1" y="1819092"/>
            <a:ext cx="9144000" cy="3324407"/>
          </a:xfrm>
          <a:prstGeom prst="rect">
            <a:avLst/>
          </a:pr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D5C"/>
              </a:solidFill>
              <a:effectLst/>
              <a:uLnTx/>
              <a:uFillTx/>
              <a:latin typeface="Aptos" panose="020B0004020202020204" pitchFamily="34" charset="0"/>
              <a:ea typeface="+mn-ea"/>
              <a:cs typeface="+mn-cs"/>
            </a:endParaRPr>
          </a:p>
        </p:txBody>
      </p:sp>
      <p:sp>
        <p:nvSpPr>
          <p:cNvPr id="7" name="Oval 6">
            <a:extLst>
              <a:ext uri="{FF2B5EF4-FFF2-40B4-BE49-F238E27FC236}">
                <a16:creationId xmlns:a16="http://schemas.microsoft.com/office/drawing/2014/main" id="{C0E46953-F765-7520-D91C-5D80303BF018}"/>
              </a:ext>
            </a:extLst>
          </p:cNvPr>
          <p:cNvSpPr/>
          <p:nvPr userDrawn="1"/>
        </p:nvSpPr>
        <p:spPr>
          <a:xfrm>
            <a:off x="909129" y="523790"/>
            <a:ext cx="1830593" cy="1830593"/>
          </a:xfrm>
          <a:prstGeom prst="ellipse">
            <a:avLst/>
          </a:prstGeom>
          <a:solidFill>
            <a:schemeClr val="bg1"/>
          </a:solidFill>
          <a:ln w="63500">
            <a:solidFill>
              <a:srgbClr val="00A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753139"/>
            <a:ext cx="7325236" cy="1229140"/>
          </a:xfrm>
        </p:spPr>
        <p:txBody>
          <a:bodyPr anchor="t"/>
          <a:lstStyle>
            <a:lvl1pPr>
              <a:lnSpc>
                <a:spcPct val="100000"/>
              </a:lnSpc>
              <a:spcAft>
                <a:spcPts val="0"/>
              </a:spcAft>
              <a:defRPr sz="3600">
                <a:solidFill>
                  <a:schemeClr val="bg1"/>
                </a:solidFill>
                <a:latin typeface="+mn-lt"/>
              </a:defRPr>
            </a:lvl1pPr>
          </a:lstStyle>
          <a:p>
            <a:r>
              <a:rPr lang="en-US"/>
              <a:t>Big statement — Aptos, 36 pt.</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236" cy="637346"/>
          </a:xfrm>
          <a:prstGeom prst="rect">
            <a:avLst/>
          </a:prstGeom>
        </p:spPr>
        <p:txBody>
          <a:bodyPr/>
          <a:lstStyle>
            <a:lvl1pPr marL="0" indent="0">
              <a:buNone/>
              <a:defRPr sz="3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a:t>CTA — Aptos Black, 36 pt.</a:t>
            </a:r>
          </a:p>
        </p:txBody>
      </p:sp>
      <p:grpSp>
        <p:nvGrpSpPr>
          <p:cNvPr id="6" name="Group 5">
            <a:extLst>
              <a:ext uri="{FF2B5EF4-FFF2-40B4-BE49-F238E27FC236}">
                <a16:creationId xmlns:a16="http://schemas.microsoft.com/office/drawing/2014/main" id="{AC59A805-FD5B-F184-E175-A0A00152EEDB}"/>
              </a:ext>
            </a:extLst>
          </p:cNvPr>
          <p:cNvGrpSpPr/>
          <p:nvPr userDrawn="1"/>
        </p:nvGrpSpPr>
        <p:grpSpPr>
          <a:xfrm>
            <a:off x="1240193" y="841449"/>
            <a:ext cx="1168464" cy="1195274"/>
            <a:chOff x="4340068" y="0"/>
            <a:chExt cx="456465" cy="466939"/>
          </a:xfrm>
        </p:grpSpPr>
        <p:sp>
          <p:nvSpPr>
            <p:cNvPr id="8" name="Freeform: Shape 7">
              <a:extLst>
                <a:ext uri="{FF2B5EF4-FFF2-40B4-BE49-F238E27FC236}">
                  <a16:creationId xmlns:a16="http://schemas.microsoft.com/office/drawing/2014/main" id="{67321170-6398-3A62-8C1A-C5F0427B3824}"/>
                </a:ext>
              </a:extLst>
            </p:cNvPr>
            <p:cNvSpPr/>
            <p:nvPr/>
          </p:nvSpPr>
          <p:spPr>
            <a:xfrm>
              <a:off x="4566048" y="359699"/>
              <a:ext cx="69404" cy="92174"/>
            </a:xfrm>
            <a:custGeom>
              <a:avLst/>
              <a:gdLst>
                <a:gd name="connsiteX0" fmla="*/ 0 w 69404"/>
                <a:gd name="connsiteY0" fmla="*/ 92146 h 92174"/>
                <a:gd name="connsiteX1" fmla="*/ 0 w 69404"/>
                <a:gd name="connsiteY1" fmla="*/ 78001 h 92174"/>
                <a:gd name="connsiteX2" fmla="*/ 55805 w 69404"/>
                <a:gd name="connsiteY2" fmla="*/ 0 h 92174"/>
                <a:gd name="connsiteX3" fmla="*/ 69404 w 69404"/>
                <a:gd name="connsiteY3" fmla="*/ 3939 h 92174"/>
                <a:gd name="connsiteX4" fmla="*/ 0 w 69404"/>
                <a:gd name="connsiteY4" fmla="*/ 92175 h 9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4" h="92174">
                  <a:moveTo>
                    <a:pt x="0" y="92146"/>
                  </a:moveTo>
                  <a:lnTo>
                    <a:pt x="0" y="78001"/>
                  </a:lnTo>
                  <a:cubicBezTo>
                    <a:pt x="20844" y="78001"/>
                    <a:pt x="41717" y="48847"/>
                    <a:pt x="55805" y="0"/>
                  </a:cubicBezTo>
                  <a:lnTo>
                    <a:pt x="69404" y="3939"/>
                  </a:lnTo>
                  <a:cubicBezTo>
                    <a:pt x="53218" y="60003"/>
                    <a:pt x="27917" y="92175"/>
                    <a:pt x="0" y="92175"/>
                  </a:cubicBezTo>
                  <a:close/>
                </a:path>
              </a:pathLst>
            </a:custGeom>
            <a:solidFill>
              <a:srgbClr val="00A7E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BDEBA6C-25EE-D220-B65A-ECDB5436B0FB}"/>
                </a:ext>
              </a:extLst>
            </p:cNvPr>
            <p:cNvSpPr/>
            <p:nvPr/>
          </p:nvSpPr>
          <p:spPr>
            <a:xfrm>
              <a:off x="4566019" y="0"/>
              <a:ext cx="82111" cy="152694"/>
            </a:xfrm>
            <a:custGeom>
              <a:avLst/>
              <a:gdLst>
                <a:gd name="connsiteX0" fmla="*/ 68110 w 82111"/>
                <a:gd name="connsiteY0" fmla="*/ 152695 h 152694"/>
                <a:gd name="connsiteX1" fmla="*/ 0 w 82111"/>
                <a:gd name="connsiteY1" fmla="*/ 14145 h 152694"/>
                <a:gd name="connsiteX2" fmla="*/ 0 w 82111"/>
                <a:gd name="connsiteY2" fmla="*/ 0 h 152694"/>
                <a:gd name="connsiteX3" fmla="*/ 82112 w 82111"/>
                <a:gd name="connsiteY3" fmla="*/ 150855 h 152694"/>
                <a:gd name="connsiteX4" fmla="*/ 68082 w 82111"/>
                <a:gd name="connsiteY4" fmla="*/ 152695 h 15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11" h="152694">
                  <a:moveTo>
                    <a:pt x="68110" y="152695"/>
                  </a:moveTo>
                  <a:cubicBezTo>
                    <a:pt x="57415" y="71129"/>
                    <a:pt x="29412" y="14145"/>
                    <a:pt x="0" y="14145"/>
                  </a:cubicBezTo>
                  <a:lnTo>
                    <a:pt x="0" y="0"/>
                  </a:lnTo>
                  <a:cubicBezTo>
                    <a:pt x="37865" y="0"/>
                    <a:pt x="70094" y="59198"/>
                    <a:pt x="82112" y="150855"/>
                  </a:cubicBezTo>
                  <a:lnTo>
                    <a:pt x="68082" y="152695"/>
                  </a:lnTo>
                  <a:close/>
                </a:path>
              </a:pathLst>
            </a:custGeom>
            <a:solidFill>
              <a:srgbClr val="00A7E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684CD10-E6D9-B125-43A7-084F6CEEE1DE}"/>
                </a:ext>
              </a:extLst>
            </p:cNvPr>
            <p:cNvSpPr/>
            <p:nvPr/>
          </p:nvSpPr>
          <p:spPr>
            <a:xfrm>
              <a:off x="4386960" y="322726"/>
              <a:ext cx="167099" cy="37318"/>
            </a:xfrm>
            <a:custGeom>
              <a:avLst/>
              <a:gdLst>
                <a:gd name="connsiteX0" fmla="*/ 4226 w 167099"/>
                <a:gd name="connsiteY0" fmla="*/ 37318 h 37318"/>
                <a:gd name="connsiteX1" fmla="*/ 0 w 167099"/>
                <a:gd name="connsiteY1" fmla="*/ 23806 h 37318"/>
                <a:gd name="connsiteX2" fmla="*/ 166869 w 167099"/>
                <a:gd name="connsiteY2" fmla="*/ 0 h 37318"/>
                <a:gd name="connsiteX3" fmla="*/ 167099 w 167099"/>
                <a:gd name="connsiteY3" fmla="*/ 14145 h 37318"/>
                <a:gd name="connsiteX4" fmla="*/ 4226 w 167099"/>
                <a:gd name="connsiteY4" fmla="*/ 37318 h 3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99" h="37318">
                  <a:moveTo>
                    <a:pt x="4226" y="37318"/>
                  </a:moveTo>
                  <a:lnTo>
                    <a:pt x="0" y="23806"/>
                  </a:lnTo>
                  <a:cubicBezTo>
                    <a:pt x="45886" y="9401"/>
                    <a:pt x="105170" y="949"/>
                    <a:pt x="166869" y="0"/>
                  </a:cubicBezTo>
                  <a:lnTo>
                    <a:pt x="167099" y="14145"/>
                  </a:lnTo>
                  <a:cubicBezTo>
                    <a:pt x="106723" y="15094"/>
                    <a:pt x="48876" y="23317"/>
                    <a:pt x="4226" y="37318"/>
                  </a:cubicBezTo>
                  <a:close/>
                </a:path>
              </a:pathLst>
            </a:custGeom>
            <a:solidFill>
              <a:srgbClr val="00A7E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C3ECBA2-2761-789C-587B-1237A7554178}"/>
                </a:ext>
              </a:extLst>
            </p:cNvPr>
            <p:cNvSpPr/>
            <p:nvPr/>
          </p:nvSpPr>
          <p:spPr>
            <a:xfrm>
              <a:off x="4340068" y="0"/>
              <a:ext cx="451845" cy="451845"/>
            </a:xfrm>
            <a:custGeom>
              <a:avLst/>
              <a:gdLst>
                <a:gd name="connsiteX0" fmla="*/ 225923 w 451845"/>
                <a:gd name="connsiteY0" fmla="*/ 451846 h 451845"/>
                <a:gd name="connsiteX1" fmla="*/ 0 w 451845"/>
                <a:gd name="connsiteY1" fmla="*/ 225923 h 451845"/>
                <a:gd name="connsiteX2" fmla="*/ 225923 w 451845"/>
                <a:gd name="connsiteY2" fmla="*/ 0 h 451845"/>
                <a:gd name="connsiteX3" fmla="*/ 451846 w 451845"/>
                <a:gd name="connsiteY3" fmla="*/ 225923 h 451845"/>
                <a:gd name="connsiteX4" fmla="*/ 405730 w 451845"/>
                <a:gd name="connsiteY4" fmla="*/ 362316 h 451845"/>
                <a:gd name="connsiteX5" fmla="*/ 400095 w 451845"/>
                <a:gd name="connsiteY5" fmla="*/ 365105 h 451845"/>
                <a:gd name="connsiteX6" fmla="*/ 400095 w 451845"/>
                <a:gd name="connsiteY6" fmla="*/ 365105 h 451845"/>
                <a:gd name="connsiteX7" fmla="*/ 394460 w 451845"/>
                <a:gd name="connsiteY7" fmla="*/ 362288 h 451845"/>
                <a:gd name="connsiteX8" fmla="*/ 392648 w 451845"/>
                <a:gd name="connsiteY8" fmla="*/ 359901 h 451845"/>
                <a:gd name="connsiteX9" fmla="*/ 360333 w 451845"/>
                <a:gd name="connsiteY9" fmla="*/ 384311 h 451845"/>
                <a:gd name="connsiteX10" fmla="*/ 367089 w 451845"/>
                <a:gd name="connsiteY10" fmla="*/ 393252 h 451845"/>
                <a:gd name="connsiteX11" fmla="*/ 365824 w 451845"/>
                <a:gd name="connsiteY11" fmla="*/ 403056 h 451845"/>
                <a:gd name="connsiteX12" fmla="*/ 225923 w 451845"/>
                <a:gd name="connsiteY12" fmla="*/ 451788 h 451845"/>
                <a:gd name="connsiteX13" fmla="*/ 225923 w 451845"/>
                <a:gd name="connsiteY13" fmla="*/ 14145 h 451845"/>
                <a:gd name="connsiteX14" fmla="*/ 14145 w 451845"/>
                <a:gd name="connsiteY14" fmla="*/ 225923 h 451845"/>
                <a:gd name="connsiteX15" fmla="*/ 225923 w 451845"/>
                <a:gd name="connsiteY15" fmla="*/ 437701 h 451845"/>
                <a:gd name="connsiteX16" fmla="*/ 351535 w 451845"/>
                <a:gd name="connsiteY16" fmla="*/ 396213 h 451845"/>
                <a:gd name="connsiteX17" fmla="*/ 344750 w 451845"/>
                <a:gd name="connsiteY17" fmla="*/ 387214 h 451845"/>
                <a:gd name="connsiteX18" fmla="*/ 343398 w 451845"/>
                <a:gd name="connsiteY18" fmla="*/ 381982 h 451845"/>
                <a:gd name="connsiteX19" fmla="*/ 346130 w 451845"/>
                <a:gd name="connsiteY19" fmla="*/ 377324 h 451845"/>
                <a:gd name="connsiteX20" fmla="*/ 389745 w 451845"/>
                <a:gd name="connsiteY20" fmla="*/ 344376 h 451845"/>
                <a:gd name="connsiteX21" fmla="*/ 399663 w 451845"/>
                <a:gd name="connsiteY21" fmla="*/ 345756 h 451845"/>
                <a:gd name="connsiteX22" fmla="*/ 399980 w 451845"/>
                <a:gd name="connsiteY22" fmla="*/ 346158 h 451845"/>
                <a:gd name="connsiteX23" fmla="*/ 437701 w 451845"/>
                <a:gd name="connsiteY23" fmla="*/ 225923 h 451845"/>
                <a:gd name="connsiteX24" fmla="*/ 225923 w 451845"/>
                <a:gd name="connsiteY24" fmla="*/ 14145 h 45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1845" h="451845">
                  <a:moveTo>
                    <a:pt x="225923" y="451846"/>
                  </a:moveTo>
                  <a:cubicBezTo>
                    <a:pt x="101346" y="451846"/>
                    <a:pt x="0" y="350500"/>
                    <a:pt x="0" y="225923"/>
                  </a:cubicBezTo>
                  <a:cubicBezTo>
                    <a:pt x="0" y="101346"/>
                    <a:pt x="101375" y="0"/>
                    <a:pt x="225923" y="0"/>
                  </a:cubicBezTo>
                  <a:cubicBezTo>
                    <a:pt x="350471" y="0"/>
                    <a:pt x="451846" y="101346"/>
                    <a:pt x="451846" y="225923"/>
                  </a:cubicBezTo>
                  <a:cubicBezTo>
                    <a:pt x="451846" y="275460"/>
                    <a:pt x="435889" y="322612"/>
                    <a:pt x="405730" y="362316"/>
                  </a:cubicBezTo>
                  <a:cubicBezTo>
                    <a:pt x="404407" y="364070"/>
                    <a:pt x="402309" y="365105"/>
                    <a:pt x="400095" y="365105"/>
                  </a:cubicBezTo>
                  <a:lnTo>
                    <a:pt x="400095" y="365105"/>
                  </a:lnTo>
                  <a:cubicBezTo>
                    <a:pt x="397881" y="365105"/>
                    <a:pt x="395782" y="364070"/>
                    <a:pt x="394460" y="362288"/>
                  </a:cubicBezTo>
                  <a:lnTo>
                    <a:pt x="392648" y="359901"/>
                  </a:lnTo>
                  <a:lnTo>
                    <a:pt x="360333" y="384311"/>
                  </a:lnTo>
                  <a:lnTo>
                    <a:pt x="367089" y="393252"/>
                  </a:lnTo>
                  <a:cubicBezTo>
                    <a:pt x="369418" y="396328"/>
                    <a:pt x="368843" y="400670"/>
                    <a:pt x="365824" y="403056"/>
                  </a:cubicBezTo>
                  <a:cubicBezTo>
                    <a:pt x="325487" y="434941"/>
                    <a:pt x="277128" y="451788"/>
                    <a:pt x="225923" y="451788"/>
                  </a:cubicBezTo>
                  <a:close/>
                  <a:moveTo>
                    <a:pt x="225923" y="14145"/>
                  </a:moveTo>
                  <a:cubicBezTo>
                    <a:pt x="109166" y="14145"/>
                    <a:pt x="14145" y="109138"/>
                    <a:pt x="14145" y="225923"/>
                  </a:cubicBezTo>
                  <a:cubicBezTo>
                    <a:pt x="14145" y="342708"/>
                    <a:pt x="109138" y="437701"/>
                    <a:pt x="225923" y="437701"/>
                  </a:cubicBezTo>
                  <a:cubicBezTo>
                    <a:pt x="271608" y="437701"/>
                    <a:pt x="314878" y="423383"/>
                    <a:pt x="351535" y="396213"/>
                  </a:cubicBezTo>
                  <a:lnTo>
                    <a:pt x="344750" y="387214"/>
                  </a:lnTo>
                  <a:cubicBezTo>
                    <a:pt x="343628" y="385719"/>
                    <a:pt x="343140" y="383822"/>
                    <a:pt x="343398" y="381982"/>
                  </a:cubicBezTo>
                  <a:cubicBezTo>
                    <a:pt x="343657" y="380113"/>
                    <a:pt x="344635" y="378445"/>
                    <a:pt x="346130" y="377324"/>
                  </a:cubicBezTo>
                  <a:lnTo>
                    <a:pt x="389745" y="344376"/>
                  </a:lnTo>
                  <a:cubicBezTo>
                    <a:pt x="392878" y="342018"/>
                    <a:pt x="397306" y="342651"/>
                    <a:pt x="399663" y="345756"/>
                  </a:cubicBezTo>
                  <a:lnTo>
                    <a:pt x="399980" y="346158"/>
                  </a:lnTo>
                  <a:cubicBezTo>
                    <a:pt x="424677" y="310565"/>
                    <a:pt x="437701" y="269222"/>
                    <a:pt x="437701" y="225923"/>
                  </a:cubicBezTo>
                  <a:cubicBezTo>
                    <a:pt x="437701" y="109166"/>
                    <a:pt x="342708" y="14145"/>
                    <a:pt x="225923" y="14145"/>
                  </a:cubicBezTo>
                  <a:close/>
                </a:path>
              </a:pathLst>
            </a:custGeom>
            <a:solidFill>
              <a:srgbClr val="00A7E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1F96BD-5DB5-3B71-B806-225308C2687B}"/>
                </a:ext>
              </a:extLst>
            </p:cNvPr>
            <p:cNvSpPr/>
            <p:nvPr/>
          </p:nvSpPr>
          <p:spPr>
            <a:xfrm>
              <a:off x="4386931" y="90392"/>
              <a:ext cx="358089" cy="37433"/>
            </a:xfrm>
            <a:custGeom>
              <a:avLst/>
              <a:gdLst>
                <a:gd name="connsiteX0" fmla="*/ 179059 w 358089"/>
                <a:gd name="connsiteY0" fmla="*/ 37433 h 37433"/>
                <a:gd name="connsiteX1" fmla="*/ 0 w 358089"/>
                <a:gd name="connsiteY1" fmla="*/ 13513 h 37433"/>
                <a:gd name="connsiteX2" fmla="*/ 4226 w 358089"/>
                <a:gd name="connsiteY2" fmla="*/ 0 h 37433"/>
                <a:gd name="connsiteX3" fmla="*/ 179059 w 358089"/>
                <a:gd name="connsiteY3" fmla="*/ 23259 h 37433"/>
                <a:gd name="connsiteX4" fmla="*/ 353864 w 358089"/>
                <a:gd name="connsiteY4" fmla="*/ 0 h 37433"/>
                <a:gd name="connsiteX5" fmla="*/ 358090 w 358089"/>
                <a:gd name="connsiteY5" fmla="*/ 13513 h 37433"/>
                <a:gd name="connsiteX6" fmla="*/ 179031 w 358089"/>
                <a:gd name="connsiteY6" fmla="*/ 37433 h 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089" h="37433">
                  <a:moveTo>
                    <a:pt x="179059" y="37433"/>
                  </a:moveTo>
                  <a:cubicBezTo>
                    <a:pt x="112760" y="37433"/>
                    <a:pt x="49164" y="28952"/>
                    <a:pt x="0" y="13513"/>
                  </a:cubicBezTo>
                  <a:lnTo>
                    <a:pt x="4226" y="0"/>
                  </a:lnTo>
                  <a:cubicBezTo>
                    <a:pt x="52039" y="15008"/>
                    <a:pt x="114140" y="23259"/>
                    <a:pt x="179059" y="23259"/>
                  </a:cubicBezTo>
                  <a:cubicBezTo>
                    <a:pt x="243978" y="23259"/>
                    <a:pt x="306051" y="15008"/>
                    <a:pt x="353864" y="0"/>
                  </a:cubicBezTo>
                  <a:lnTo>
                    <a:pt x="358090" y="13513"/>
                  </a:lnTo>
                  <a:cubicBezTo>
                    <a:pt x="308926" y="28923"/>
                    <a:pt x="245358" y="37433"/>
                    <a:pt x="179031" y="37433"/>
                  </a:cubicBezTo>
                  <a:close/>
                </a:path>
              </a:pathLst>
            </a:custGeom>
            <a:solidFill>
              <a:srgbClr val="00A7E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7A8F986-0DB9-AB25-05C1-09F7834C1A32}"/>
                </a:ext>
              </a:extLst>
            </p:cNvPr>
            <p:cNvSpPr/>
            <p:nvPr/>
          </p:nvSpPr>
          <p:spPr>
            <a:xfrm>
              <a:off x="4347169" y="218850"/>
              <a:ext cx="178944" cy="14145"/>
            </a:xfrm>
            <a:custGeom>
              <a:avLst/>
              <a:gdLst>
                <a:gd name="connsiteX0" fmla="*/ 0 w 178944"/>
                <a:gd name="connsiteY0" fmla="*/ 0 h 14145"/>
                <a:gd name="connsiteX1" fmla="*/ 178944 w 178944"/>
                <a:gd name="connsiteY1" fmla="*/ 0 h 14145"/>
                <a:gd name="connsiteX2" fmla="*/ 178944 w 178944"/>
                <a:gd name="connsiteY2" fmla="*/ 14145 h 14145"/>
                <a:gd name="connsiteX3" fmla="*/ 0 w 178944"/>
                <a:gd name="connsiteY3" fmla="*/ 14145 h 14145"/>
              </a:gdLst>
              <a:ahLst/>
              <a:cxnLst>
                <a:cxn ang="0">
                  <a:pos x="connsiteX0" y="connsiteY0"/>
                </a:cxn>
                <a:cxn ang="0">
                  <a:pos x="connsiteX1" y="connsiteY1"/>
                </a:cxn>
                <a:cxn ang="0">
                  <a:pos x="connsiteX2" y="connsiteY2"/>
                </a:cxn>
                <a:cxn ang="0">
                  <a:pos x="connsiteX3" y="connsiteY3"/>
                </a:cxn>
              </a:cxnLst>
              <a:rect l="l" t="t" r="r" b="b"/>
              <a:pathLst>
                <a:path w="178944" h="14145">
                  <a:moveTo>
                    <a:pt x="0" y="0"/>
                  </a:moveTo>
                  <a:lnTo>
                    <a:pt x="178944" y="0"/>
                  </a:lnTo>
                  <a:lnTo>
                    <a:pt x="178944" y="14145"/>
                  </a:lnTo>
                  <a:lnTo>
                    <a:pt x="0" y="14145"/>
                  </a:lnTo>
                  <a:close/>
                </a:path>
              </a:pathLst>
            </a:custGeom>
            <a:solidFill>
              <a:srgbClr val="00A7E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D25CB84-0274-C289-EE1A-A6AAB058B237}"/>
                </a:ext>
              </a:extLst>
            </p:cNvPr>
            <p:cNvSpPr/>
            <p:nvPr/>
          </p:nvSpPr>
          <p:spPr>
            <a:xfrm>
              <a:off x="4734383" y="218850"/>
              <a:ext cx="50486" cy="14145"/>
            </a:xfrm>
            <a:custGeom>
              <a:avLst/>
              <a:gdLst>
                <a:gd name="connsiteX0" fmla="*/ 0 w 50486"/>
                <a:gd name="connsiteY0" fmla="*/ 0 h 14145"/>
                <a:gd name="connsiteX1" fmla="*/ 50486 w 50486"/>
                <a:gd name="connsiteY1" fmla="*/ 0 h 14145"/>
                <a:gd name="connsiteX2" fmla="*/ 50486 w 50486"/>
                <a:gd name="connsiteY2" fmla="*/ 14145 h 14145"/>
                <a:gd name="connsiteX3" fmla="*/ 0 w 50486"/>
                <a:gd name="connsiteY3" fmla="*/ 14145 h 14145"/>
              </a:gdLst>
              <a:ahLst/>
              <a:cxnLst>
                <a:cxn ang="0">
                  <a:pos x="connsiteX0" y="connsiteY0"/>
                </a:cxn>
                <a:cxn ang="0">
                  <a:pos x="connsiteX1" y="connsiteY1"/>
                </a:cxn>
                <a:cxn ang="0">
                  <a:pos x="connsiteX2" y="connsiteY2"/>
                </a:cxn>
                <a:cxn ang="0">
                  <a:pos x="connsiteX3" y="connsiteY3"/>
                </a:cxn>
              </a:cxnLst>
              <a:rect l="l" t="t" r="r" b="b"/>
              <a:pathLst>
                <a:path w="50486" h="14145">
                  <a:moveTo>
                    <a:pt x="0" y="0"/>
                  </a:moveTo>
                  <a:lnTo>
                    <a:pt x="50486" y="0"/>
                  </a:lnTo>
                  <a:lnTo>
                    <a:pt x="50486" y="14145"/>
                  </a:lnTo>
                  <a:lnTo>
                    <a:pt x="0" y="14145"/>
                  </a:lnTo>
                  <a:close/>
                </a:path>
              </a:pathLst>
            </a:custGeom>
            <a:solidFill>
              <a:srgbClr val="00A7E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A67E88A-3D81-EB1F-4D6D-53FF60F9180A}"/>
                </a:ext>
              </a:extLst>
            </p:cNvPr>
            <p:cNvSpPr/>
            <p:nvPr/>
          </p:nvSpPr>
          <p:spPr>
            <a:xfrm>
              <a:off x="4479106" y="0"/>
              <a:ext cx="86884" cy="451845"/>
            </a:xfrm>
            <a:custGeom>
              <a:avLst/>
              <a:gdLst>
                <a:gd name="connsiteX0" fmla="*/ 86885 w 86884"/>
                <a:gd name="connsiteY0" fmla="*/ 451846 h 451845"/>
                <a:gd name="connsiteX1" fmla="*/ 0 w 86884"/>
                <a:gd name="connsiteY1" fmla="*/ 225923 h 451845"/>
                <a:gd name="connsiteX2" fmla="*/ 86885 w 86884"/>
                <a:gd name="connsiteY2" fmla="*/ 0 h 451845"/>
                <a:gd name="connsiteX3" fmla="*/ 86885 w 86884"/>
                <a:gd name="connsiteY3" fmla="*/ 14145 h 451845"/>
                <a:gd name="connsiteX4" fmla="*/ 14145 w 86884"/>
                <a:gd name="connsiteY4" fmla="*/ 225923 h 451845"/>
                <a:gd name="connsiteX5" fmla="*/ 86885 w 86884"/>
                <a:gd name="connsiteY5" fmla="*/ 437701 h 451845"/>
                <a:gd name="connsiteX6" fmla="*/ 86885 w 86884"/>
                <a:gd name="connsiteY6" fmla="*/ 451846 h 45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4" h="451845">
                  <a:moveTo>
                    <a:pt x="86885" y="451846"/>
                  </a:moveTo>
                  <a:cubicBezTo>
                    <a:pt x="38152" y="451846"/>
                    <a:pt x="0" y="352599"/>
                    <a:pt x="0" y="225923"/>
                  </a:cubicBezTo>
                  <a:cubicBezTo>
                    <a:pt x="0" y="99247"/>
                    <a:pt x="38181" y="0"/>
                    <a:pt x="86885" y="0"/>
                  </a:cubicBezTo>
                  <a:lnTo>
                    <a:pt x="86885" y="14145"/>
                  </a:lnTo>
                  <a:cubicBezTo>
                    <a:pt x="51751" y="14145"/>
                    <a:pt x="14145" y="99247"/>
                    <a:pt x="14145" y="225923"/>
                  </a:cubicBezTo>
                  <a:cubicBezTo>
                    <a:pt x="14145" y="352599"/>
                    <a:pt x="51751" y="437701"/>
                    <a:pt x="86885" y="437701"/>
                  </a:cubicBezTo>
                  <a:lnTo>
                    <a:pt x="86885" y="451846"/>
                  </a:lnTo>
                  <a:close/>
                </a:path>
              </a:pathLst>
            </a:custGeom>
            <a:solidFill>
              <a:srgbClr val="00A7E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530C2BF-6798-A55E-D39B-07669AEA1312}"/>
                </a:ext>
              </a:extLst>
            </p:cNvPr>
            <p:cNvSpPr/>
            <p:nvPr/>
          </p:nvSpPr>
          <p:spPr>
            <a:xfrm>
              <a:off x="4579618" y="241764"/>
              <a:ext cx="14145" cy="44218"/>
            </a:xfrm>
            <a:custGeom>
              <a:avLst/>
              <a:gdLst>
                <a:gd name="connsiteX0" fmla="*/ 0 w 14145"/>
                <a:gd name="connsiteY0" fmla="*/ 0 h 44218"/>
                <a:gd name="connsiteX1" fmla="*/ 14145 w 14145"/>
                <a:gd name="connsiteY1" fmla="*/ 0 h 44218"/>
                <a:gd name="connsiteX2" fmla="*/ 14145 w 14145"/>
                <a:gd name="connsiteY2" fmla="*/ 44219 h 44218"/>
                <a:gd name="connsiteX3" fmla="*/ 0 w 14145"/>
                <a:gd name="connsiteY3" fmla="*/ 44219 h 44218"/>
              </a:gdLst>
              <a:ahLst/>
              <a:cxnLst>
                <a:cxn ang="0">
                  <a:pos x="connsiteX0" y="connsiteY0"/>
                </a:cxn>
                <a:cxn ang="0">
                  <a:pos x="connsiteX1" y="connsiteY1"/>
                </a:cxn>
                <a:cxn ang="0">
                  <a:pos x="connsiteX2" y="connsiteY2"/>
                </a:cxn>
                <a:cxn ang="0">
                  <a:pos x="connsiteX3" y="connsiteY3"/>
                </a:cxn>
              </a:cxnLst>
              <a:rect l="l" t="t" r="r" b="b"/>
              <a:pathLst>
                <a:path w="14145" h="44218">
                  <a:moveTo>
                    <a:pt x="0" y="0"/>
                  </a:moveTo>
                  <a:lnTo>
                    <a:pt x="14145" y="0"/>
                  </a:lnTo>
                  <a:lnTo>
                    <a:pt x="14145" y="44219"/>
                  </a:lnTo>
                  <a:lnTo>
                    <a:pt x="0" y="44219"/>
                  </a:lnTo>
                  <a:close/>
                </a:path>
              </a:pathLst>
            </a:custGeom>
            <a:solidFill>
              <a:srgbClr val="F4BD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FAC6D97-3A93-E54B-7DDB-D400D1E51566}"/>
                </a:ext>
              </a:extLst>
            </p:cNvPr>
            <p:cNvSpPr/>
            <p:nvPr/>
          </p:nvSpPr>
          <p:spPr>
            <a:xfrm>
              <a:off x="4621393" y="203526"/>
              <a:ext cx="14145" cy="82457"/>
            </a:xfrm>
            <a:custGeom>
              <a:avLst/>
              <a:gdLst>
                <a:gd name="connsiteX0" fmla="*/ 0 w 14145"/>
                <a:gd name="connsiteY0" fmla="*/ 0 h 82457"/>
                <a:gd name="connsiteX1" fmla="*/ 14145 w 14145"/>
                <a:gd name="connsiteY1" fmla="*/ 0 h 82457"/>
                <a:gd name="connsiteX2" fmla="*/ 14145 w 14145"/>
                <a:gd name="connsiteY2" fmla="*/ 82457 h 82457"/>
                <a:gd name="connsiteX3" fmla="*/ 0 w 14145"/>
                <a:gd name="connsiteY3" fmla="*/ 82457 h 82457"/>
              </a:gdLst>
              <a:ahLst/>
              <a:cxnLst>
                <a:cxn ang="0">
                  <a:pos x="connsiteX0" y="connsiteY0"/>
                </a:cxn>
                <a:cxn ang="0">
                  <a:pos x="connsiteX1" y="connsiteY1"/>
                </a:cxn>
                <a:cxn ang="0">
                  <a:pos x="connsiteX2" y="connsiteY2"/>
                </a:cxn>
                <a:cxn ang="0">
                  <a:pos x="connsiteX3" y="connsiteY3"/>
                </a:cxn>
              </a:cxnLst>
              <a:rect l="l" t="t" r="r" b="b"/>
              <a:pathLst>
                <a:path w="14145" h="82457">
                  <a:moveTo>
                    <a:pt x="0" y="0"/>
                  </a:moveTo>
                  <a:lnTo>
                    <a:pt x="14145" y="0"/>
                  </a:lnTo>
                  <a:lnTo>
                    <a:pt x="14145" y="82457"/>
                  </a:lnTo>
                  <a:lnTo>
                    <a:pt x="0" y="82457"/>
                  </a:lnTo>
                  <a:close/>
                </a:path>
              </a:pathLst>
            </a:custGeom>
            <a:solidFill>
              <a:srgbClr val="F4BD00"/>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D46BE01-704A-3047-A95F-5D6E8224F83B}"/>
                </a:ext>
              </a:extLst>
            </p:cNvPr>
            <p:cNvSpPr/>
            <p:nvPr/>
          </p:nvSpPr>
          <p:spPr>
            <a:xfrm>
              <a:off x="4664577" y="219080"/>
              <a:ext cx="14145" cy="66874"/>
            </a:xfrm>
            <a:custGeom>
              <a:avLst/>
              <a:gdLst>
                <a:gd name="connsiteX0" fmla="*/ 0 w 14145"/>
                <a:gd name="connsiteY0" fmla="*/ 0 h 66874"/>
                <a:gd name="connsiteX1" fmla="*/ 14145 w 14145"/>
                <a:gd name="connsiteY1" fmla="*/ 0 h 66874"/>
                <a:gd name="connsiteX2" fmla="*/ 14145 w 14145"/>
                <a:gd name="connsiteY2" fmla="*/ 66874 h 66874"/>
                <a:gd name="connsiteX3" fmla="*/ 0 w 14145"/>
                <a:gd name="connsiteY3" fmla="*/ 66874 h 66874"/>
              </a:gdLst>
              <a:ahLst/>
              <a:cxnLst>
                <a:cxn ang="0">
                  <a:pos x="connsiteX0" y="connsiteY0"/>
                </a:cxn>
                <a:cxn ang="0">
                  <a:pos x="connsiteX1" y="connsiteY1"/>
                </a:cxn>
                <a:cxn ang="0">
                  <a:pos x="connsiteX2" y="connsiteY2"/>
                </a:cxn>
                <a:cxn ang="0">
                  <a:pos x="connsiteX3" y="connsiteY3"/>
                </a:cxn>
              </a:cxnLst>
              <a:rect l="l" t="t" r="r" b="b"/>
              <a:pathLst>
                <a:path w="14145" h="66874">
                  <a:moveTo>
                    <a:pt x="0" y="0"/>
                  </a:moveTo>
                  <a:lnTo>
                    <a:pt x="14145" y="0"/>
                  </a:lnTo>
                  <a:lnTo>
                    <a:pt x="14145" y="66874"/>
                  </a:lnTo>
                  <a:lnTo>
                    <a:pt x="0" y="66874"/>
                  </a:lnTo>
                  <a:close/>
                </a:path>
              </a:pathLst>
            </a:custGeom>
            <a:solidFill>
              <a:srgbClr val="F4BD00"/>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C598EBE-61D7-8E79-3A5A-EB682BD9C3A8}"/>
                </a:ext>
              </a:extLst>
            </p:cNvPr>
            <p:cNvSpPr/>
            <p:nvPr/>
          </p:nvSpPr>
          <p:spPr>
            <a:xfrm>
              <a:off x="4569699" y="278910"/>
              <a:ext cx="118452" cy="14145"/>
            </a:xfrm>
            <a:custGeom>
              <a:avLst/>
              <a:gdLst>
                <a:gd name="connsiteX0" fmla="*/ 0 w 118452"/>
                <a:gd name="connsiteY0" fmla="*/ 0 h 14145"/>
                <a:gd name="connsiteX1" fmla="*/ 118453 w 118452"/>
                <a:gd name="connsiteY1" fmla="*/ 0 h 14145"/>
                <a:gd name="connsiteX2" fmla="*/ 118453 w 118452"/>
                <a:gd name="connsiteY2" fmla="*/ 14145 h 14145"/>
                <a:gd name="connsiteX3" fmla="*/ 0 w 118452"/>
                <a:gd name="connsiteY3" fmla="*/ 14145 h 14145"/>
              </a:gdLst>
              <a:ahLst/>
              <a:cxnLst>
                <a:cxn ang="0">
                  <a:pos x="connsiteX0" y="connsiteY0"/>
                </a:cxn>
                <a:cxn ang="0">
                  <a:pos x="connsiteX1" y="connsiteY1"/>
                </a:cxn>
                <a:cxn ang="0">
                  <a:pos x="connsiteX2" y="connsiteY2"/>
                </a:cxn>
                <a:cxn ang="0">
                  <a:pos x="connsiteX3" y="connsiteY3"/>
                </a:cxn>
              </a:cxnLst>
              <a:rect l="l" t="t" r="r" b="b"/>
              <a:pathLst>
                <a:path w="118452" h="14145">
                  <a:moveTo>
                    <a:pt x="0" y="0"/>
                  </a:moveTo>
                  <a:lnTo>
                    <a:pt x="118453" y="0"/>
                  </a:lnTo>
                  <a:lnTo>
                    <a:pt x="118453" y="14145"/>
                  </a:lnTo>
                  <a:lnTo>
                    <a:pt x="0" y="14145"/>
                  </a:lnTo>
                  <a:close/>
                </a:path>
              </a:pathLst>
            </a:custGeom>
            <a:solidFill>
              <a:srgbClr val="F4BD00"/>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F4094C9-FBAB-3CF7-BCC3-FA9C6B7A21A5}"/>
                </a:ext>
              </a:extLst>
            </p:cNvPr>
            <p:cNvSpPr/>
            <p:nvPr/>
          </p:nvSpPr>
          <p:spPr>
            <a:xfrm>
              <a:off x="4517025" y="144358"/>
              <a:ext cx="224372" cy="224369"/>
            </a:xfrm>
            <a:custGeom>
              <a:avLst/>
              <a:gdLst>
                <a:gd name="connsiteX0" fmla="*/ 112447 w 224372"/>
                <a:gd name="connsiteY0" fmla="*/ 224369 h 224369"/>
                <a:gd name="connsiteX1" fmla="*/ 96721 w 224372"/>
                <a:gd name="connsiteY1" fmla="*/ 223277 h 224369"/>
                <a:gd name="connsiteX2" fmla="*/ 22688 w 224372"/>
                <a:gd name="connsiteY2" fmla="*/ 179777 h 224369"/>
                <a:gd name="connsiteX3" fmla="*/ 22688 w 224372"/>
                <a:gd name="connsiteY3" fmla="*/ 179777 h 224369"/>
                <a:gd name="connsiteX4" fmla="*/ 1096 w 224372"/>
                <a:gd name="connsiteY4" fmla="*/ 96659 h 224369"/>
                <a:gd name="connsiteX5" fmla="*/ 44596 w 224372"/>
                <a:gd name="connsiteY5" fmla="*/ 22626 h 224369"/>
                <a:gd name="connsiteX6" fmla="*/ 201747 w 224372"/>
                <a:gd name="connsiteY6" fmla="*/ 44534 h 224369"/>
                <a:gd name="connsiteX7" fmla="*/ 179839 w 224372"/>
                <a:gd name="connsiteY7" fmla="*/ 201685 h 224369"/>
                <a:gd name="connsiteX8" fmla="*/ 112447 w 224372"/>
                <a:gd name="connsiteY8" fmla="*/ 224369 h 224369"/>
                <a:gd name="connsiteX9" fmla="*/ 112102 w 224372"/>
                <a:gd name="connsiteY9" fmla="*/ 14144 h 224369"/>
                <a:gd name="connsiteX10" fmla="*/ 53134 w 224372"/>
                <a:gd name="connsiteY10" fmla="*/ 33925 h 224369"/>
                <a:gd name="connsiteX11" fmla="*/ 15126 w 224372"/>
                <a:gd name="connsiteY11" fmla="*/ 98614 h 224369"/>
                <a:gd name="connsiteX12" fmla="*/ 33987 w 224372"/>
                <a:gd name="connsiteY12" fmla="*/ 171238 h 224369"/>
                <a:gd name="connsiteX13" fmla="*/ 33987 w 224372"/>
                <a:gd name="connsiteY13" fmla="*/ 171238 h 224369"/>
                <a:gd name="connsiteX14" fmla="*/ 98676 w 224372"/>
                <a:gd name="connsiteY14" fmla="*/ 209246 h 224369"/>
                <a:gd name="connsiteX15" fmla="*/ 171300 w 224372"/>
                <a:gd name="connsiteY15" fmla="*/ 190386 h 224369"/>
                <a:gd name="connsiteX16" fmla="*/ 190448 w 224372"/>
                <a:gd name="connsiteY16" fmla="*/ 53044 h 224369"/>
                <a:gd name="connsiteX17" fmla="*/ 112102 w 224372"/>
                <a:gd name="connsiteY17" fmla="*/ 14115 h 22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372" h="224369">
                  <a:moveTo>
                    <a:pt x="112447" y="224369"/>
                  </a:moveTo>
                  <a:cubicBezTo>
                    <a:pt x="107215" y="224369"/>
                    <a:pt x="101982" y="223996"/>
                    <a:pt x="96721" y="223277"/>
                  </a:cubicBezTo>
                  <a:cubicBezTo>
                    <a:pt x="67050" y="219137"/>
                    <a:pt x="40743" y="203698"/>
                    <a:pt x="22688" y="179777"/>
                  </a:cubicBezTo>
                  <a:lnTo>
                    <a:pt x="22688" y="179777"/>
                  </a:lnTo>
                  <a:cubicBezTo>
                    <a:pt x="4632" y="155856"/>
                    <a:pt x="-3044" y="126358"/>
                    <a:pt x="1096" y="96659"/>
                  </a:cubicBezTo>
                  <a:cubicBezTo>
                    <a:pt x="5236" y="66988"/>
                    <a:pt x="20675" y="40681"/>
                    <a:pt x="44596" y="22626"/>
                  </a:cubicBezTo>
                  <a:cubicBezTo>
                    <a:pt x="93961" y="-14664"/>
                    <a:pt x="164457" y="-4831"/>
                    <a:pt x="201747" y="44534"/>
                  </a:cubicBezTo>
                  <a:cubicBezTo>
                    <a:pt x="239037" y="93899"/>
                    <a:pt x="229204" y="164395"/>
                    <a:pt x="179839" y="201685"/>
                  </a:cubicBezTo>
                  <a:cubicBezTo>
                    <a:pt x="160173" y="216549"/>
                    <a:pt x="136684" y="224369"/>
                    <a:pt x="112447" y="224369"/>
                  </a:cubicBezTo>
                  <a:close/>
                  <a:moveTo>
                    <a:pt x="112102" y="14144"/>
                  </a:moveTo>
                  <a:cubicBezTo>
                    <a:pt x="91517" y="14144"/>
                    <a:pt x="70787" y="20584"/>
                    <a:pt x="53134" y="33925"/>
                  </a:cubicBezTo>
                  <a:cubicBezTo>
                    <a:pt x="32233" y="49709"/>
                    <a:pt x="18749" y="72681"/>
                    <a:pt x="15126" y="98614"/>
                  </a:cubicBezTo>
                  <a:cubicBezTo>
                    <a:pt x="11504" y="124547"/>
                    <a:pt x="18202" y="150336"/>
                    <a:pt x="33987" y="171238"/>
                  </a:cubicBezTo>
                  <a:lnTo>
                    <a:pt x="33987" y="171238"/>
                  </a:lnTo>
                  <a:cubicBezTo>
                    <a:pt x="49771" y="192140"/>
                    <a:pt x="72742" y="205624"/>
                    <a:pt x="98676" y="209246"/>
                  </a:cubicBezTo>
                  <a:cubicBezTo>
                    <a:pt x="124609" y="212869"/>
                    <a:pt x="150398" y="206170"/>
                    <a:pt x="171300" y="190386"/>
                  </a:cubicBezTo>
                  <a:cubicBezTo>
                    <a:pt x="214455" y="157811"/>
                    <a:pt x="223022" y="96199"/>
                    <a:pt x="190448" y="53044"/>
                  </a:cubicBezTo>
                  <a:cubicBezTo>
                    <a:pt x="171185" y="27542"/>
                    <a:pt x="141802" y="14115"/>
                    <a:pt x="112102" y="14115"/>
                  </a:cubicBezTo>
                  <a:close/>
                </a:path>
              </a:pathLst>
            </a:custGeom>
            <a:solidFill>
              <a:srgbClr val="C2D500"/>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7E46B95-E8DD-80DA-1E00-DB4FB8D40BBE}"/>
                </a:ext>
              </a:extLst>
            </p:cNvPr>
            <p:cNvSpPr/>
            <p:nvPr/>
          </p:nvSpPr>
          <p:spPr>
            <a:xfrm rot="19376400">
              <a:off x="4697271" y="336667"/>
              <a:ext cx="14145" cy="38727"/>
            </a:xfrm>
            <a:custGeom>
              <a:avLst/>
              <a:gdLst>
                <a:gd name="connsiteX0" fmla="*/ 0 w 14145"/>
                <a:gd name="connsiteY0" fmla="*/ 0 h 38727"/>
                <a:gd name="connsiteX1" fmla="*/ 14145 w 14145"/>
                <a:gd name="connsiteY1" fmla="*/ 0 h 38727"/>
                <a:gd name="connsiteX2" fmla="*/ 14145 w 14145"/>
                <a:gd name="connsiteY2" fmla="*/ 38727 h 38727"/>
                <a:gd name="connsiteX3" fmla="*/ 0 w 14145"/>
                <a:gd name="connsiteY3" fmla="*/ 38727 h 38727"/>
              </a:gdLst>
              <a:ahLst/>
              <a:cxnLst>
                <a:cxn ang="0">
                  <a:pos x="connsiteX0" y="connsiteY0"/>
                </a:cxn>
                <a:cxn ang="0">
                  <a:pos x="connsiteX1" y="connsiteY1"/>
                </a:cxn>
                <a:cxn ang="0">
                  <a:pos x="connsiteX2" y="connsiteY2"/>
                </a:cxn>
                <a:cxn ang="0">
                  <a:pos x="connsiteX3" y="connsiteY3"/>
                </a:cxn>
              </a:cxnLst>
              <a:rect l="l" t="t" r="r" b="b"/>
              <a:pathLst>
                <a:path w="14145" h="38727">
                  <a:moveTo>
                    <a:pt x="0" y="0"/>
                  </a:moveTo>
                  <a:lnTo>
                    <a:pt x="14145" y="0"/>
                  </a:lnTo>
                  <a:lnTo>
                    <a:pt x="14145" y="38727"/>
                  </a:lnTo>
                  <a:lnTo>
                    <a:pt x="0" y="38727"/>
                  </a:lnTo>
                  <a:close/>
                </a:path>
              </a:pathLst>
            </a:custGeom>
            <a:solidFill>
              <a:srgbClr val="C2D500"/>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F5EC7D-D40D-1B42-6EB0-38BD80B606A2}"/>
                </a:ext>
              </a:extLst>
            </p:cNvPr>
            <p:cNvSpPr/>
            <p:nvPr/>
          </p:nvSpPr>
          <p:spPr>
            <a:xfrm>
              <a:off x="4683390" y="342917"/>
              <a:ext cx="113143" cy="124022"/>
            </a:xfrm>
            <a:custGeom>
              <a:avLst/>
              <a:gdLst>
                <a:gd name="connsiteX0" fmla="*/ 78853 w 113143"/>
                <a:gd name="connsiteY0" fmla="*/ 124022 h 124022"/>
                <a:gd name="connsiteX1" fmla="*/ 74023 w 113143"/>
                <a:gd name="connsiteY1" fmla="*/ 123677 h 124022"/>
                <a:gd name="connsiteX2" fmla="*/ 51310 w 113143"/>
                <a:gd name="connsiteY2" fmla="*/ 110337 h 124022"/>
                <a:gd name="connsiteX3" fmla="*/ 1428 w 113143"/>
                <a:gd name="connsiteY3" fmla="*/ 44297 h 124022"/>
                <a:gd name="connsiteX4" fmla="*/ 2808 w 113143"/>
                <a:gd name="connsiteY4" fmla="*/ 34378 h 124022"/>
                <a:gd name="connsiteX5" fmla="*/ 46422 w 113143"/>
                <a:gd name="connsiteY5" fmla="*/ 1429 h 124022"/>
                <a:gd name="connsiteX6" fmla="*/ 51655 w 113143"/>
                <a:gd name="connsiteY6" fmla="*/ 78 h 124022"/>
                <a:gd name="connsiteX7" fmla="*/ 56313 w 113143"/>
                <a:gd name="connsiteY7" fmla="*/ 2810 h 124022"/>
                <a:gd name="connsiteX8" fmla="*/ 106195 w 113143"/>
                <a:gd name="connsiteY8" fmla="*/ 68850 h 124022"/>
                <a:gd name="connsiteX9" fmla="*/ 112808 w 113143"/>
                <a:gd name="connsiteY9" fmla="*/ 94352 h 124022"/>
                <a:gd name="connsiteX10" fmla="*/ 99467 w 113143"/>
                <a:gd name="connsiteY10" fmla="*/ 117065 h 124022"/>
                <a:gd name="connsiteX11" fmla="*/ 78796 w 113143"/>
                <a:gd name="connsiteY11" fmla="*/ 124022 h 124022"/>
                <a:gd name="connsiteX12" fmla="*/ 17010 w 113143"/>
                <a:gd name="connsiteY12" fmla="*/ 41422 h 124022"/>
                <a:gd name="connsiteX13" fmla="*/ 62638 w 113143"/>
                <a:gd name="connsiteY13" fmla="*/ 101827 h 124022"/>
                <a:gd name="connsiteX14" fmla="*/ 76007 w 113143"/>
                <a:gd name="connsiteY14" fmla="*/ 109676 h 124022"/>
                <a:gd name="connsiteX15" fmla="*/ 91015 w 113143"/>
                <a:gd name="connsiteY15" fmla="*/ 105766 h 124022"/>
                <a:gd name="connsiteX16" fmla="*/ 98864 w 113143"/>
                <a:gd name="connsiteY16" fmla="*/ 92397 h 124022"/>
                <a:gd name="connsiteX17" fmla="*/ 94954 w 113143"/>
                <a:gd name="connsiteY17" fmla="*/ 77389 h 124022"/>
                <a:gd name="connsiteX18" fmla="*/ 49326 w 113143"/>
                <a:gd name="connsiteY18" fmla="*/ 16984 h 124022"/>
                <a:gd name="connsiteX19" fmla="*/ 17010 w 113143"/>
                <a:gd name="connsiteY19" fmla="*/ 41393 h 1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143" h="124022">
                  <a:moveTo>
                    <a:pt x="78853" y="124022"/>
                  </a:moveTo>
                  <a:cubicBezTo>
                    <a:pt x="77243" y="124022"/>
                    <a:pt x="75633" y="123907"/>
                    <a:pt x="74023" y="123677"/>
                  </a:cubicBezTo>
                  <a:cubicBezTo>
                    <a:pt x="64909" y="122412"/>
                    <a:pt x="56859" y="117669"/>
                    <a:pt x="51310" y="110337"/>
                  </a:cubicBezTo>
                  <a:lnTo>
                    <a:pt x="1428" y="44297"/>
                  </a:lnTo>
                  <a:cubicBezTo>
                    <a:pt x="-930" y="41192"/>
                    <a:pt x="-297" y="36735"/>
                    <a:pt x="2808" y="34378"/>
                  </a:cubicBezTo>
                  <a:lnTo>
                    <a:pt x="46422" y="1429"/>
                  </a:lnTo>
                  <a:cubicBezTo>
                    <a:pt x="47917" y="308"/>
                    <a:pt x="49815" y="-209"/>
                    <a:pt x="51655" y="78"/>
                  </a:cubicBezTo>
                  <a:cubicBezTo>
                    <a:pt x="53524" y="337"/>
                    <a:pt x="55191" y="1314"/>
                    <a:pt x="56313" y="2810"/>
                  </a:cubicBezTo>
                  <a:lnTo>
                    <a:pt x="106195" y="68850"/>
                  </a:lnTo>
                  <a:cubicBezTo>
                    <a:pt x="111744" y="76181"/>
                    <a:pt x="114073" y="85238"/>
                    <a:pt x="112808" y="94352"/>
                  </a:cubicBezTo>
                  <a:cubicBezTo>
                    <a:pt x="111543" y="103466"/>
                    <a:pt x="106799" y="111516"/>
                    <a:pt x="99467" y="117065"/>
                  </a:cubicBezTo>
                  <a:cubicBezTo>
                    <a:pt x="93430" y="121607"/>
                    <a:pt x="86242" y="124022"/>
                    <a:pt x="78796" y="124022"/>
                  </a:cubicBezTo>
                  <a:close/>
                  <a:moveTo>
                    <a:pt x="17010" y="41422"/>
                  </a:moveTo>
                  <a:lnTo>
                    <a:pt x="62638" y="101827"/>
                  </a:lnTo>
                  <a:cubicBezTo>
                    <a:pt x="65887" y="106140"/>
                    <a:pt x="70659" y="108928"/>
                    <a:pt x="76007" y="109676"/>
                  </a:cubicBezTo>
                  <a:cubicBezTo>
                    <a:pt x="81383" y="110423"/>
                    <a:pt x="86702" y="109043"/>
                    <a:pt x="91015" y="105766"/>
                  </a:cubicBezTo>
                  <a:cubicBezTo>
                    <a:pt x="95327" y="102517"/>
                    <a:pt x="98116" y="97744"/>
                    <a:pt x="98864" y="92397"/>
                  </a:cubicBezTo>
                  <a:cubicBezTo>
                    <a:pt x="99611" y="87049"/>
                    <a:pt x="98231" y="81701"/>
                    <a:pt x="94954" y="77389"/>
                  </a:cubicBezTo>
                  <a:lnTo>
                    <a:pt x="49326" y="16984"/>
                  </a:lnTo>
                  <a:lnTo>
                    <a:pt x="17010" y="41393"/>
                  </a:lnTo>
                  <a:close/>
                </a:path>
              </a:pathLst>
            </a:custGeom>
            <a:solidFill>
              <a:srgbClr val="C2D500"/>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108842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Quo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407234-2300-F1E1-61AA-7670B841813B}"/>
              </a:ext>
            </a:extLst>
          </p:cNvPr>
          <p:cNvPicPr>
            <a:picLocks noChangeAspect="1"/>
          </p:cNvPicPr>
          <p:nvPr userDrawn="1"/>
        </p:nvPicPr>
        <p:blipFill>
          <a:blip r:embed="rId2">
            <a:extLst>
              <a:ext uri="{28A0092B-C50C-407E-A947-70E740481C1C}">
                <a14:useLocalDpi xmlns:a14="http://schemas.microsoft.com/office/drawing/2010/main" val="0"/>
              </a:ext>
            </a:extLst>
          </a:blip>
          <a:srcRect t="27972" b="27972"/>
          <a:stretch/>
        </p:blipFill>
        <p:spPr>
          <a:xfrm>
            <a:off x="-1" y="0"/>
            <a:ext cx="9143999" cy="2266010"/>
          </a:xfrm>
          <a:prstGeom prst="rect">
            <a:avLst/>
          </a:prstGeom>
        </p:spPr>
      </p:pic>
      <p:sp>
        <p:nvSpPr>
          <p:cNvPr id="4" name="Rectangle 3">
            <a:extLst>
              <a:ext uri="{FF2B5EF4-FFF2-40B4-BE49-F238E27FC236}">
                <a16:creationId xmlns:a16="http://schemas.microsoft.com/office/drawing/2014/main" id="{2D06582E-F6C1-FC43-D324-C2BDFBCE47A8}"/>
              </a:ext>
            </a:extLst>
          </p:cNvPr>
          <p:cNvSpPr/>
          <p:nvPr userDrawn="1"/>
        </p:nvSpPr>
        <p:spPr>
          <a:xfrm>
            <a:off x="1" y="1819092"/>
            <a:ext cx="9144000" cy="3324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D5C"/>
              </a:solidFill>
              <a:effectLst/>
              <a:uLnTx/>
              <a:uFillTx/>
              <a:latin typeface="Aptos" panose="020B0004020202020204" pitchFamily="34" charset="0"/>
              <a:ea typeface="+mn-ea"/>
              <a:cs typeface="+mn-cs"/>
            </a:endParaRPr>
          </a:p>
        </p:txBody>
      </p:sp>
      <p:sp>
        <p:nvSpPr>
          <p:cNvPr id="9" name="Title 1">
            <a:extLst>
              <a:ext uri="{FF2B5EF4-FFF2-40B4-BE49-F238E27FC236}">
                <a16:creationId xmlns:a16="http://schemas.microsoft.com/office/drawing/2014/main" id="{4F64D719-6E40-6AE2-A383-FEDDD4F47284}"/>
              </a:ext>
            </a:extLst>
          </p:cNvPr>
          <p:cNvSpPr>
            <a:spLocks noGrp="1"/>
          </p:cNvSpPr>
          <p:nvPr>
            <p:ph type="title" hasCustomPrompt="1"/>
          </p:nvPr>
        </p:nvSpPr>
        <p:spPr>
          <a:xfrm>
            <a:off x="909129" y="2429549"/>
            <a:ext cx="7325742" cy="1552730"/>
          </a:xfrm>
        </p:spPr>
        <p:txBody>
          <a:bodyPr anchor="t"/>
          <a:lstStyle>
            <a:lvl1pPr>
              <a:lnSpc>
                <a:spcPct val="100000"/>
              </a:lnSpc>
              <a:spcAft>
                <a:spcPts val="0"/>
              </a:spcAft>
              <a:defRPr sz="2400">
                <a:solidFill>
                  <a:schemeClr val="tx2"/>
                </a:solidFill>
                <a:latin typeface="+mn-lt"/>
              </a:defRPr>
            </a:lvl1pPr>
          </a:lstStyle>
          <a:p>
            <a:r>
              <a:rPr lang="en-US"/>
              <a:t>Quote/testimonial — Aptos, 24 pt. </a:t>
            </a:r>
          </a:p>
        </p:txBody>
      </p:sp>
      <p:sp>
        <p:nvSpPr>
          <p:cNvPr id="11" name="Text Placeholder 9">
            <a:extLst>
              <a:ext uri="{FF2B5EF4-FFF2-40B4-BE49-F238E27FC236}">
                <a16:creationId xmlns:a16="http://schemas.microsoft.com/office/drawing/2014/main" id="{46A8C1D1-EA1F-1F4C-3BFC-BAB0A7A2444E}"/>
              </a:ext>
            </a:extLst>
          </p:cNvPr>
          <p:cNvSpPr>
            <a:spLocks noGrp="1"/>
          </p:cNvSpPr>
          <p:nvPr>
            <p:ph type="body" sz="quarter" idx="11" hasCustomPrompt="1"/>
          </p:nvPr>
        </p:nvSpPr>
        <p:spPr>
          <a:xfrm>
            <a:off x="908621" y="3982280"/>
            <a:ext cx="7325742" cy="637346"/>
          </a:xfrm>
          <a:prstGeom prst="rect">
            <a:avLst/>
          </a:prstGeom>
        </p:spPr>
        <p:txBody>
          <a:bodyPr/>
          <a:lstStyle>
            <a:lvl1pPr marL="0" indent="0">
              <a:spcBef>
                <a:spcPts val="0"/>
              </a:spcBef>
              <a:spcAft>
                <a:spcPts val="0"/>
              </a:spcAft>
              <a:buNone/>
              <a:defRPr sz="1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a:t>— Name, Title, Institution</a:t>
            </a:r>
          </a:p>
          <a:p>
            <a:pPr lvl="0"/>
            <a:r>
              <a:rPr lang="en-US"/>
              <a:t>Aptos Black, 16 pt.</a:t>
            </a:r>
          </a:p>
        </p:txBody>
      </p:sp>
      <p:pic>
        <p:nvPicPr>
          <p:cNvPr id="12" name="Picture 2" descr="No photo description available.">
            <a:extLst>
              <a:ext uri="{FF2B5EF4-FFF2-40B4-BE49-F238E27FC236}">
                <a16:creationId xmlns:a16="http://schemas.microsoft.com/office/drawing/2014/main" id="{60090ADA-7D2E-D380-8BE6-B04248DCA2E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78028" y="807249"/>
            <a:ext cx="1286435" cy="128643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CF601909-EE6F-1F3A-41D5-76428C816799}"/>
              </a:ext>
            </a:extLst>
          </p:cNvPr>
          <p:cNvSpPr/>
          <p:nvPr userDrawn="1"/>
        </p:nvSpPr>
        <p:spPr>
          <a:xfrm>
            <a:off x="909129" y="523790"/>
            <a:ext cx="1830593" cy="1830593"/>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4" name="Oval 13">
            <a:extLst>
              <a:ext uri="{FF2B5EF4-FFF2-40B4-BE49-F238E27FC236}">
                <a16:creationId xmlns:a16="http://schemas.microsoft.com/office/drawing/2014/main" id="{40CFF831-4A18-0379-8E2E-176A0EC058CD}"/>
              </a:ext>
            </a:extLst>
          </p:cNvPr>
          <p:cNvSpPr/>
          <p:nvPr userDrawn="1"/>
        </p:nvSpPr>
        <p:spPr>
          <a:xfrm>
            <a:off x="1018968" y="633629"/>
            <a:ext cx="1625553" cy="1625553"/>
          </a:xfrm>
          <a:prstGeom prst="ellipse">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5" name="Google Shape;186;p32">
            <a:extLst>
              <a:ext uri="{FF2B5EF4-FFF2-40B4-BE49-F238E27FC236}">
                <a16:creationId xmlns:a16="http://schemas.microsoft.com/office/drawing/2014/main" id="{FB3ABB75-3636-4452-F906-32B4486C5F0A}"/>
              </a:ext>
            </a:extLst>
          </p:cNvPr>
          <p:cNvSpPr/>
          <p:nvPr userDrawn="1"/>
        </p:nvSpPr>
        <p:spPr>
          <a:xfrm>
            <a:off x="1332599" y="1021801"/>
            <a:ext cx="981231" cy="797292"/>
          </a:xfrm>
          <a:custGeom>
            <a:avLst/>
            <a:gdLst/>
            <a:ahLst/>
            <a:cxnLst/>
            <a:rect l="l" t="t" r="r" b="b"/>
            <a:pathLst>
              <a:path w="3985" h="3238" extrusionOk="0">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D5C"/>
              </a:solidFill>
              <a:effectLst/>
              <a:uLnTx/>
              <a:uFillTx/>
              <a:latin typeface="Aptos" panose="020B0004020202020204" pitchFamily="34" charset="0"/>
              <a:ea typeface="Cambria"/>
              <a:cs typeface="Cambria"/>
              <a:sym typeface="Cambria"/>
            </a:endParaRPr>
          </a:p>
        </p:txBody>
      </p:sp>
    </p:spTree>
    <p:extLst>
      <p:ext uri="{BB962C8B-B14F-4D97-AF65-F5344CB8AC3E}">
        <p14:creationId xmlns:p14="http://schemas.microsoft.com/office/powerpoint/2010/main" val="1283520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a:t>Section Title — </a:t>
            </a:r>
            <a:br>
              <a:rPr lang="en-US"/>
            </a:br>
            <a:r>
              <a:rPr lang="en-US"/>
              <a:t>Aptos Black 40 pt.</a:t>
            </a: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rgbClr val="00A8E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 name="Text Placeholder 2"/>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982BD1C2-DAB1-A067-E138-D4B29441CDE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642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ve Section Header Light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rgbClr val="00A8E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 name="Title 7">
            <a:extLst>
              <a:ext uri="{FF2B5EF4-FFF2-40B4-BE49-F238E27FC236}">
                <a16:creationId xmlns:a16="http://schemas.microsoft.com/office/drawing/2014/main" id="{1733018D-A133-F541-F2C3-6F50D56D9E79}"/>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a:t>Section Title — </a:t>
            </a:r>
            <a:br>
              <a:rPr lang="en-US"/>
            </a:br>
            <a:r>
              <a:rPr lang="en-US"/>
              <a:t>Aptos Black 40 pt.</a:t>
            </a:r>
          </a:p>
        </p:txBody>
      </p:sp>
      <p:sp>
        <p:nvSpPr>
          <p:cNvPr id="9" name="Text Placeholder 2">
            <a:extLst>
              <a:ext uri="{FF2B5EF4-FFF2-40B4-BE49-F238E27FC236}">
                <a16:creationId xmlns:a16="http://schemas.microsoft.com/office/drawing/2014/main" id="{E45D56B8-6237-7ECF-88DE-7CF5DCA3B95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024DA918-45A3-F32C-9ED7-5956623AC807}"/>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32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 Section Header Light Blue">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0A48A5C7-C7B2-70FE-4BE4-148F576BB126}"/>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1" name="Oval 10">
            <a:extLst>
              <a:ext uri="{FF2B5EF4-FFF2-40B4-BE49-F238E27FC236}">
                <a16:creationId xmlns:a16="http://schemas.microsoft.com/office/drawing/2014/main" id="{7C417324-802C-64DD-79D9-4F42A37E1448}"/>
              </a:ext>
            </a:extLst>
          </p:cNvPr>
          <p:cNvSpPr/>
          <p:nvPr userDrawn="1"/>
        </p:nvSpPr>
        <p:spPr>
          <a:xfrm>
            <a:off x="528127" y="1376759"/>
            <a:ext cx="2444302" cy="2444302"/>
          </a:xfrm>
          <a:prstGeom prst="ellipse">
            <a:avLst/>
          </a:prstGeom>
          <a:solidFill>
            <a:schemeClr val="accent1"/>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Text Placeholder 2"/>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9" name="Title 7">
            <a:extLst>
              <a:ext uri="{FF2B5EF4-FFF2-40B4-BE49-F238E27FC236}">
                <a16:creationId xmlns:a16="http://schemas.microsoft.com/office/drawing/2014/main" id="{0CFEF55C-A919-0BBE-CB5E-6E9757E07530}"/>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a:t>Section Title — </a:t>
            </a:r>
            <a:br>
              <a:rPr lang="en-US"/>
            </a:br>
            <a:r>
              <a:rPr lang="en-US"/>
              <a:t>Aptos Black 32 pt.</a:t>
            </a:r>
          </a:p>
        </p:txBody>
      </p:sp>
    </p:spTree>
    <p:extLst>
      <p:ext uri="{BB962C8B-B14F-4D97-AF65-F5344CB8AC3E}">
        <p14:creationId xmlns:p14="http://schemas.microsoft.com/office/powerpoint/2010/main" val="2635069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Section Header Light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a:t>Section Title — </a:t>
            </a:r>
            <a:br>
              <a:rPr lang="en-US"/>
            </a:br>
            <a:r>
              <a:rPr lang="en-US"/>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7A793A59-FFD2-D9C3-04F8-8273E929F4B3}"/>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367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Caption Ligh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1">
              <a:alpha val="82000"/>
            </a:schemeClr>
          </a:solidFill>
        </p:spPr>
        <p:txBody>
          <a:bodyPr/>
          <a:lstStyle>
            <a:lvl1pPr marL="401638" indent="0">
              <a:defRPr sz="2800">
                <a:solidFill>
                  <a:schemeClr val="bg1"/>
                </a:solidFill>
              </a:defRPr>
            </a:lvl1pPr>
          </a:lstStyle>
          <a:p>
            <a:r>
              <a:rPr lang="en-US"/>
              <a:t>Aptos Black, 28 pt.</a:t>
            </a:r>
          </a:p>
        </p:txBody>
      </p:sp>
    </p:spTree>
    <p:extLst>
      <p:ext uri="{BB962C8B-B14F-4D97-AF65-F5344CB8AC3E}">
        <p14:creationId xmlns:p14="http://schemas.microsoft.com/office/powerpoint/2010/main" val="2562243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Tint Light Blue Gears">
    <p:spTree>
      <p:nvGrpSpPr>
        <p:cNvPr id="1" name=""/>
        <p:cNvGrpSpPr/>
        <p:nvPr/>
      </p:nvGrpSpPr>
      <p:grpSpPr>
        <a:xfrm>
          <a:off x="0" y="0"/>
          <a:ext cx="0" cy="0"/>
          <a:chOff x="0" y="0"/>
          <a:chExt cx="0" cy="0"/>
        </a:xfrm>
      </p:grpSpPr>
      <p:pic>
        <p:nvPicPr>
          <p:cNvPr id="4" name="Picture 3" descr="Close-up of a gear mechanism&#10;&#10;Description automatically generated">
            <a:extLst>
              <a:ext uri="{FF2B5EF4-FFF2-40B4-BE49-F238E27FC236}">
                <a16:creationId xmlns:a16="http://schemas.microsoft.com/office/drawing/2014/main" id="{60589113-C677-A1C8-66F9-4D58DF438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2347472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Tint Light Blue Gra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9E2E1-919D-0690-7E0B-C696E4F233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144380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ircl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916B01E-C0E2-104E-DCD8-07091AA11394}"/>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49" name="Picture 48">
            <a:extLst>
              <a:ext uri="{FF2B5EF4-FFF2-40B4-BE49-F238E27FC236}">
                <a16:creationId xmlns:a16="http://schemas.microsoft.com/office/drawing/2014/main" id="{7119992C-451F-7B41-FCB8-8CC6B6FECF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
        <p:nvSpPr>
          <p:cNvPr id="9" name="Picture Placeholder 8">
            <a:extLst>
              <a:ext uri="{FF2B5EF4-FFF2-40B4-BE49-F238E27FC236}">
                <a16:creationId xmlns:a16="http://schemas.microsoft.com/office/drawing/2014/main" id="{34356299-4598-4A91-A5CF-FBC5902DD260}"/>
              </a:ext>
            </a:extLst>
          </p:cNvPr>
          <p:cNvSpPr>
            <a:spLocks noGrp="1" noChangeAspect="1"/>
          </p:cNvSpPr>
          <p:nvPr userDrawn="1">
            <p:ph type="pic" sz="quarter" idx="10" hasCustomPrompt="1"/>
          </p:nvPr>
        </p:nvSpPr>
        <p:spPr>
          <a:xfrm>
            <a:off x="6469786" y="922492"/>
            <a:ext cx="1643063" cy="990326"/>
          </a:xfrm>
          <a:prstGeom prst="rect">
            <a:avLst/>
          </a:prstGeom>
        </p:spPr>
        <p:txBody>
          <a:bodyPr anchor="ctr"/>
          <a:lstStyle>
            <a:lvl1pPr marL="0" indent="0" algn="ctr">
              <a:buNone/>
              <a:defRPr>
                <a:solidFill>
                  <a:schemeClr val="tx2"/>
                </a:solidFill>
              </a:defRPr>
            </a:lvl1pPr>
          </a:lstStyle>
          <a:p>
            <a:r>
              <a:rPr lang="en-US"/>
              <a:t>Click to insert client logo (optional)</a:t>
            </a:r>
          </a:p>
        </p:txBody>
      </p:sp>
      <p:sp>
        <p:nvSpPr>
          <p:cNvPr id="2" name="Title 1"/>
          <p:cNvSpPr>
            <a:spLocks noGrp="1"/>
          </p:cNvSpPr>
          <p:nvPr userDrawn="1">
            <p:ph type="ctrTitle" hasCustomPrompt="1"/>
          </p:nvPr>
        </p:nvSpPr>
        <p:spPr>
          <a:xfrm>
            <a:off x="463014" y="924309"/>
            <a:ext cx="5982055" cy="990326"/>
          </a:xfrm>
          <a:prstGeom prst="rect">
            <a:avLst/>
          </a:prstGeom>
        </p:spPr>
        <p:txBody>
          <a:bodyPr anchor="b">
            <a:noAutofit/>
          </a:bodyPr>
          <a:lstStyle>
            <a:lvl1pPr algn="l">
              <a:defRPr lang="en-US" sz="3200" kern="1200" baseline="0" dirty="0">
                <a:solidFill>
                  <a:schemeClr val="tx2"/>
                </a:solidFill>
                <a:latin typeface="+mj-lt"/>
                <a:ea typeface="+mn-ea"/>
                <a:cs typeface="Aptos Black" pitchFamily="50" charset="0"/>
              </a:defRPr>
            </a:lvl1pPr>
          </a:lstStyle>
          <a:p>
            <a:r>
              <a:rPr lang="en-US"/>
              <a:t>Title — Aptos Black, 32 pt., </a:t>
            </a:r>
            <a:br>
              <a:rPr lang="en-US"/>
            </a:br>
            <a:r>
              <a:rPr lang="en-US"/>
              <a:t>do not exceed two lines</a:t>
            </a:r>
          </a:p>
        </p:txBody>
      </p:sp>
      <p:sp>
        <p:nvSpPr>
          <p:cNvPr id="4" name="Text Placeholder 3">
            <a:extLst>
              <a:ext uri="{FF2B5EF4-FFF2-40B4-BE49-F238E27FC236}">
                <a16:creationId xmlns:a16="http://schemas.microsoft.com/office/drawing/2014/main" id="{3C1494FD-D9FD-E096-0CF2-70E495A9FC6B}"/>
              </a:ext>
            </a:extLst>
          </p:cNvPr>
          <p:cNvSpPr>
            <a:spLocks noGrp="1"/>
          </p:cNvSpPr>
          <p:nvPr>
            <p:ph type="body" sz="quarter" idx="11" hasCustomPrompt="1"/>
          </p:nvPr>
        </p:nvSpPr>
        <p:spPr>
          <a:xfrm>
            <a:off x="463550" y="657225"/>
            <a:ext cx="2618578" cy="266700"/>
          </a:xfrm>
        </p:spPr>
        <p:txBody>
          <a:bodyPr/>
          <a:lstStyle>
            <a:lvl1pPr marL="0" indent="0">
              <a:buNone/>
              <a:defRPr sz="1200" b="1">
                <a:solidFill>
                  <a:schemeClr val="tx2"/>
                </a:solidFill>
              </a:defRPr>
            </a:lvl1pPr>
            <a:lvl2pPr>
              <a:defRPr sz="1200" b="1"/>
            </a:lvl2pPr>
            <a:lvl3pPr>
              <a:defRPr sz="1200" b="1"/>
            </a:lvl3pPr>
            <a:lvl4pPr>
              <a:defRPr sz="1200" b="1"/>
            </a:lvl4pPr>
            <a:lvl5pPr>
              <a:defRPr sz="1200" b="1"/>
            </a:lvl5pPr>
          </a:lstStyle>
          <a:p>
            <a:pPr lvl="0"/>
            <a:r>
              <a:rPr lang="en-US"/>
              <a:t>Date (optional), Aptos (bold), 12 pt.</a:t>
            </a:r>
          </a:p>
        </p:txBody>
      </p:sp>
      <p:sp>
        <p:nvSpPr>
          <p:cNvPr id="6" name="Text Placeholder 5">
            <a:extLst>
              <a:ext uri="{FF2B5EF4-FFF2-40B4-BE49-F238E27FC236}">
                <a16:creationId xmlns:a16="http://schemas.microsoft.com/office/drawing/2014/main" id="{D557A212-4F89-F854-BA46-A3A6BE3A7F00}"/>
              </a:ext>
            </a:extLst>
          </p:cNvPr>
          <p:cNvSpPr>
            <a:spLocks noGrp="1"/>
          </p:cNvSpPr>
          <p:nvPr>
            <p:ph type="body" sz="quarter" idx="12" hasCustomPrompt="1"/>
          </p:nvPr>
        </p:nvSpPr>
        <p:spPr>
          <a:xfrm>
            <a:off x="463014" y="4049713"/>
            <a:ext cx="4186658" cy="532879"/>
          </a:xfrm>
        </p:spPr>
        <p:txBody>
          <a:bodyPr/>
          <a:lstStyle>
            <a:lvl1pPr marL="0" indent="0">
              <a:spcAft>
                <a:spcPts val="400"/>
              </a:spcAft>
              <a:buNone/>
              <a:defRPr sz="1200">
                <a:solidFill>
                  <a:schemeClr val="tx2"/>
                </a:solidFill>
              </a:defRPr>
            </a:lvl1pPr>
            <a:lvl2pPr marL="338328" indent="0">
              <a:spcAft>
                <a:spcPts val="0"/>
              </a:spcAft>
              <a:buNone/>
              <a:defRPr sz="1200">
                <a:solidFill>
                  <a:schemeClr val="tx2"/>
                </a:solidFill>
              </a:defRPr>
            </a:lvl2pPr>
            <a:lvl3pPr marL="795528" indent="0">
              <a:spcAft>
                <a:spcPts val="0"/>
              </a:spcAft>
              <a:buNone/>
              <a:defRPr sz="1200">
                <a:solidFill>
                  <a:schemeClr val="tx2"/>
                </a:solidFill>
              </a:defRPr>
            </a:lvl3pPr>
            <a:lvl4pPr marL="1252728" indent="0">
              <a:spcAft>
                <a:spcPts val="0"/>
              </a:spcAft>
              <a:buNone/>
              <a:defRPr sz="1200">
                <a:solidFill>
                  <a:schemeClr val="tx2"/>
                </a:solidFill>
              </a:defRPr>
            </a:lvl4pPr>
            <a:lvl5pPr marL="1709928" indent="0">
              <a:spcAft>
                <a:spcPts val="0"/>
              </a:spcAft>
              <a:buNone/>
              <a:defRPr sz="1200">
                <a:solidFill>
                  <a:schemeClr val="tx2"/>
                </a:solidFill>
              </a:defRPr>
            </a:lvl5pPr>
          </a:lstStyle>
          <a:p>
            <a:pPr lvl="0"/>
            <a:r>
              <a:rPr lang="en-US"/>
              <a:t>Presenter Name — Presenter Title, Institution — Aptos, 12 pt.</a:t>
            </a:r>
          </a:p>
        </p:txBody>
      </p:sp>
      <p:sp>
        <p:nvSpPr>
          <p:cNvPr id="8" name="Rectangle 7">
            <a:extLst>
              <a:ext uri="{FF2B5EF4-FFF2-40B4-BE49-F238E27FC236}">
                <a16:creationId xmlns:a16="http://schemas.microsoft.com/office/drawing/2014/main" id="{5A38CB47-04B8-7128-5ADE-89D261DBCEAE}"/>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794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Statem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a:t>Big Statement — </a:t>
            </a:r>
            <a:br>
              <a:rPr lang="en-US"/>
            </a:br>
            <a:r>
              <a:rPr lang="en-US"/>
              <a:t>Aptos Black, 36 pt.</a:t>
            </a:r>
          </a:p>
        </p:txBody>
      </p:sp>
    </p:spTree>
    <p:extLst>
      <p:ext uri="{BB962C8B-B14F-4D97-AF65-F5344CB8AC3E}">
        <p14:creationId xmlns:p14="http://schemas.microsoft.com/office/powerpoint/2010/main" val="4191846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Statement Photo Light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E3D69F8-01AC-4ADE-8E4A-98064F93F711}"/>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a:t>Big Statement — </a:t>
            </a:r>
            <a:br>
              <a:rPr lang="en-US"/>
            </a:br>
            <a:r>
              <a:rPr lang="en-US"/>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3514026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Overview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6072" indent="-173736">
              <a:spcBef>
                <a:spcPts val="0"/>
              </a:spcBef>
              <a:spcAft>
                <a:spcPts val="1600"/>
              </a:spcAft>
              <a:buFont typeface="Arial" panose="020B0604020202020204" pitchFamily="34" charset="0"/>
              <a:buChar char="•"/>
              <a:defRPr sz="1800"/>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a:t>Use for main section highlights</a:t>
            </a:r>
          </a:p>
          <a:p>
            <a:pPr lvl="0"/>
            <a:r>
              <a:rPr lang="en-US"/>
              <a:t>Aptos</a:t>
            </a:r>
          </a:p>
          <a:p>
            <a:pPr lvl="0"/>
            <a:r>
              <a:rPr lang="en-US"/>
              <a:t>18 pt.</a:t>
            </a:r>
          </a:p>
        </p:txBody>
      </p:sp>
    </p:spTree>
    <p:extLst>
      <p:ext uri="{BB962C8B-B14F-4D97-AF65-F5344CB8AC3E}">
        <p14:creationId xmlns:p14="http://schemas.microsoft.com/office/powerpoint/2010/main" val="25651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Section Overview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rgbClr val="00A8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a:t>Section overview — 36 pt.</a:t>
            </a:r>
          </a:p>
        </p:txBody>
      </p:sp>
      <p:sp>
        <p:nvSpPr>
          <p:cNvPr id="11" name="Text Placeholder 10">
            <a:extLst>
              <a:ext uri="{FF2B5EF4-FFF2-40B4-BE49-F238E27FC236}">
                <a16:creationId xmlns:a16="http://schemas.microsoft.com/office/drawing/2014/main" id="{7FDB301F-C15A-ABF6-77E9-29A3C3A0CC41}"/>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a:t>Use for main section highlights</a:t>
            </a:r>
          </a:p>
          <a:p>
            <a:pPr lvl="0"/>
            <a:r>
              <a:rPr lang="en-US"/>
              <a:t>Aptos</a:t>
            </a:r>
          </a:p>
          <a:p>
            <a:pPr lvl="0"/>
            <a:r>
              <a:rPr lang="en-US"/>
              <a:t>18 pt.</a:t>
            </a:r>
          </a:p>
          <a:p>
            <a:pPr lvl="0"/>
            <a:endParaRPr lang="en-US"/>
          </a:p>
        </p:txBody>
      </p:sp>
      <p:sp>
        <p:nvSpPr>
          <p:cNvPr id="3" name="Rectangle 2">
            <a:extLst>
              <a:ext uri="{FF2B5EF4-FFF2-40B4-BE49-F238E27FC236}">
                <a16:creationId xmlns:a16="http://schemas.microsoft.com/office/drawing/2014/main" id="{B195C449-7252-DB62-BC98-2FFDD03B996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717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03A4DB9A-D916-4D0C-9FFF-DD7B21834CFC}"/>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a:t>Section Title — </a:t>
            </a:r>
            <a:br>
              <a:rPr lang="en-US"/>
            </a:br>
            <a:r>
              <a:rPr lang="en-US"/>
              <a:t>Aptos Black 40 pt.</a:t>
            </a:r>
          </a:p>
        </p:txBody>
      </p:sp>
      <p:sp>
        <p:nvSpPr>
          <p:cNvPr id="6" name="Text Placeholder 2">
            <a:extLst>
              <a:ext uri="{FF2B5EF4-FFF2-40B4-BE49-F238E27FC236}">
                <a16:creationId xmlns:a16="http://schemas.microsoft.com/office/drawing/2014/main" id="{1EE50AB4-84EF-E7C4-CB65-FAB861C093E1}"/>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4D6C700B-5544-5066-E373-3324EB5013A0}"/>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836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ve Section Header Dark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910A752B-33EF-7CCD-F6BC-7C394174A5F4}"/>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a:t>Section Title — </a:t>
            </a:r>
            <a:br>
              <a:rPr lang="en-US"/>
            </a:br>
            <a:r>
              <a:rPr lang="en-US"/>
              <a:t>Aptos Black 40 pt.</a:t>
            </a:r>
          </a:p>
        </p:txBody>
      </p:sp>
      <p:sp>
        <p:nvSpPr>
          <p:cNvPr id="9" name="Text Placeholder 2">
            <a:extLst>
              <a:ext uri="{FF2B5EF4-FFF2-40B4-BE49-F238E27FC236}">
                <a16:creationId xmlns:a16="http://schemas.microsoft.com/office/drawing/2014/main" id="{E2E088CA-D437-42D3-94EB-A944359A21F8}"/>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6E2A0F22-A77E-EC56-D64B-57D703B5B101}"/>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166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Section Header Dark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CC6F2ED-F58D-EC09-3CAB-31174B97C00E}"/>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6831F4A8-18D5-2715-5F1D-8183A636AC73}"/>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11" name="Title 7">
            <a:extLst>
              <a:ext uri="{FF2B5EF4-FFF2-40B4-BE49-F238E27FC236}">
                <a16:creationId xmlns:a16="http://schemas.microsoft.com/office/drawing/2014/main" id="{8DFCFF95-22EE-1213-8151-41BE70E07D48}"/>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a:t>Section Title — </a:t>
            </a:r>
            <a:br>
              <a:rPr lang="en-US"/>
            </a:br>
            <a:r>
              <a:rPr lang="en-US"/>
              <a:t>Aptos Black 32 pt.</a:t>
            </a:r>
          </a:p>
        </p:txBody>
      </p:sp>
    </p:spTree>
    <p:extLst>
      <p:ext uri="{BB962C8B-B14F-4D97-AF65-F5344CB8AC3E}">
        <p14:creationId xmlns:p14="http://schemas.microsoft.com/office/powerpoint/2010/main" val="2785289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ection Header Dark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a:t>Section Title — </a:t>
            </a:r>
            <a:br>
              <a:rPr lang="en-US"/>
            </a:br>
            <a:r>
              <a:rPr lang="en-US"/>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92367640-8B7C-CC12-D68C-DA8966F2D048}"/>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217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with Caption Dark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tx2">
              <a:alpha val="82000"/>
            </a:schemeClr>
          </a:solidFill>
        </p:spPr>
        <p:txBody>
          <a:bodyPr/>
          <a:lstStyle>
            <a:lvl1pPr marL="401638" indent="0">
              <a:defRPr sz="2800">
                <a:solidFill>
                  <a:schemeClr val="bg1"/>
                </a:solidFill>
              </a:defRPr>
            </a:lvl1pPr>
          </a:lstStyle>
          <a:p>
            <a:r>
              <a:rPr lang="en-US"/>
              <a:t>Aptos Black, 28 pt.</a:t>
            </a:r>
          </a:p>
        </p:txBody>
      </p:sp>
    </p:spTree>
    <p:extLst>
      <p:ext uri="{BB962C8B-B14F-4D97-AF65-F5344CB8AC3E}">
        <p14:creationId xmlns:p14="http://schemas.microsoft.com/office/powerpoint/2010/main" val="3242155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Tint Dark Blue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CEAABAD7-A740-6551-99EB-C8EC1A71D5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6A5F838-9B1E-AF08-F7D2-CE0998199D81}"/>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384569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ears">
    <p:spTree>
      <p:nvGrpSpPr>
        <p:cNvPr id="1" name=""/>
        <p:cNvGrpSpPr/>
        <p:nvPr/>
      </p:nvGrpSpPr>
      <p:grpSpPr>
        <a:xfrm>
          <a:off x="0" y="0"/>
          <a:ext cx="0" cy="0"/>
          <a:chOff x="0" y="0"/>
          <a:chExt cx="0" cy="0"/>
        </a:xfrm>
      </p:grpSpPr>
      <p:pic>
        <p:nvPicPr>
          <p:cNvPr id="5" name="Picture 4" descr="Close-up of a gear mechanism&#10;&#10;Description automatically generated">
            <a:extLst>
              <a:ext uri="{FF2B5EF4-FFF2-40B4-BE49-F238E27FC236}">
                <a16:creationId xmlns:a16="http://schemas.microsoft.com/office/drawing/2014/main" id="{8220017A-F31A-C666-1F71-BD90C1C7E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227A4FFE-CDE6-763A-BEBF-65FDC6F4D57D}"/>
              </a:ext>
            </a:extLst>
          </p:cNvPr>
          <p:cNvSpPr/>
          <p:nvPr userDrawn="1"/>
        </p:nvSpPr>
        <p:spPr>
          <a:xfrm>
            <a:off x="0" y="0"/>
            <a:ext cx="4297680" cy="2489200"/>
          </a:xfrm>
          <a:prstGeom prst="rect">
            <a:avLst/>
          </a:prstGeom>
          <a:solidFill>
            <a:srgbClr val="00A8E2">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7" name="Picture 23">
            <a:extLst>
              <a:ext uri="{FF2B5EF4-FFF2-40B4-BE49-F238E27FC236}">
                <a16:creationId xmlns:a16="http://schemas.microsoft.com/office/drawing/2014/main" id="{6579DC50-810C-73F7-3C5F-BBE97E3538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62426" y="3271964"/>
            <a:ext cx="2120396" cy="1672756"/>
          </a:xfrm>
          <a:prstGeom prst="rect">
            <a:avLst/>
          </a:prstGeom>
        </p:spPr>
      </p:pic>
      <p:sp>
        <p:nvSpPr>
          <p:cNvPr id="9" name="Title 1">
            <a:extLst>
              <a:ext uri="{FF2B5EF4-FFF2-40B4-BE49-F238E27FC236}">
                <a16:creationId xmlns:a16="http://schemas.microsoft.com/office/drawing/2014/main" id="{8562BED6-ACB8-ABA6-A49A-E0692BAC6951}"/>
              </a:ext>
            </a:extLst>
          </p:cNvPr>
          <p:cNvSpPr>
            <a:spLocks noGrp="1"/>
          </p:cNvSpPr>
          <p:nvPr>
            <p:ph type="ctrTitle" hasCustomPrompt="1"/>
          </p:nvPr>
        </p:nvSpPr>
        <p:spPr>
          <a:xfrm>
            <a:off x="316404" y="418243"/>
            <a:ext cx="3655273" cy="1094392"/>
          </a:xfrm>
          <a:prstGeom prst="rect">
            <a:avLst/>
          </a:prstGeom>
        </p:spPr>
        <p:txBody>
          <a:bodyPr anchor="t">
            <a:noAutofit/>
          </a:bodyPr>
          <a:lstStyle>
            <a:lvl1pPr algn="l">
              <a:defRPr lang="en-US" sz="2400" kern="1200" baseline="0" dirty="0">
                <a:solidFill>
                  <a:schemeClr val="bg1"/>
                </a:solidFill>
                <a:latin typeface="+mj-lt"/>
                <a:ea typeface="+mn-ea"/>
                <a:cs typeface="Aptos Black" pitchFamily="50" charset="0"/>
              </a:defRPr>
            </a:lvl1pPr>
          </a:lstStyle>
          <a:p>
            <a:r>
              <a:rPr lang="en-US"/>
              <a:t>Presentation Title — Aptos Black, 24 pt., </a:t>
            </a:r>
            <a:br>
              <a:rPr lang="en-US"/>
            </a:br>
            <a:r>
              <a:rPr lang="en-US"/>
              <a:t>do not exceed 3 lines</a:t>
            </a:r>
          </a:p>
        </p:txBody>
      </p:sp>
      <p:sp>
        <p:nvSpPr>
          <p:cNvPr id="2" name="Subtitle 2">
            <a:extLst>
              <a:ext uri="{FF2B5EF4-FFF2-40B4-BE49-F238E27FC236}">
                <a16:creationId xmlns:a16="http://schemas.microsoft.com/office/drawing/2014/main" id="{7A4333A6-FAB6-4908-2185-A463A78D8D7C}"/>
              </a:ext>
            </a:extLst>
          </p:cNvPr>
          <p:cNvSpPr>
            <a:spLocks noGrp="1"/>
          </p:cNvSpPr>
          <p:nvPr>
            <p:ph type="subTitle" idx="1" hasCustomPrompt="1"/>
          </p:nvPr>
        </p:nvSpPr>
        <p:spPr>
          <a:xfrm>
            <a:off x="316404" y="1784704"/>
            <a:ext cx="3655273" cy="452513"/>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a:t>
            </a:r>
            <a:br>
              <a:rPr lang="en-US"/>
            </a:br>
            <a:r>
              <a:rPr lang="en-US"/>
              <a:t>Aptos, 12 pt.</a:t>
            </a:r>
          </a:p>
        </p:txBody>
      </p:sp>
    </p:spTree>
    <p:extLst>
      <p:ext uri="{BB962C8B-B14F-4D97-AF65-F5344CB8AC3E}">
        <p14:creationId xmlns:p14="http://schemas.microsoft.com/office/powerpoint/2010/main" val="135358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Tint Dark Blue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24E61C-9892-BD32-B5C7-F414F74A51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6A5F838-9B1E-AF08-F7D2-CE0998199D81}"/>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1609427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Statement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a:t>Big Statement — </a:t>
            </a:r>
            <a:br>
              <a:rPr lang="en-US"/>
            </a:br>
            <a:r>
              <a:rPr lang="en-US"/>
              <a:t>Aptos Black, 36 pt.</a:t>
            </a:r>
          </a:p>
        </p:txBody>
      </p:sp>
    </p:spTree>
    <p:extLst>
      <p:ext uri="{BB962C8B-B14F-4D97-AF65-F5344CB8AC3E}">
        <p14:creationId xmlns:p14="http://schemas.microsoft.com/office/powerpoint/2010/main" val="2674571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Statement Photo Dark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33FE1E-12DD-9B98-0C3E-BE3BBC6E4C81}"/>
              </a:ext>
            </a:extLst>
          </p:cNvPr>
          <p:cNvSpPr/>
          <p:nvPr userDrawn="1"/>
        </p:nvSpPr>
        <p:spPr>
          <a:xfrm>
            <a:off x="0" y="-8795"/>
            <a:ext cx="9142412"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a:t>Big Statement — </a:t>
            </a:r>
            <a:br>
              <a:rPr lang="en-US"/>
            </a:br>
            <a:r>
              <a:rPr lang="en-US"/>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2607894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Overview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a:t>Use for main section highlights</a:t>
            </a:r>
          </a:p>
          <a:p>
            <a:pPr lvl="0"/>
            <a:r>
              <a:rPr lang="en-US"/>
              <a:t>Aptos</a:t>
            </a:r>
          </a:p>
          <a:p>
            <a:pPr lvl="0"/>
            <a:r>
              <a:rPr lang="en-US"/>
              <a:t>18 pt.</a:t>
            </a:r>
          </a:p>
        </p:txBody>
      </p:sp>
    </p:spTree>
    <p:extLst>
      <p:ext uri="{BB962C8B-B14F-4D97-AF65-F5344CB8AC3E}">
        <p14:creationId xmlns:p14="http://schemas.microsoft.com/office/powerpoint/2010/main" val="1330130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mple Section Overview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a:t>Section overview — 36 pt.</a:t>
            </a:r>
          </a:p>
        </p:txBody>
      </p:sp>
      <p:sp>
        <p:nvSpPr>
          <p:cNvPr id="11" name="Text Placeholder 10">
            <a:extLst>
              <a:ext uri="{FF2B5EF4-FFF2-40B4-BE49-F238E27FC236}">
                <a16:creationId xmlns:a16="http://schemas.microsoft.com/office/drawing/2014/main" id="{05806C1B-510B-7C22-1EB2-03E99DE28AFC}"/>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marL="338328" indent="0">
              <a:buNone/>
              <a:defRPr sz="1800"/>
            </a:lvl2pPr>
            <a:lvl3pPr>
              <a:defRPr sz="1800"/>
            </a:lvl3pPr>
            <a:lvl4pPr>
              <a:defRPr sz="1800"/>
            </a:lvl4pPr>
            <a:lvl5pPr>
              <a:defRPr sz="1800"/>
            </a:lvl5pPr>
          </a:lstStyle>
          <a:p>
            <a:pPr lvl="0"/>
            <a:r>
              <a:rPr lang="en-US"/>
              <a:t>Use for main section highlights</a:t>
            </a:r>
          </a:p>
          <a:p>
            <a:pPr lvl="0"/>
            <a:r>
              <a:rPr lang="en-US"/>
              <a:t>Aptos</a:t>
            </a:r>
          </a:p>
          <a:p>
            <a:pPr lvl="0"/>
            <a:r>
              <a:rPr lang="en-US"/>
              <a:t>18 pt.</a:t>
            </a:r>
          </a:p>
        </p:txBody>
      </p:sp>
      <p:sp>
        <p:nvSpPr>
          <p:cNvPr id="3" name="Rectangle 2">
            <a:extLst>
              <a:ext uri="{FF2B5EF4-FFF2-40B4-BE49-F238E27FC236}">
                <a16:creationId xmlns:a16="http://schemas.microsoft.com/office/drawing/2014/main" id="{CE52D4F6-30C9-37C1-F07A-3304C7978247}"/>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022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Mediu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0" y="0"/>
            <a:ext cx="9144000" cy="3923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0AAE82F5-9BC1-2FBA-7A14-C3291246ADC3}"/>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a:t>Section Title — </a:t>
            </a:r>
            <a:br>
              <a:rPr lang="en-US"/>
            </a:br>
            <a:r>
              <a:rPr lang="en-US"/>
              <a:t>Aptos Black 40 pt.</a:t>
            </a:r>
          </a:p>
        </p:txBody>
      </p:sp>
      <p:sp>
        <p:nvSpPr>
          <p:cNvPr id="6" name="Text Placeholder 2">
            <a:extLst>
              <a:ext uri="{FF2B5EF4-FFF2-40B4-BE49-F238E27FC236}">
                <a16:creationId xmlns:a16="http://schemas.microsoft.com/office/drawing/2014/main" id="{E1EB9C9F-1055-DF24-0CCB-161A325D54C2}"/>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DFDD5145-0E03-DC1B-08F4-6339411B103C}"/>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735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ve Section Header Medium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03816DD5-63FE-8D4B-BCFE-BEC4CFEFB6FA}"/>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a:t>Section Title — </a:t>
            </a:r>
            <a:br>
              <a:rPr lang="en-US"/>
            </a:br>
            <a:r>
              <a:rPr lang="en-US"/>
              <a:t>Aptos Black 40 pt.</a:t>
            </a:r>
          </a:p>
        </p:txBody>
      </p:sp>
      <p:sp>
        <p:nvSpPr>
          <p:cNvPr id="9" name="Text Placeholder 2">
            <a:extLst>
              <a:ext uri="{FF2B5EF4-FFF2-40B4-BE49-F238E27FC236}">
                <a16:creationId xmlns:a16="http://schemas.microsoft.com/office/drawing/2014/main" id="{6452327C-AF9A-0E68-E532-59EC44FD1C5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68A924FE-54FB-62BE-1A29-D7422D2E1A7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331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Section Header Medium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0C33A5-DBD1-BFA6-DE82-568EFD5ACBD8}"/>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91BE5FDA-05A9-E33E-F9FE-4D5A97D322A0}"/>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11" name="Title 7">
            <a:extLst>
              <a:ext uri="{FF2B5EF4-FFF2-40B4-BE49-F238E27FC236}">
                <a16:creationId xmlns:a16="http://schemas.microsoft.com/office/drawing/2014/main" id="{409B5F6F-0F5F-9C45-36C9-034D08B635D2}"/>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a:t>Section Title — </a:t>
            </a:r>
            <a:br>
              <a:rPr lang="en-US"/>
            </a:br>
            <a:r>
              <a:rPr lang="en-US"/>
              <a:t>Aptos Black 32 pt.</a:t>
            </a:r>
          </a:p>
        </p:txBody>
      </p:sp>
    </p:spTree>
    <p:extLst>
      <p:ext uri="{BB962C8B-B14F-4D97-AF65-F5344CB8AC3E}">
        <p14:creationId xmlns:p14="http://schemas.microsoft.com/office/powerpoint/2010/main" val="919657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mple Section Header Medium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a:t>Section Title — </a:t>
            </a:r>
            <a:br>
              <a:rPr lang="en-US"/>
            </a:br>
            <a:r>
              <a:rPr lang="en-US"/>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5153EF7B-194A-A241-05CD-627468BB8B96}"/>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454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with Caption Medium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3">
              <a:alpha val="82000"/>
            </a:schemeClr>
          </a:solidFill>
        </p:spPr>
        <p:txBody>
          <a:bodyPr/>
          <a:lstStyle>
            <a:lvl1pPr marL="401638" indent="0">
              <a:defRPr sz="2800">
                <a:solidFill>
                  <a:schemeClr val="bg1"/>
                </a:solidFill>
              </a:defRPr>
            </a:lvl1pPr>
          </a:lstStyle>
          <a:p>
            <a:r>
              <a:rPr lang="en-US"/>
              <a:t>Aptos Black, 28 pt.</a:t>
            </a:r>
          </a:p>
        </p:txBody>
      </p:sp>
    </p:spTree>
    <p:extLst>
      <p:ext uri="{BB962C8B-B14F-4D97-AF65-F5344CB8AC3E}">
        <p14:creationId xmlns:p14="http://schemas.microsoft.com/office/powerpoint/2010/main" val="216232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Gra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C89DA-4293-E68A-C871-1B4701D308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227A4FFE-CDE6-763A-BEBF-65FDC6F4D57D}"/>
              </a:ext>
            </a:extLst>
          </p:cNvPr>
          <p:cNvSpPr/>
          <p:nvPr userDrawn="1"/>
        </p:nvSpPr>
        <p:spPr>
          <a:xfrm>
            <a:off x="0" y="0"/>
            <a:ext cx="4297680" cy="2489200"/>
          </a:xfrm>
          <a:prstGeom prst="rect">
            <a:avLst/>
          </a:prstGeom>
          <a:solidFill>
            <a:srgbClr val="00A8E2">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7" name="Picture 23">
            <a:extLst>
              <a:ext uri="{FF2B5EF4-FFF2-40B4-BE49-F238E27FC236}">
                <a16:creationId xmlns:a16="http://schemas.microsoft.com/office/drawing/2014/main" id="{6579DC50-810C-73F7-3C5F-BBE97E3538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62426" y="3271964"/>
            <a:ext cx="2120396" cy="1672756"/>
          </a:xfrm>
          <a:prstGeom prst="rect">
            <a:avLst/>
          </a:prstGeom>
        </p:spPr>
      </p:pic>
      <p:sp>
        <p:nvSpPr>
          <p:cNvPr id="9" name="Title 1">
            <a:extLst>
              <a:ext uri="{FF2B5EF4-FFF2-40B4-BE49-F238E27FC236}">
                <a16:creationId xmlns:a16="http://schemas.microsoft.com/office/drawing/2014/main" id="{8562BED6-ACB8-ABA6-A49A-E0692BAC6951}"/>
              </a:ext>
            </a:extLst>
          </p:cNvPr>
          <p:cNvSpPr>
            <a:spLocks noGrp="1"/>
          </p:cNvSpPr>
          <p:nvPr>
            <p:ph type="ctrTitle" hasCustomPrompt="1"/>
          </p:nvPr>
        </p:nvSpPr>
        <p:spPr>
          <a:xfrm>
            <a:off x="316404" y="418243"/>
            <a:ext cx="3655273" cy="1094392"/>
          </a:xfrm>
          <a:prstGeom prst="rect">
            <a:avLst/>
          </a:prstGeom>
        </p:spPr>
        <p:txBody>
          <a:bodyPr anchor="t">
            <a:noAutofit/>
          </a:bodyPr>
          <a:lstStyle>
            <a:lvl1pPr algn="l">
              <a:defRPr lang="en-US" sz="2400" kern="1200" baseline="0" dirty="0">
                <a:solidFill>
                  <a:schemeClr val="bg1"/>
                </a:solidFill>
                <a:latin typeface="+mj-lt"/>
                <a:ea typeface="+mn-ea"/>
                <a:cs typeface="Aptos Black" pitchFamily="50" charset="0"/>
              </a:defRPr>
            </a:lvl1pPr>
          </a:lstStyle>
          <a:p>
            <a:r>
              <a:rPr lang="en-US"/>
              <a:t>Presentation Title — Aptos Black, 24 pt., </a:t>
            </a:r>
            <a:br>
              <a:rPr lang="en-US"/>
            </a:br>
            <a:r>
              <a:rPr lang="en-US"/>
              <a:t>do not exceed 3 lines</a:t>
            </a:r>
          </a:p>
        </p:txBody>
      </p:sp>
      <p:sp>
        <p:nvSpPr>
          <p:cNvPr id="4" name="Subtitle 2">
            <a:extLst>
              <a:ext uri="{FF2B5EF4-FFF2-40B4-BE49-F238E27FC236}">
                <a16:creationId xmlns:a16="http://schemas.microsoft.com/office/drawing/2014/main" id="{43249203-B9AB-85E2-6C5C-97435FD9A939}"/>
              </a:ext>
            </a:extLst>
          </p:cNvPr>
          <p:cNvSpPr>
            <a:spLocks noGrp="1"/>
          </p:cNvSpPr>
          <p:nvPr>
            <p:ph type="subTitle" idx="1" hasCustomPrompt="1"/>
          </p:nvPr>
        </p:nvSpPr>
        <p:spPr>
          <a:xfrm>
            <a:off x="316404" y="1784704"/>
            <a:ext cx="3655273" cy="452513"/>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a:t>
            </a:r>
            <a:br>
              <a:rPr lang="en-US"/>
            </a:br>
            <a:r>
              <a:rPr lang="en-US"/>
              <a:t>Aptos, 12 pt.</a:t>
            </a:r>
          </a:p>
        </p:txBody>
      </p:sp>
    </p:spTree>
    <p:extLst>
      <p:ext uri="{BB962C8B-B14F-4D97-AF65-F5344CB8AC3E}">
        <p14:creationId xmlns:p14="http://schemas.microsoft.com/office/powerpoint/2010/main" val="1837730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Tint Medium Blue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87B14928-1F36-8291-66D6-E922EBDEB0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3">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88C2D5B-53EF-F26A-B380-736BA6286576}"/>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3220581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Tint Medium Blue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A4B4A-A138-AE32-B42B-99AD2F520F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3">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88C2D5B-53EF-F26A-B380-736BA6286576}"/>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610169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Statement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a:t>Big Statement — </a:t>
            </a:r>
            <a:br>
              <a:rPr lang="en-US"/>
            </a:br>
            <a:r>
              <a:rPr lang="en-US"/>
              <a:t>Aptos Black, 36 pt.</a:t>
            </a:r>
          </a:p>
        </p:txBody>
      </p:sp>
    </p:spTree>
    <p:extLst>
      <p:ext uri="{BB962C8B-B14F-4D97-AF65-F5344CB8AC3E}">
        <p14:creationId xmlns:p14="http://schemas.microsoft.com/office/powerpoint/2010/main" val="1684073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Statement Photo Medium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CCEEDEB-76BB-B2E9-458F-06AB91501F63}"/>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a:t>Big Statement — </a:t>
            </a:r>
            <a:br>
              <a:rPr lang="en-US"/>
            </a:br>
            <a:r>
              <a:rPr lang="en-US"/>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2038587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Overview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a:t>Use for main section highlights</a:t>
            </a:r>
          </a:p>
          <a:p>
            <a:pPr lvl="0"/>
            <a:r>
              <a:rPr lang="en-US"/>
              <a:t>Aptos</a:t>
            </a:r>
          </a:p>
          <a:p>
            <a:pPr lvl="0"/>
            <a:r>
              <a:rPr lang="en-US"/>
              <a:t>18 pt.</a:t>
            </a:r>
          </a:p>
        </p:txBody>
      </p:sp>
    </p:spTree>
    <p:extLst>
      <p:ext uri="{BB962C8B-B14F-4D97-AF65-F5344CB8AC3E}">
        <p14:creationId xmlns:p14="http://schemas.microsoft.com/office/powerpoint/2010/main" val="13411647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mple Section Overview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a:t>Section overview — 36 pt.</a:t>
            </a:r>
          </a:p>
        </p:txBody>
      </p:sp>
      <p:sp>
        <p:nvSpPr>
          <p:cNvPr id="11" name="Text Placeholder 10">
            <a:extLst>
              <a:ext uri="{FF2B5EF4-FFF2-40B4-BE49-F238E27FC236}">
                <a16:creationId xmlns:a16="http://schemas.microsoft.com/office/drawing/2014/main" id="{05F27C71-1FC3-9BA8-E316-DA7EE9E3FEFF}"/>
              </a:ext>
            </a:extLst>
          </p:cNvPr>
          <p:cNvSpPr>
            <a:spLocks noGrp="1"/>
          </p:cNvSpPr>
          <p:nvPr>
            <p:ph type="body" sz="quarter" idx="12" hasCustomPrompt="1"/>
          </p:nvPr>
        </p:nvSpPr>
        <p:spPr>
          <a:xfrm>
            <a:off x="2243138"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a:t>Use for main section highlights</a:t>
            </a:r>
          </a:p>
          <a:p>
            <a:pPr lvl="0"/>
            <a:r>
              <a:rPr lang="en-US"/>
              <a:t>Aptos</a:t>
            </a:r>
          </a:p>
          <a:p>
            <a:pPr lvl="0"/>
            <a:r>
              <a:rPr lang="en-US"/>
              <a:t>18 pt.</a:t>
            </a:r>
          </a:p>
        </p:txBody>
      </p:sp>
      <p:sp>
        <p:nvSpPr>
          <p:cNvPr id="3" name="Rectangle 2">
            <a:extLst>
              <a:ext uri="{FF2B5EF4-FFF2-40B4-BE49-F238E27FC236}">
                <a16:creationId xmlns:a16="http://schemas.microsoft.com/office/drawing/2014/main" id="{DB8C1A25-824B-7151-F4F5-DDD622C76D98}"/>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216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Go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2E7E23F1-3289-F79B-9A54-72BA5476E515}"/>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tx2"/>
                </a:solidFill>
              </a:defRPr>
            </a:lvl1pPr>
          </a:lstStyle>
          <a:p>
            <a:r>
              <a:rPr lang="en-US"/>
              <a:t>Section Title — </a:t>
            </a:r>
            <a:br>
              <a:rPr lang="en-US"/>
            </a:br>
            <a:r>
              <a:rPr lang="en-US"/>
              <a:t>Aptos Black 40 pt.</a:t>
            </a:r>
          </a:p>
        </p:txBody>
      </p:sp>
      <p:sp>
        <p:nvSpPr>
          <p:cNvPr id="6" name="Text Placeholder 2">
            <a:extLst>
              <a:ext uri="{FF2B5EF4-FFF2-40B4-BE49-F238E27FC236}">
                <a16:creationId xmlns:a16="http://schemas.microsoft.com/office/drawing/2014/main" id="{271D61C2-2AB7-F19A-54B7-15657C4DA7C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71C88DFE-A77B-0F73-1EBC-19586BAC780B}"/>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869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ve Section Header Go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2150D496-232E-2BE4-2C30-E77212238297}"/>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tx2"/>
                </a:solidFill>
              </a:defRPr>
            </a:lvl1pPr>
          </a:lstStyle>
          <a:p>
            <a:r>
              <a:rPr lang="en-US"/>
              <a:t>Section Title — </a:t>
            </a:r>
            <a:br>
              <a:rPr lang="en-US"/>
            </a:br>
            <a:r>
              <a:rPr lang="en-US"/>
              <a:t>Aptos Black 40 pt.</a:t>
            </a:r>
          </a:p>
        </p:txBody>
      </p:sp>
      <p:sp>
        <p:nvSpPr>
          <p:cNvPr id="9" name="Text Placeholder 2">
            <a:extLst>
              <a:ext uri="{FF2B5EF4-FFF2-40B4-BE49-F238E27FC236}">
                <a16:creationId xmlns:a16="http://schemas.microsoft.com/office/drawing/2014/main" id="{656F643A-D72D-1AB7-F654-2E0CEDDC01F1}"/>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7336B5B5-04EA-A590-5627-0868E9870CB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559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ircle Section Header Go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9FDD24B-E3A0-D1F6-635F-1E57A8D211E2}"/>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0A05889E-9A17-13D8-E97A-088FE7A0C383}"/>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11" name="Title 7">
            <a:extLst>
              <a:ext uri="{FF2B5EF4-FFF2-40B4-BE49-F238E27FC236}">
                <a16:creationId xmlns:a16="http://schemas.microsoft.com/office/drawing/2014/main" id="{CCA07D94-573C-DDAC-CA6D-E322C8EBFFCB}"/>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a:t>Section Title — </a:t>
            </a:r>
            <a:br>
              <a:rPr lang="en-US"/>
            </a:br>
            <a:r>
              <a:rPr lang="en-US"/>
              <a:t>Aptos Black 32 pt.</a:t>
            </a:r>
          </a:p>
        </p:txBody>
      </p:sp>
    </p:spTree>
    <p:extLst>
      <p:ext uri="{BB962C8B-B14F-4D97-AF65-F5344CB8AC3E}">
        <p14:creationId xmlns:p14="http://schemas.microsoft.com/office/powerpoint/2010/main" val="3805290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mple Section Header Go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a:t>Section Title — </a:t>
            </a:r>
            <a:br>
              <a:rPr lang="en-US"/>
            </a:br>
            <a:r>
              <a:rPr lang="en-US"/>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6" y="1673663"/>
            <a:ext cx="1535927" cy="1535927"/>
          </a:xfrm>
          <a:prstGeom prst="rect">
            <a:avLst/>
          </a:prstGeom>
        </p:spPr>
      </p:pic>
      <p:sp>
        <p:nvSpPr>
          <p:cNvPr id="3" name="Rectangle 2">
            <a:extLst>
              <a:ext uri="{FF2B5EF4-FFF2-40B4-BE49-F238E27FC236}">
                <a16:creationId xmlns:a16="http://schemas.microsoft.com/office/drawing/2014/main" id="{819E9B36-663F-C919-E22D-CA7B249BD2F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06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7E76AEE3-E3F3-2CE6-8797-94D5EED23A97}"/>
              </a:ext>
            </a:extLst>
          </p:cNvPr>
          <p:cNvSpPr/>
          <p:nvPr userDrawn="1"/>
        </p:nvSpPr>
        <p:spPr>
          <a:xfrm rot="5400000" flipH="1" flipV="1">
            <a:off x="2844396" y="-2844190"/>
            <a:ext cx="1199944" cy="6888736"/>
          </a:xfrm>
          <a:prstGeom prst="round2DiagRect">
            <a:avLst>
              <a:gd name="adj1" fmla="val 50000"/>
              <a:gd name="adj2" fmla="val 0"/>
            </a:avLst>
          </a:prstGeom>
          <a:solidFill>
            <a:srgbClr val="00A8E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DCE0DAC4-62B6-B15D-7B8A-924D13BC49A1}"/>
              </a:ext>
            </a:extLst>
          </p:cNvPr>
          <p:cNvSpPr>
            <a:spLocks noGrp="1"/>
          </p:cNvSpPr>
          <p:nvPr>
            <p:ph type="title" hasCustomPrompt="1"/>
          </p:nvPr>
        </p:nvSpPr>
        <p:spPr>
          <a:xfrm>
            <a:off x="457200" y="157397"/>
            <a:ext cx="5751421" cy="951875"/>
          </a:xfrm>
        </p:spPr>
        <p:txBody>
          <a:bodyPr anchor="ctr"/>
          <a:lstStyle>
            <a:lvl1pPr>
              <a:defRPr sz="3200">
                <a:solidFill>
                  <a:schemeClr val="bg1"/>
                </a:solidFill>
              </a:defRPr>
            </a:lvl1pPr>
          </a:lstStyle>
          <a:p>
            <a:r>
              <a:rPr lang="en-US"/>
              <a:t>Agenda — Aptos Black, 36 pt.</a:t>
            </a:r>
          </a:p>
        </p:txBody>
      </p:sp>
      <p:sp>
        <p:nvSpPr>
          <p:cNvPr id="7" name="Text Placeholder 6">
            <a:extLst>
              <a:ext uri="{FF2B5EF4-FFF2-40B4-BE49-F238E27FC236}">
                <a16:creationId xmlns:a16="http://schemas.microsoft.com/office/drawing/2014/main" id="{0C47B0B0-ACFD-C8B5-7344-6D61C9AF6161}"/>
              </a:ext>
            </a:extLst>
          </p:cNvPr>
          <p:cNvSpPr>
            <a:spLocks noGrp="1"/>
          </p:cNvSpPr>
          <p:nvPr>
            <p:ph type="body" sz="quarter" idx="11" hasCustomPrompt="1"/>
          </p:nvPr>
        </p:nvSpPr>
        <p:spPr>
          <a:xfrm>
            <a:off x="457200" y="1503363"/>
            <a:ext cx="6386513" cy="2898775"/>
          </a:xfrm>
          <a:prstGeom prst="rect">
            <a:avLst/>
          </a:prstGeom>
        </p:spPr>
        <p:txBody>
          <a:bodyPr/>
          <a:lstStyle>
            <a:lvl1pPr marL="284163" indent="-284163">
              <a:spcAft>
                <a:spcPts val="1200"/>
              </a:spcAft>
              <a:buFont typeface="+mj-lt"/>
              <a:buAutoNum type="arabicPeriod"/>
              <a:defRPr sz="2000" b="0" i="0">
                <a:solidFill>
                  <a:srgbClr val="000000"/>
                </a:solidFill>
                <a:latin typeface="+mn-lt"/>
                <a:cs typeface="Aptos Regular" pitchFamily="50" charset="0"/>
              </a:defRPr>
            </a:lvl1pPr>
            <a:lvl2pPr>
              <a:spcAft>
                <a:spcPts val="1200"/>
              </a:spcAft>
              <a:defRPr sz="1600">
                <a:solidFill>
                  <a:schemeClr val="tx1"/>
                </a:solidFill>
                <a:latin typeface="Aptos Regular" pitchFamily="50" charset="0"/>
                <a:cs typeface="Aptos Regular" pitchFamily="50" charset="0"/>
              </a:defRPr>
            </a:lvl2pPr>
            <a:lvl3pPr>
              <a:spcAft>
                <a:spcPts val="1200"/>
              </a:spcAft>
              <a:defRPr sz="1600">
                <a:solidFill>
                  <a:schemeClr val="tx1"/>
                </a:solidFill>
                <a:latin typeface="Aptos Regular" pitchFamily="50" charset="0"/>
                <a:cs typeface="Aptos Regular" pitchFamily="50" charset="0"/>
              </a:defRPr>
            </a:lvl3pPr>
            <a:lvl4pPr>
              <a:spcAft>
                <a:spcPts val="1200"/>
              </a:spcAft>
              <a:defRPr sz="1600">
                <a:solidFill>
                  <a:schemeClr val="tx1"/>
                </a:solidFill>
                <a:latin typeface="Aptos Regular" pitchFamily="50" charset="0"/>
                <a:cs typeface="Aptos Regular" pitchFamily="50" charset="0"/>
              </a:defRPr>
            </a:lvl4pPr>
            <a:lvl5pPr>
              <a:spcAft>
                <a:spcPts val="1200"/>
              </a:spcAft>
              <a:defRPr sz="1600">
                <a:solidFill>
                  <a:schemeClr val="tx1"/>
                </a:solidFill>
                <a:latin typeface="Aptos Regular" pitchFamily="50" charset="0"/>
                <a:cs typeface="Aptos Regular" pitchFamily="50" charset="0"/>
              </a:defRPr>
            </a:lvl5pPr>
          </a:lstStyle>
          <a:p>
            <a:pPr lvl="0"/>
            <a:r>
              <a:rPr lang="en-US"/>
              <a:t>Agenda copy — Aptos, 20 pt.</a:t>
            </a:r>
          </a:p>
        </p:txBody>
      </p:sp>
    </p:spTree>
    <p:extLst>
      <p:ext uri="{BB962C8B-B14F-4D97-AF65-F5344CB8AC3E}">
        <p14:creationId xmlns:p14="http://schemas.microsoft.com/office/powerpoint/2010/main" val="36508564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with Caption Go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2">
              <a:alpha val="82000"/>
            </a:schemeClr>
          </a:solidFill>
        </p:spPr>
        <p:txBody>
          <a:bodyPr/>
          <a:lstStyle>
            <a:lvl1pPr marL="401638" indent="0">
              <a:defRPr sz="2800">
                <a:solidFill>
                  <a:schemeClr val="tx2"/>
                </a:solidFill>
              </a:defRPr>
            </a:lvl1pPr>
          </a:lstStyle>
          <a:p>
            <a:r>
              <a:rPr lang="en-US"/>
              <a:t>Aptos Black, 28 pt.</a:t>
            </a:r>
          </a:p>
        </p:txBody>
      </p:sp>
    </p:spTree>
    <p:extLst>
      <p:ext uri="{BB962C8B-B14F-4D97-AF65-F5344CB8AC3E}">
        <p14:creationId xmlns:p14="http://schemas.microsoft.com/office/powerpoint/2010/main" val="1602739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Tint Gold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3187E23E-3DC0-4ECD-66F1-C068E8A441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348885A-F0FD-FF11-44D9-62F395DAE273}"/>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3595091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Tint Gold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310A02-EBB5-D60D-4961-28D3D6C91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348885A-F0FD-FF11-44D9-62F395DAE273}"/>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4011151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a:t>Big Statement — </a:t>
            </a:r>
            <a:br>
              <a:rPr lang="en-US"/>
            </a:br>
            <a:r>
              <a:rPr lang="en-US"/>
              <a:t>Aptos Black, 36 pt.</a:t>
            </a:r>
          </a:p>
        </p:txBody>
      </p:sp>
    </p:spTree>
    <p:extLst>
      <p:ext uri="{BB962C8B-B14F-4D97-AF65-F5344CB8AC3E}">
        <p14:creationId xmlns:p14="http://schemas.microsoft.com/office/powerpoint/2010/main" val="1871210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Photo Go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8441B39-69EA-B843-473E-008A60CD3E19}"/>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lvl1pPr>
          </a:lstStyle>
          <a:p>
            <a:r>
              <a:rPr lang="en-US"/>
              <a:t>Big Statement — </a:t>
            </a:r>
            <a:br>
              <a:rPr lang="en-US"/>
            </a:br>
            <a:r>
              <a:rPr lang="en-US"/>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1048515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Overview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tx2"/>
                </a:solidFill>
              </a:defRPr>
            </a:lvl1pPr>
          </a:lstStyle>
          <a:p>
            <a:r>
              <a:rPr lang="en-US"/>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a:t>Use for main section highlights</a:t>
            </a:r>
          </a:p>
          <a:p>
            <a:pPr lvl="0"/>
            <a:r>
              <a:rPr lang="en-US"/>
              <a:t>Aptos</a:t>
            </a:r>
          </a:p>
          <a:p>
            <a:pPr lvl="0"/>
            <a:r>
              <a:rPr lang="en-US"/>
              <a:t>18 pt.</a:t>
            </a:r>
          </a:p>
        </p:txBody>
      </p:sp>
    </p:spTree>
    <p:extLst>
      <p:ext uri="{BB962C8B-B14F-4D97-AF65-F5344CB8AC3E}">
        <p14:creationId xmlns:p14="http://schemas.microsoft.com/office/powerpoint/2010/main" val="71617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mple Section Overview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tx2"/>
                </a:solidFill>
              </a:defRPr>
            </a:lvl1pPr>
          </a:lstStyle>
          <a:p>
            <a:r>
              <a:rPr lang="en-US"/>
              <a:t>Section overview — 36 pt.</a:t>
            </a:r>
          </a:p>
        </p:txBody>
      </p:sp>
      <p:sp>
        <p:nvSpPr>
          <p:cNvPr id="11" name="Text Placeholder 10">
            <a:extLst>
              <a:ext uri="{FF2B5EF4-FFF2-40B4-BE49-F238E27FC236}">
                <a16:creationId xmlns:a16="http://schemas.microsoft.com/office/drawing/2014/main" id="{C12F86DF-7485-4E3F-0600-F45358864B28}"/>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a:t>Use for main section highlights</a:t>
            </a:r>
          </a:p>
          <a:p>
            <a:pPr lvl="0"/>
            <a:r>
              <a:rPr lang="en-US"/>
              <a:t>Aptos</a:t>
            </a:r>
          </a:p>
          <a:p>
            <a:pPr lvl="0"/>
            <a:r>
              <a:rPr lang="en-US"/>
              <a:t>18 pt.</a:t>
            </a:r>
          </a:p>
        </p:txBody>
      </p:sp>
      <p:sp>
        <p:nvSpPr>
          <p:cNvPr id="3" name="Rectangle 2">
            <a:extLst>
              <a:ext uri="{FF2B5EF4-FFF2-40B4-BE49-F238E27FC236}">
                <a16:creationId xmlns:a16="http://schemas.microsoft.com/office/drawing/2014/main" id="{9A529B3E-DE1B-B208-7508-CAF520001C4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221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AC71-91E3-12AE-6CA7-6BC1D56FF8D2}"/>
              </a:ext>
            </a:extLst>
          </p:cNvPr>
          <p:cNvSpPr>
            <a:spLocks noGrp="1"/>
          </p:cNvSpPr>
          <p:nvPr>
            <p:ph type="title" hasCustomPrompt="1"/>
          </p:nvPr>
        </p:nvSpPr>
        <p:spPr>
          <a:xfrm>
            <a:off x="2605489" y="629587"/>
            <a:ext cx="5637882" cy="1753849"/>
          </a:xfrm>
        </p:spPr>
        <p:txBody>
          <a:bodyPr anchor="b"/>
          <a:lstStyle>
            <a:lvl1pPr>
              <a:defRPr sz="6000">
                <a:solidFill>
                  <a:schemeClr val="accent1"/>
                </a:solidFill>
              </a:defRPr>
            </a:lvl1pPr>
          </a:lstStyle>
          <a:p>
            <a:r>
              <a:rPr lang="en-US"/>
              <a:t>Thank you message</a:t>
            </a:r>
          </a:p>
        </p:txBody>
      </p:sp>
      <p:sp>
        <p:nvSpPr>
          <p:cNvPr id="29" name="Freeform: Shape 28">
            <a:extLst>
              <a:ext uri="{FF2B5EF4-FFF2-40B4-BE49-F238E27FC236}">
                <a16:creationId xmlns:a16="http://schemas.microsoft.com/office/drawing/2014/main" id="{2FEB2AB0-95B4-7B6B-325B-E70F18E1CF01}"/>
              </a:ext>
            </a:extLst>
          </p:cNvPr>
          <p:cNvSpPr/>
          <p:nvPr userDrawn="1"/>
        </p:nvSpPr>
        <p:spPr>
          <a:xfrm rot="5400000">
            <a:off x="-1484255" y="1484256"/>
            <a:ext cx="5143502" cy="2174992"/>
          </a:xfrm>
          <a:custGeom>
            <a:avLst/>
            <a:gdLst>
              <a:gd name="connsiteX0" fmla="*/ 1460888 w 5143502"/>
              <a:gd name="connsiteY0" fmla="*/ 1386342 h 2174992"/>
              <a:gd name="connsiteX1" fmla="*/ 2092478 w 5143502"/>
              <a:gd name="connsiteY1" fmla="*/ 752527 h 2174992"/>
              <a:gd name="connsiteX2" fmla="*/ 2724068 w 5143502"/>
              <a:gd name="connsiteY2" fmla="*/ 1386342 h 2174992"/>
              <a:gd name="connsiteX3" fmla="*/ 2092478 w 5143502"/>
              <a:gd name="connsiteY3" fmla="*/ 2020157 h 2174992"/>
              <a:gd name="connsiteX4" fmla="*/ 1460888 w 5143502"/>
              <a:gd name="connsiteY4" fmla="*/ 1386342 h 2174992"/>
              <a:gd name="connsiteX5" fmla="*/ 1447524 w 5143502"/>
              <a:gd name="connsiteY5" fmla="*/ 1386341 h 2174992"/>
              <a:gd name="connsiteX6" fmla="*/ 2092478 w 5143502"/>
              <a:gd name="connsiteY6" fmla="*/ 2033520 h 2174992"/>
              <a:gd name="connsiteX7" fmla="*/ 2737432 w 5143502"/>
              <a:gd name="connsiteY7" fmla="*/ 1386341 h 2174992"/>
              <a:gd name="connsiteX8" fmla="*/ 2092478 w 5143502"/>
              <a:gd name="connsiteY8" fmla="*/ 739162 h 2174992"/>
              <a:gd name="connsiteX9" fmla="*/ 1447524 w 5143502"/>
              <a:gd name="connsiteY9" fmla="*/ 1386341 h 2174992"/>
              <a:gd name="connsiteX10" fmla="*/ 484746 w 5143502"/>
              <a:gd name="connsiteY10" fmla="*/ 349838 h 2174992"/>
              <a:gd name="connsiteX11" fmla="*/ 578425 w 5143502"/>
              <a:gd name="connsiteY11" fmla="*/ 43076 h 2174992"/>
              <a:gd name="connsiteX12" fmla="*/ 613957 w 5143502"/>
              <a:gd name="connsiteY12" fmla="*/ 0 h 2174992"/>
              <a:gd name="connsiteX13" fmla="*/ 1452579 w 5143502"/>
              <a:gd name="connsiteY13" fmla="*/ 0 h 2174992"/>
              <a:gd name="connsiteX14" fmla="*/ 1488111 w 5143502"/>
              <a:gd name="connsiteY14" fmla="*/ 43076 h 2174992"/>
              <a:gd name="connsiteX15" fmla="*/ 1581790 w 5143502"/>
              <a:gd name="connsiteY15" fmla="*/ 349838 h 2174992"/>
              <a:gd name="connsiteX16" fmla="*/ 1033268 w 5143502"/>
              <a:gd name="connsiteY16" fmla="*/ 898500 h 2174992"/>
              <a:gd name="connsiteX17" fmla="*/ 484746 w 5143502"/>
              <a:gd name="connsiteY17" fmla="*/ 349838 h 2174992"/>
              <a:gd name="connsiteX18" fmla="*/ 19001 w 5143502"/>
              <a:gd name="connsiteY18" fmla="*/ 1207344 h 2174992"/>
              <a:gd name="connsiteX19" fmla="*/ 450005 w 5143502"/>
              <a:gd name="connsiteY19" fmla="*/ 774800 h 2174992"/>
              <a:gd name="connsiteX20" fmla="*/ 881009 w 5143502"/>
              <a:gd name="connsiteY20" fmla="*/ 1207344 h 2174992"/>
              <a:gd name="connsiteX21" fmla="*/ 450005 w 5143502"/>
              <a:gd name="connsiteY21" fmla="*/ 1639888 h 2174992"/>
              <a:gd name="connsiteX22" fmla="*/ 19001 w 5143502"/>
              <a:gd name="connsiteY22" fmla="*/ 1207344 h 2174992"/>
              <a:gd name="connsiteX23" fmla="*/ 3489 w 5143502"/>
              <a:gd name="connsiteY23" fmla="*/ 1207344 h 2174992"/>
              <a:gd name="connsiteX24" fmla="*/ 450005 w 5143502"/>
              <a:gd name="connsiteY24" fmla="*/ 1655400 h 2174992"/>
              <a:gd name="connsiteX25" fmla="*/ 896521 w 5143502"/>
              <a:gd name="connsiteY25" fmla="*/ 1207344 h 2174992"/>
              <a:gd name="connsiteX26" fmla="*/ 450005 w 5143502"/>
              <a:gd name="connsiteY26" fmla="*/ 759288 h 2174992"/>
              <a:gd name="connsiteX27" fmla="*/ 3489 w 5143502"/>
              <a:gd name="connsiteY27" fmla="*/ 1207344 h 2174992"/>
              <a:gd name="connsiteX28" fmla="*/ 0 w 5143502"/>
              <a:gd name="connsiteY28" fmla="*/ 2174992 h 2174992"/>
              <a:gd name="connsiteX29" fmla="*/ 0 w 5143502"/>
              <a:gd name="connsiteY29" fmla="*/ 0 h 2174992"/>
              <a:gd name="connsiteX30" fmla="*/ 596105 w 5143502"/>
              <a:gd name="connsiteY30" fmla="*/ 0 h 2174992"/>
              <a:gd name="connsiteX31" fmla="*/ 566954 w 5143502"/>
              <a:gd name="connsiteY31" fmla="*/ 35341 h 2174992"/>
              <a:gd name="connsiteX32" fmla="*/ 470912 w 5143502"/>
              <a:gd name="connsiteY32" fmla="*/ 349838 h 2174992"/>
              <a:gd name="connsiteX33" fmla="*/ 1033268 w 5143502"/>
              <a:gd name="connsiteY33" fmla="*/ 912334 h 2174992"/>
              <a:gd name="connsiteX34" fmla="*/ 1595624 w 5143502"/>
              <a:gd name="connsiteY34" fmla="*/ 349838 h 2174992"/>
              <a:gd name="connsiteX35" fmla="*/ 1499583 w 5143502"/>
              <a:gd name="connsiteY35" fmla="*/ 35341 h 2174992"/>
              <a:gd name="connsiteX36" fmla="*/ 1470431 w 5143502"/>
              <a:gd name="connsiteY36" fmla="*/ 0 h 2174992"/>
              <a:gd name="connsiteX37" fmla="*/ 5143502 w 5143502"/>
              <a:gd name="connsiteY37" fmla="*/ 0 h 2174992"/>
              <a:gd name="connsiteX38" fmla="*/ 5143502 w 5143502"/>
              <a:gd name="connsiteY38" fmla="*/ 2174992 h 217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43502" h="2174992">
                <a:moveTo>
                  <a:pt x="1460888" y="1386342"/>
                </a:moveTo>
                <a:cubicBezTo>
                  <a:pt x="1460888" y="1036296"/>
                  <a:pt x="1743660" y="752527"/>
                  <a:pt x="2092478" y="752527"/>
                </a:cubicBezTo>
                <a:cubicBezTo>
                  <a:pt x="2441296" y="752527"/>
                  <a:pt x="2724068" y="1036296"/>
                  <a:pt x="2724068" y="1386342"/>
                </a:cubicBezTo>
                <a:cubicBezTo>
                  <a:pt x="2724068" y="1736388"/>
                  <a:pt x="2441296" y="2020157"/>
                  <a:pt x="2092478" y="2020157"/>
                </a:cubicBezTo>
                <a:cubicBezTo>
                  <a:pt x="1743660" y="2020157"/>
                  <a:pt x="1460888" y="1736388"/>
                  <a:pt x="1460888" y="1386342"/>
                </a:cubicBezTo>
                <a:close/>
                <a:moveTo>
                  <a:pt x="1447524" y="1386341"/>
                </a:moveTo>
                <a:cubicBezTo>
                  <a:pt x="1447524" y="1743768"/>
                  <a:pt x="1736280" y="2033520"/>
                  <a:pt x="2092478" y="2033520"/>
                </a:cubicBezTo>
                <a:cubicBezTo>
                  <a:pt x="2448676" y="2033520"/>
                  <a:pt x="2737432" y="1743768"/>
                  <a:pt x="2737432" y="1386341"/>
                </a:cubicBezTo>
                <a:cubicBezTo>
                  <a:pt x="2737432" y="1028914"/>
                  <a:pt x="2448676" y="739162"/>
                  <a:pt x="2092478" y="739162"/>
                </a:cubicBezTo>
                <a:cubicBezTo>
                  <a:pt x="1736280" y="739162"/>
                  <a:pt x="1447524" y="1028914"/>
                  <a:pt x="1447524" y="1386341"/>
                </a:cubicBezTo>
                <a:close/>
                <a:moveTo>
                  <a:pt x="484746" y="349838"/>
                </a:moveTo>
                <a:cubicBezTo>
                  <a:pt x="484746" y="236206"/>
                  <a:pt x="519281" y="130643"/>
                  <a:pt x="578425" y="43076"/>
                </a:cubicBezTo>
                <a:lnTo>
                  <a:pt x="613957" y="0"/>
                </a:lnTo>
                <a:lnTo>
                  <a:pt x="1452579" y="0"/>
                </a:lnTo>
                <a:lnTo>
                  <a:pt x="1488111" y="43076"/>
                </a:lnTo>
                <a:cubicBezTo>
                  <a:pt x="1547255" y="130643"/>
                  <a:pt x="1581790" y="236206"/>
                  <a:pt x="1581790" y="349838"/>
                </a:cubicBezTo>
                <a:cubicBezTo>
                  <a:pt x="1581790" y="652856"/>
                  <a:pt x="1336208" y="898500"/>
                  <a:pt x="1033268" y="898500"/>
                </a:cubicBezTo>
                <a:cubicBezTo>
                  <a:pt x="730328" y="898500"/>
                  <a:pt x="484746" y="652856"/>
                  <a:pt x="484746" y="349838"/>
                </a:cubicBezTo>
                <a:close/>
                <a:moveTo>
                  <a:pt x="19001" y="1207344"/>
                </a:moveTo>
                <a:cubicBezTo>
                  <a:pt x="19001" y="968457"/>
                  <a:pt x="211968" y="774800"/>
                  <a:pt x="450005" y="774800"/>
                </a:cubicBezTo>
                <a:cubicBezTo>
                  <a:pt x="688042" y="774800"/>
                  <a:pt x="881009" y="968457"/>
                  <a:pt x="881009" y="1207344"/>
                </a:cubicBezTo>
                <a:cubicBezTo>
                  <a:pt x="881009" y="1446231"/>
                  <a:pt x="688042" y="1639888"/>
                  <a:pt x="450005" y="1639888"/>
                </a:cubicBezTo>
                <a:cubicBezTo>
                  <a:pt x="211968" y="1639888"/>
                  <a:pt x="19001" y="1446231"/>
                  <a:pt x="19001" y="1207344"/>
                </a:cubicBezTo>
                <a:close/>
                <a:moveTo>
                  <a:pt x="3489" y="1207344"/>
                </a:moveTo>
                <a:cubicBezTo>
                  <a:pt x="3489" y="1454798"/>
                  <a:pt x="203401" y="1655400"/>
                  <a:pt x="450005" y="1655400"/>
                </a:cubicBezTo>
                <a:cubicBezTo>
                  <a:pt x="696609" y="1655400"/>
                  <a:pt x="896521" y="1454798"/>
                  <a:pt x="896521" y="1207344"/>
                </a:cubicBezTo>
                <a:cubicBezTo>
                  <a:pt x="896521" y="959890"/>
                  <a:pt x="696609" y="759288"/>
                  <a:pt x="450005" y="759288"/>
                </a:cubicBezTo>
                <a:cubicBezTo>
                  <a:pt x="203401" y="759288"/>
                  <a:pt x="3489" y="959890"/>
                  <a:pt x="3489" y="1207344"/>
                </a:cubicBezTo>
                <a:close/>
                <a:moveTo>
                  <a:pt x="0" y="2174992"/>
                </a:moveTo>
                <a:lnTo>
                  <a:pt x="0" y="0"/>
                </a:lnTo>
                <a:lnTo>
                  <a:pt x="596105" y="0"/>
                </a:lnTo>
                <a:lnTo>
                  <a:pt x="566954" y="35341"/>
                </a:lnTo>
                <a:cubicBezTo>
                  <a:pt x="506318" y="125116"/>
                  <a:pt x="470912" y="233341"/>
                  <a:pt x="470912" y="349838"/>
                </a:cubicBezTo>
                <a:cubicBezTo>
                  <a:pt x="470912" y="660496"/>
                  <a:pt x="722687" y="912334"/>
                  <a:pt x="1033268" y="912334"/>
                </a:cubicBezTo>
                <a:cubicBezTo>
                  <a:pt x="1343849" y="912334"/>
                  <a:pt x="1595624" y="660496"/>
                  <a:pt x="1595624" y="349838"/>
                </a:cubicBezTo>
                <a:cubicBezTo>
                  <a:pt x="1595624" y="233341"/>
                  <a:pt x="1560218" y="125116"/>
                  <a:pt x="1499583" y="35341"/>
                </a:cubicBezTo>
                <a:lnTo>
                  <a:pt x="1470431" y="0"/>
                </a:lnTo>
                <a:lnTo>
                  <a:pt x="5143502" y="0"/>
                </a:lnTo>
                <a:lnTo>
                  <a:pt x="5143502" y="2174992"/>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Box 8">
            <a:extLst>
              <a:ext uri="{FF2B5EF4-FFF2-40B4-BE49-F238E27FC236}">
                <a16:creationId xmlns:a16="http://schemas.microsoft.com/office/drawing/2014/main" id="{E4E9426C-42E0-5E07-D216-75B5BF057D7E}"/>
              </a:ext>
            </a:extLst>
          </p:cNvPr>
          <p:cNvSpPr txBox="1"/>
          <p:nvPr userDrawn="1"/>
        </p:nvSpPr>
        <p:spPr>
          <a:xfrm>
            <a:off x="2605489" y="4696233"/>
            <a:ext cx="38737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All material in this presentation, including text and images, is the property of RNL.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Permission is required to reproduce information.</a:t>
            </a:r>
          </a:p>
        </p:txBody>
      </p:sp>
      <p:pic>
        <p:nvPicPr>
          <p:cNvPr id="10" name="Picture 23">
            <a:extLst>
              <a:ext uri="{FF2B5EF4-FFF2-40B4-BE49-F238E27FC236}">
                <a16:creationId xmlns:a16="http://schemas.microsoft.com/office/drawing/2014/main" id="{EAFDAEB9-13B4-A229-E0A2-6D2D625EF4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77965" y="3485396"/>
            <a:ext cx="1841500" cy="1452739"/>
          </a:xfrm>
          <a:prstGeom prst="rect">
            <a:avLst/>
          </a:prstGeom>
        </p:spPr>
      </p:pic>
      <p:sp>
        <p:nvSpPr>
          <p:cNvPr id="15" name="Text Placeholder 14">
            <a:extLst>
              <a:ext uri="{FF2B5EF4-FFF2-40B4-BE49-F238E27FC236}">
                <a16:creationId xmlns:a16="http://schemas.microsoft.com/office/drawing/2014/main" id="{B7963704-E46E-2A35-B762-C090BE1A1DFD}"/>
              </a:ext>
            </a:extLst>
          </p:cNvPr>
          <p:cNvSpPr>
            <a:spLocks noGrp="1"/>
          </p:cNvSpPr>
          <p:nvPr>
            <p:ph type="body" sz="quarter" idx="11" hasCustomPrompt="1"/>
          </p:nvPr>
        </p:nvSpPr>
        <p:spPr>
          <a:xfrm>
            <a:off x="2608620" y="2479467"/>
            <a:ext cx="4265256" cy="427453"/>
          </a:xfrm>
          <a:prstGeom prst="rect">
            <a:avLst/>
          </a:prstGeom>
        </p:spPr>
        <p:txBody>
          <a:bodyPr>
            <a:normAutofit/>
          </a:bodyPr>
          <a:lstStyle>
            <a:lvl1pPr marL="0" indent="0">
              <a:spcBef>
                <a:spcPts val="0"/>
              </a:spcBef>
              <a:spcAft>
                <a:spcPts val="0"/>
              </a:spcAft>
              <a:buNone/>
              <a:defRPr sz="2400">
                <a:solidFill>
                  <a:schemeClr val="tx2"/>
                </a:solidFill>
                <a:latin typeface="+mj-lt"/>
              </a:defRPr>
            </a:lvl1pPr>
            <a:lvl2pPr marL="0" indent="0">
              <a:buNone/>
              <a:defRPr sz="2400">
                <a:solidFill>
                  <a:schemeClr val="tx1"/>
                </a:solidFill>
                <a:latin typeface="+mj-lt"/>
              </a:defRPr>
            </a:lvl2pPr>
            <a:lvl3pPr marL="0" indent="0">
              <a:buNone/>
              <a:defRPr sz="2400">
                <a:solidFill>
                  <a:schemeClr val="tx1"/>
                </a:solidFill>
                <a:latin typeface="+mj-lt"/>
              </a:defRPr>
            </a:lvl3pPr>
            <a:lvl4pPr marL="0" indent="0">
              <a:buNone/>
              <a:defRPr sz="2400">
                <a:solidFill>
                  <a:schemeClr val="tx1"/>
                </a:solidFill>
                <a:latin typeface="+mj-lt"/>
              </a:defRPr>
            </a:lvl4pPr>
            <a:lvl5pPr marL="0" indent="0">
              <a:buNone/>
              <a:defRPr sz="2400">
                <a:solidFill>
                  <a:schemeClr val="tx1"/>
                </a:solidFill>
                <a:latin typeface="+mj-lt"/>
              </a:defRPr>
            </a:lvl5pPr>
          </a:lstStyle>
          <a:p>
            <a:pPr lvl="0"/>
            <a:r>
              <a:rPr lang="en-US"/>
              <a:t>Name — Aptos Black, 24 pt.</a:t>
            </a:r>
          </a:p>
        </p:txBody>
      </p:sp>
      <p:sp>
        <p:nvSpPr>
          <p:cNvPr id="17" name="Text Placeholder 16">
            <a:extLst>
              <a:ext uri="{FF2B5EF4-FFF2-40B4-BE49-F238E27FC236}">
                <a16:creationId xmlns:a16="http://schemas.microsoft.com/office/drawing/2014/main" id="{019162FB-FEFB-29BE-E762-D9974FCA1F94}"/>
              </a:ext>
            </a:extLst>
          </p:cNvPr>
          <p:cNvSpPr>
            <a:spLocks noGrp="1"/>
          </p:cNvSpPr>
          <p:nvPr>
            <p:ph type="body" sz="quarter" idx="12" hasCustomPrompt="1"/>
          </p:nvPr>
        </p:nvSpPr>
        <p:spPr>
          <a:xfrm>
            <a:off x="2605489" y="2909782"/>
            <a:ext cx="4268386" cy="798512"/>
          </a:xfrm>
          <a:prstGeom prst="rect">
            <a:avLst/>
          </a:prstGeom>
        </p:spPr>
        <p:txBody>
          <a:bodyPr>
            <a:normAutofit/>
          </a:bodyPr>
          <a:lstStyle>
            <a:lvl1pPr marL="0" indent="0">
              <a:spcBef>
                <a:spcPts val="0"/>
              </a:spcBef>
              <a:spcAft>
                <a:spcPts val="0"/>
              </a:spcAft>
              <a:buNone/>
              <a:defRPr sz="1400">
                <a:solidFill>
                  <a:schemeClr val="tx2"/>
                </a:solidFill>
                <a:latin typeface="+mn-lt"/>
              </a:defRPr>
            </a:lvl1pPr>
            <a:lvl2pPr marL="0" indent="0">
              <a:buNone/>
              <a:defRPr sz="1400">
                <a:solidFill>
                  <a:schemeClr val="tx1"/>
                </a:solidFill>
                <a:latin typeface="+mn-lt"/>
              </a:defRPr>
            </a:lvl2pPr>
            <a:lvl3pPr marL="0" indent="0">
              <a:buNone/>
              <a:defRPr sz="1400">
                <a:solidFill>
                  <a:schemeClr val="tx1"/>
                </a:solidFill>
                <a:latin typeface="+mn-lt"/>
              </a:defRPr>
            </a:lvl3pPr>
            <a:lvl4pPr marL="0" indent="0">
              <a:buNone/>
              <a:defRPr sz="1400">
                <a:solidFill>
                  <a:schemeClr val="tx1"/>
                </a:solidFill>
                <a:latin typeface="+mn-lt"/>
              </a:defRPr>
            </a:lvl4pPr>
            <a:lvl5pPr marL="0" indent="0">
              <a:buNone/>
              <a:defRPr sz="1400">
                <a:solidFill>
                  <a:schemeClr val="tx1"/>
                </a:solidFill>
                <a:latin typeface="+mn-lt"/>
              </a:defRPr>
            </a:lvl5pPr>
          </a:lstStyle>
          <a:p>
            <a:pPr lvl="0"/>
            <a:r>
              <a:rPr lang="en-US"/>
              <a:t>Presenter Title</a:t>
            </a:r>
          </a:p>
          <a:p>
            <a:pPr lvl="0"/>
            <a:r>
              <a:rPr lang="en-US"/>
              <a:t>Presenter Email</a:t>
            </a:r>
          </a:p>
          <a:p>
            <a:pPr lvl="0"/>
            <a:r>
              <a:rPr lang="en-US"/>
              <a:t>Aptos, 14 pt.</a:t>
            </a:r>
          </a:p>
        </p:txBody>
      </p:sp>
      <p:sp>
        <p:nvSpPr>
          <p:cNvPr id="3" name="Rectangle 2">
            <a:extLst>
              <a:ext uri="{FF2B5EF4-FFF2-40B4-BE49-F238E27FC236}">
                <a16:creationId xmlns:a16="http://schemas.microsoft.com/office/drawing/2014/main" id="{2AD9EFC5-AA57-6CF5-63D6-F7A23A14A4F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470656"/>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Headsho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C8B9AB-4274-F1F8-DCFA-AAB4644FE845}"/>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4C592585-2AB5-AF8C-79CF-AC8E1F5FDF43}"/>
              </a:ext>
            </a:extLst>
          </p:cNvPr>
          <p:cNvSpPr>
            <a:spLocks noGrp="1"/>
          </p:cNvSpPr>
          <p:nvPr>
            <p:ph type="title" hasCustomPrompt="1"/>
          </p:nvPr>
        </p:nvSpPr>
        <p:spPr>
          <a:xfrm>
            <a:off x="2956569" y="394438"/>
            <a:ext cx="5119382" cy="1681708"/>
          </a:xfrm>
        </p:spPr>
        <p:txBody>
          <a:bodyPr/>
          <a:lstStyle>
            <a:lvl1pPr>
              <a:defRPr sz="6000">
                <a:solidFill>
                  <a:schemeClr val="bg1"/>
                </a:solidFill>
              </a:defRPr>
            </a:lvl1pPr>
          </a:lstStyle>
          <a:p>
            <a:r>
              <a:rPr lang="en-US"/>
              <a:t>Thank you message</a:t>
            </a:r>
          </a:p>
        </p:txBody>
      </p:sp>
      <p:sp>
        <p:nvSpPr>
          <p:cNvPr id="10" name="Picture Placeholder 9">
            <a:extLst>
              <a:ext uri="{FF2B5EF4-FFF2-40B4-BE49-F238E27FC236}">
                <a16:creationId xmlns:a16="http://schemas.microsoft.com/office/drawing/2014/main" id="{F94CF76E-AC50-A626-D3FD-BCEE411D2A6C}"/>
              </a:ext>
            </a:extLst>
          </p:cNvPr>
          <p:cNvSpPr>
            <a:spLocks noGrp="1" noChangeAspect="1"/>
          </p:cNvSpPr>
          <p:nvPr>
            <p:ph type="pic" sz="quarter" idx="11" hasCustomPrompt="1"/>
          </p:nvPr>
        </p:nvSpPr>
        <p:spPr>
          <a:xfrm>
            <a:off x="442608" y="925742"/>
            <a:ext cx="2377440" cy="23774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2" name="Text Placeholder 14">
            <a:extLst>
              <a:ext uri="{FF2B5EF4-FFF2-40B4-BE49-F238E27FC236}">
                <a16:creationId xmlns:a16="http://schemas.microsoft.com/office/drawing/2014/main" id="{E80F09FC-8C9A-CC7F-A359-4946D9EA2ED2}"/>
              </a:ext>
            </a:extLst>
          </p:cNvPr>
          <p:cNvSpPr>
            <a:spLocks noGrp="1"/>
          </p:cNvSpPr>
          <p:nvPr>
            <p:ph type="body" sz="quarter" idx="12" hasCustomPrompt="1"/>
          </p:nvPr>
        </p:nvSpPr>
        <p:spPr>
          <a:xfrm>
            <a:off x="2956569" y="2516942"/>
            <a:ext cx="4051333" cy="427453"/>
          </a:xfrm>
          <a:prstGeom prst="rect">
            <a:avLst/>
          </a:prstGeom>
        </p:spPr>
        <p:txBody>
          <a:bodyPr/>
          <a:lstStyle>
            <a:lvl1pPr marL="0" indent="0">
              <a:spcAft>
                <a:spcPts val="0"/>
              </a:spcAft>
              <a:buNone/>
              <a:defRPr sz="2400">
                <a:solidFill>
                  <a:schemeClr val="tx2"/>
                </a:solidFill>
                <a:latin typeface="+mj-lt"/>
              </a:defRPr>
            </a:lvl1pPr>
            <a:lvl2pPr marL="0" indent="0">
              <a:buNone/>
              <a:defRPr sz="2400">
                <a:solidFill>
                  <a:schemeClr val="tx1"/>
                </a:solidFill>
                <a:latin typeface="+mj-lt"/>
              </a:defRPr>
            </a:lvl2pPr>
            <a:lvl3pPr marL="0" indent="0">
              <a:buNone/>
              <a:defRPr sz="2400">
                <a:solidFill>
                  <a:schemeClr val="tx1"/>
                </a:solidFill>
                <a:latin typeface="+mj-lt"/>
              </a:defRPr>
            </a:lvl3pPr>
            <a:lvl4pPr marL="0" indent="0">
              <a:buNone/>
              <a:defRPr sz="2400">
                <a:solidFill>
                  <a:schemeClr val="tx1"/>
                </a:solidFill>
                <a:latin typeface="+mj-lt"/>
              </a:defRPr>
            </a:lvl4pPr>
            <a:lvl5pPr marL="0" indent="0">
              <a:buNone/>
              <a:defRPr sz="2400">
                <a:solidFill>
                  <a:schemeClr val="tx1"/>
                </a:solidFill>
                <a:latin typeface="+mj-lt"/>
              </a:defRPr>
            </a:lvl5pPr>
          </a:lstStyle>
          <a:p>
            <a:pPr lvl="0"/>
            <a:r>
              <a:rPr lang="en-US"/>
              <a:t>Name—Aptos Black, 24 pt.</a:t>
            </a:r>
          </a:p>
        </p:txBody>
      </p:sp>
      <p:sp>
        <p:nvSpPr>
          <p:cNvPr id="13" name="Text Placeholder 16">
            <a:extLst>
              <a:ext uri="{FF2B5EF4-FFF2-40B4-BE49-F238E27FC236}">
                <a16:creationId xmlns:a16="http://schemas.microsoft.com/office/drawing/2014/main" id="{2DA6EAEA-BBD8-3019-B26A-1CDB97A7A7E3}"/>
              </a:ext>
            </a:extLst>
          </p:cNvPr>
          <p:cNvSpPr>
            <a:spLocks noGrp="1"/>
          </p:cNvSpPr>
          <p:nvPr>
            <p:ph type="body" sz="quarter" idx="13" hasCustomPrompt="1"/>
          </p:nvPr>
        </p:nvSpPr>
        <p:spPr>
          <a:xfrm>
            <a:off x="2953438" y="2947257"/>
            <a:ext cx="4054306" cy="798512"/>
          </a:xfrm>
          <a:prstGeom prst="rect">
            <a:avLst/>
          </a:prstGeom>
        </p:spPr>
        <p:txBody>
          <a:bodyPr/>
          <a:lstStyle>
            <a:lvl1pPr marL="0" indent="0">
              <a:spcBef>
                <a:spcPts val="0"/>
              </a:spcBef>
              <a:spcAft>
                <a:spcPts val="0"/>
              </a:spcAft>
              <a:buNone/>
              <a:defRPr sz="1400">
                <a:solidFill>
                  <a:schemeClr val="tx2"/>
                </a:solidFill>
                <a:latin typeface="+mn-lt"/>
              </a:defRPr>
            </a:lvl1pPr>
            <a:lvl2pPr marL="0" indent="0">
              <a:buNone/>
              <a:defRPr sz="1400">
                <a:solidFill>
                  <a:schemeClr val="tx1"/>
                </a:solidFill>
                <a:latin typeface="+mn-lt"/>
              </a:defRPr>
            </a:lvl2pPr>
            <a:lvl3pPr marL="0" indent="0">
              <a:buNone/>
              <a:defRPr sz="1400">
                <a:solidFill>
                  <a:schemeClr val="tx1"/>
                </a:solidFill>
                <a:latin typeface="+mn-lt"/>
              </a:defRPr>
            </a:lvl3pPr>
            <a:lvl4pPr marL="0" indent="0">
              <a:buNone/>
              <a:defRPr sz="1400">
                <a:solidFill>
                  <a:schemeClr val="tx1"/>
                </a:solidFill>
                <a:latin typeface="+mn-lt"/>
              </a:defRPr>
            </a:lvl4pPr>
            <a:lvl5pPr marL="0" indent="0">
              <a:buNone/>
              <a:defRPr sz="1400">
                <a:solidFill>
                  <a:schemeClr val="tx1"/>
                </a:solidFill>
                <a:latin typeface="+mn-lt"/>
              </a:defRPr>
            </a:lvl5pPr>
          </a:lstStyle>
          <a:p>
            <a:pPr lvl="0"/>
            <a:r>
              <a:rPr lang="en-US"/>
              <a:t>Presenter Title</a:t>
            </a:r>
          </a:p>
          <a:p>
            <a:pPr lvl="0"/>
            <a:r>
              <a:rPr lang="en-US"/>
              <a:t>Presenter Email</a:t>
            </a:r>
          </a:p>
          <a:p>
            <a:pPr lvl="0"/>
            <a:r>
              <a:rPr lang="en-US"/>
              <a:t>Aptos, 14 pt.</a:t>
            </a:r>
          </a:p>
        </p:txBody>
      </p:sp>
      <p:sp>
        <p:nvSpPr>
          <p:cNvPr id="8" name="TextBox 7">
            <a:extLst>
              <a:ext uri="{FF2B5EF4-FFF2-40B4-BE49-F238E27FC236}">
                <a16:creationId xmlns:a16="http://schemas.microsoft.com/office/drawing/2014/main" id="{11FB284A-073F-4DBA-7546-002FE2A057E4}"/>
              </a:ext>
            </a:extLst>
          </p:cNvPr>
          <p:cNvSpPr txBox="1"/>
          <p:nvPr userDrawn="1"/>
        </p:nvSpPr>
        <p:spPr>
          <a:xfrm>
            <a:off x="1847658" y="4792026"/>
            <a:ext cx="5454842"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sp>
        <p:nvSpPr>
          <p:cNvPr id="7" name="Rectangle 6">
            <a:extLst>
              <a:ext uri="{FF2B5EF4-FFF2-40B4-BE49-F238E27FC236}">
                <a16:creationId xmlns:a16="http://schemas.microsoft.com/office/drawing/2014/main" id="{F8E9DC16-8BA9-83A4-FEEE-9552DE44BDCC}"/>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3">
            <a:extLst>
              <a:ext uri="{FF2B5EF4-FFF2-40B4-BE49-F238E27FC236}">
                <a16:creationId xmlns:a16="http://schemas.microsoft.com/office/drawing/2014/main" id="{D20196C4-28B9-1E7F-4EAB-91CFAE848D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77965" y="3485396"/>
            <a:ext cx="1841500" cy="1452739"/>
          </a:xfrm>
          <a:prstGeom prst="rect">
            <a:avLst/>
          </a:prstGeom>
        </p:spPr>
      </p:pic>
    </p:spTree>
    <p:extLst>
      <p:ext uri="{BB962C8B-B14F-4D97-AF65-F5344CB8AC3E}">
        <p14:creationId xmlns:p14="http://schemas.microsoft.com/office/powerpoint/2010/main" val="40309054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Multi-Pres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09490-B495-490C-D192-9637FF6207A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DCAEA3-500E-021D-0FB9-0E72A224EBD9}"/>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5F1DD621-49A1-45FA-E5E3-72E8244C9DF0}"/>
              </a:ext>
            </a:extLst>
          </p:cNvPr>
          <p:cNvSpPr>
            <a:spLocks noGrp="1"/>
          </p:cNvSpPr>
          <p:nvPr>
            <p:ph type="title" hasCustomPrompt="1"/>
          </p:nvPr>
        </p:nvSpPr>
        <p:spPr>
          <a:xfrm>
            <a:off x="1187970" y="371007"/>
            <a:ext cx="6768060" cy="549317"/>
          </a:xfrm>
        </p:spPr>
        <p:txBody>
          <a:bodyPr anchor="ctr"/>
          <a:lstStyle>
            <a:lvl1pPr algn="ctr">
              <a:defRPr sz="3200">
                <a:solidFill>
                  <a:schemeClr val="bg1"/>
                </a:solidFill>
              </a:defRPr>
            </a:lvl1pPr>
          </a:lstStyle>
          <a:p>
            <a:r>
              <a:rPr lang="en-US"/>
              <a:t>Thank you message</a:t>
            </a:r>
          </a:p>
        </p:txBody>
      </p:sp>
      <p:sp>
        <p:nvSpPr>
          <p:cNvPr id="5" name="TextBox 4">
            <a:extLst>
              <a:ext uri="{FF2B5EF4-FFF2-40B4-BE49-F238E27FC236}">
                <a16:creationId xmlns:a16="http://schemas.microsoft.com/office/drawing/2014/main" id="{78B720FB-FCD4-CC54-4717-7A5AA2C0470A}"/>
              </a:ext>
            </a:extLst>
          </p:cNvPr>
          <p:cNvSpPr txBox="1"/>
          <p:nvPr userDrawn="1"/>
        </p:nvSpPr>
        <p:spPr>
          <a:xfrm>
            <a:off x="1723665" y="4792026"/>
            <a:ext cx="570283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pic>
        <p:nvPicPr>
          <p:cNvPr id="4" name="Picture 23">
            <a:extLst>
              <a:ext uri="{FF2B5EF4-FFF2-40B4-BE49-F238E27FC236}">
                <a16:creationId xmlns:a16="http://schemas.microsoft.com/office/drawing/2014/main" id="{55F1B881-FBD5-28FF-384A-D2FAA2CC63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32284" y="4121543"/>
            <a:ext cx="1045911" cy="825107"/>
          </a:xfrm>
          <a:prstGeom prst="rect">
            <a:avLst/>
          </a:prstGeom>
        </p:spPr>
      </p:pic>
      <p:sp>
        <p:nvSpPr>
          <p:cNvPr id="9" name="Picture Placeholder 8">
            <a:extLst>
              <a:ext uri="{FF2B5EF4-FFF2-40B4-BE49-F238E27FC236}">
                <a16:creationId xmlns:a16="http://schemas.microsoft.com/office/drawing/2014/main" id="{82AF8CF0-0BE6-6C20-8A6F-BE62E969FE58}"/>
              </a:ext>
            </a:extLst>
          </p:cNvPr>
          <p:cNvSpPr>
            <a:spLocks noGrp="1" noChangeAspect="1"/>
          </p:cNvSpPr>
          <p:nvPr>
            <p:ph type="pic" sz="quarter" idx="11" hasCustomPrompt="1"/>
          </p:nvPr>
        </p:nvSpPr>
        <p:spPr>
          <a:xfrm>
            <a:off x="3726180" y="1210664"/>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0" name="Picture Placeholder 8">
            <a:extLst>
              <a:ext uri="{FF2B5EF4-FFF2-40B4-BE49-F238E27FC236}">
                <a16:creationId xmlns:a16="http://schemas.microsoft.com/office/drawing/2014/main" id="{36A65528-CC46-9C29-41F1-0A5EEDCE2040}"/>
              </a:ext>
            </a:extLst>
          </p:cNvPr>
          <p:cNvSpPr>
            <a:spLocks noGrp="1" noChangeAspect="1"/>
          </p:cNvSpPr>
          <p:nvPr>
            <p:ph type="pic" sz="quarter" idx="12" hasCustomPrompt="1"/>
          </p:nvPr>
        </p:nvSpPr>
        <p:spPr>
          <a:xfrm>
            <a:off x="6435090" y="1208906"/>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1" name="Picture Placeholder 8">
            <a:extLst>
              <a:ext uri="{FF2B5EF4-FFF2-40B4-BE49-F238E27FC236}">
                <a16:creationId xmlns:a16="http://schemas.microsoft.com/office/drawing/2014/main" id="{CB453C79-2279-DAF5-36AE-7DA930A1FA09}"/>
              </a:ext>
            </a:extLst>
          </p:cNvPr>
          <p:cNvSpPr>
            <a:spLocks noGrp="1" noChangeAspect="1"/>
          </p:cNvSpPr>
          <p:nvPr>
            <p:ph type="pic" sz="quarter" idx="13" hasCustomPrompt="1"/>
          </p:nvPr>
        </p:nvSpPr>
        <p:spPr>
          <a:xfrm>
            <a:off x="1017270" y="1222273"/>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3" name="Text Placeholder 12">
            <a:extLst>
              <a:ext uri="{FF2B5EF4-FFF2-40B4-BE49-F238E27FC236}">
                <a16:creationId xmlns:a16="http://schemas.microsoft.com/office/drawing/2014/main" id="{3E5399F6-8C0A-7257-31C7-1829EAB73F94}"/>
              </a:ext>
            </a:extLst>
          </p:cNvPr>
          <p:cNvSpPr>
            <a:spLocks noGrp="1"/>
          </p:cNvSpPr>
          <p:nvPr>
            <p:ph type="body" sz="quarter" idx="14" hasCustomPrompt="1"/>
          </p:nvPr>
        </p:nvSpPr>
        <p:spPr>
          <a:xfrm>
            <a:off x="62527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16" name="Text Placeholder 15">
            <a:extLst>
              <a:ext uri="{FF2B5EF4-FFF2-40B4-BE49-F238E27FC236}">
                <a16:creationId xmlns:a16="http://schemas.microsoft.com/office/drawing/2014/main" id="{278D361D-E579-B40A-A164-103ACEC4CED1}"/>
              </a:ext>
            </a:extLst>
          </p:cNvPr>
          <p:cNvSpPr>
            <a:spLocks noGrp="1"/>
          </p:cNvSpPr>
          <p:nvPr>
            <p:ph type="body" sz="quarter" idx="15" hasCustomPrompt="1"/>
          </p:nvPr>
        </p:nvSpPr>
        <p:spPr>
          <a:xfrm>
            <a:off x="62527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
        <p:nvSpPr>
          <p:cNvPr id="17" name="Text Placeholder 12">
            <a:extLst>
              <a:ext uri="{FF2B5EF4-FFF2-40B4-BE49-F238E27FC236}">
                <a16:creationId xmlns:a16="http://schemas.microsoft.com/office/drawing/2014/main" id="{DEC408E0-422A-4319-7947-4E1E9F5F6F47}"/>
              </a:ext>
            </a:extLst>
          </p:cNvPr>
          <p:cNvSpPr>
            <a:spLocks noGrp="1"/>
          </p:cNvSpPr>
          <p:nvPr>
            <p:ph type="body" sz="quarter" idx="16" hasCustomPrompt="1"/>
          </p:nvPr>
        </p:nvSpPr>
        <p:spPr>
          <a:xfrm>
            <a:off x="333418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18" name="Text Placeholder 15">
            <a:extLst>
              <a:ext uri="{FF2B5EF4-FFF2-40B4-BE49-F238E27FC236}">
                <a16:creationId xmlns:a16="http://schemas.microsoft.com/office/drawing/2014/main" id="{9A68820E-E7D9-BB35-AE03-DEEC58F7E8F2}"/>
              </a:ext>
            </a:extLst>
          </p:cNvPr>
          <p:cNvSpPr>
            <a:spLocks noGrp="1"/>
          </p:cNvSpPr>
          <p:nvPr>
            <p:ph type="body" sz="quarter" idx="17" hasCustomPrompt="1"/>
          </p:nvPr>
        </p:nvSpPr>
        <p:spPr>
          <a:xfrm>
            <a:off x="333418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
        <p:nvSpPr>
          <p:cNvPr id="19" name="Text Placeholder 12">
            <a:extLst>
              <a:ext uri="{FF2B5EF4-FFF2-40B4-BE49-F238E27FC236}">
                <a16:creationId xmlns:a16="http://schemas.microsoft.com/office/drawing/2014/main" id="{0519F5AE-3694-8DC0-AC83-BE81F411FA84}"/>
              </a:ext>
            </a:extLst>
          </p:cNvPr>
          <p:cNvSpPr>
            <a:spLocks noGrp="1"/>
          </p:cNvSpPr>
          <p:nvPr>
            <p:ph type="body" sz="quarter" idx="18" hasCustomPrompt="1"/>
          </p:nvPr>
        </p:nvSpPr>
        <p:spPr>
          <a:xfrm>
            <a:off x="6043090" y="2950782"/>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20" name="Text Placeholder 15">
            <a:extLst>
              <a:ext uri="{FF2B5EF4-FFF2-40B4-BE49-F238E27FC236}">
                <a16:creationId xmlns:a16="http://schemas.microsoft.com/office/drawing/2014/main" id="{FD2D3013-5733-463D-EFA4-006B279101FA}"/>
              </a:ext>
            </a:extLst>
          </p:cNvPr>
          <p:cNvSpPr>
            <a:spLocks noGrp="1"/>
          </p:cNvSpPr>
          <p:nvPr>
            <p:ph type="body" sz="quarter" idx="19" hasCustomPrompt="1"/>
          </p:nvPr>
        </p:nvSpPr>
        <p:spPr>
          <a:xfrm>
            <a:off x="6043090" y="3269249"/>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Tree>
    <p:extLst>
      <p:ext uri="{BB962C8B-B14F-4D97-AF65-F5344CB8AC3E}">
        <p14:creationId xmlns:p14="http://schemas.microsoft.com/office/powerpoint/2010/main" val="77915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3676A8-DE12-F2FD-E970-89EDCE9A46F8}"/>
              </a:ext>
            </a:extLst>
          </p:cNvPr>
          <p:cNvSpPr>
            <a:spLocks noGrp="1"/>
          </p:cNvSpPr>
          <p:nvPr>
            <p:ph type="body" sz="quarter" idx="13" hasCustomPrompt="1"/>
          </p:nvPr>
        </p:nvSpPr>
        <p:spPr>
          <a:xfrm>
            <a:off x="457200" y="733266"/>
            <a:ext cx="7918663" cy="41394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2" name="Title 1"/>
          <p:cNvSpPr>
            <a:spLocks noGrp="1"/>
          </p:cNvSpPr>
          <p:nvPr>
            <p:ph type="title" hasCustomPrompt="1"/>
          </p:nvPr>
        </p:nvSpPr>
        <p:spPr>
          <a:xfrm>
            <a:off x="457200" y="294719"/>
            <a:ext cx="7918663" cy="413942"/>
          </a:xfrm>
          <a:prstGeom prst="rect">
            <a:avLst/>
          </a:prstGeom>
        </p:spPr>
        <p:txBody>
          <a:bodyPr anchor="t">
            <a:noAutofit/>
          </a:bodyPr>
          <a:lstStyle>
            <a:lvl1pPr>
              <a:defRPr>
                <a:solidFill>
                  <a:schemeClr val="tx2"/>
                </a:solidFill>
              </a:defRPr>
            </a:lvl1pPr>
          </a:lstStyle>
          <a:p>
            <a:r>
              <a:rPr lang="en-US"/>
              <a:t>One-line headline — Aptos Black, 26 pt.</a:t>
            </a:r>
          </a:p>
        </p:txBody>
      </p:sp>
      <p:sp>
        <p:nvSpPr>
          <p:cNvPr id="4" name="Rectangle 3">
            <a:extLst>
              <a:ext uri="{FF2B5EF4-FFF2-40B4-BE49-F238E27FC236}">
                <a16:creationId xmlns:a16="http://schemas.microsoft.com/office/drawing/2014/main" id="{976A4BB2-32DC-0530-05B0-0FDF927FF72C}"/>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AE4D96DB-E052-96AC-6243-3B1827A43476}"/>
              </a:ext>
            </a:extLst>
          </p:cNvPr>
          <p:cNvSpPr>
            <a:spLocks noGrp="1"/>
          </p:cNvSpPr>
          <p:nvPr>
            <p:ph sz="quarter" idx="14" hasCustomPrompt="1"/>
          </p:nvPr>
        </p:nvSpPr>
        <p:spPr>
          <a:xfrm>
            <a:off x="457200" y="1359244"/>
            <a:ext cx="7918704" cy="3075596"/>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012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and Positioning Light Blu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1BCAA8-E8BD-0B8A-2C2E-062178B1D1E7}"/>
              </a:ext>
            </a:extLst>
          </p:cNvPr>
          <p:cNvSpPr txBox="1"/>
          <p:nvPr userDrawn="1"/>
        </p:nvSpPr>
        <p:spPr>
          <a:xfrm>
            <a:off x="651831" y="4792026"/>
            <a:ext cx="784649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sp>
        <p:nvSpPr>
          <p:cNvPr id="5" name="Text Placeholder 4">
            <a:extLst>
              <a:ext uri="{FF2B5EF4-FFF2-40B4-BE49-F238E27FC236}">
                <a16:creationId xmlns:a16="http://schemas.microsoft.com/office/drawing/2014/main" id="{20DE2DEF-BF8F-9262-410C-D06557CD287A}"/>
              </a:ext>
            </a:extLst>
          </p:cNvPr>
          <p:cNvSpPr>
            <a:spLocks noGrp="1"/>
          </p:cNvSpPr>
          <p:nvPr>
            <p:ph type="body" sz="quarter" idx="11" hasCustomPrompt="1"/>
          </p:nvPr>
        </p:nvSpPr>
        <p:spPr>
          <a:xfrm>
            <a:off x="579438" y="1425575"/>
            <a:ext cx="7151117" cy="363538"/>
          </a:xfrm>
          <a:prstGeom prst="rect">
            <a:avLst/>
          </a:prstGeom>
        </p:spPr>
        <p:txBody>
          <a:bodyPr anchor="b"/>
          <a:lstStyle>
            <a:lvl1pPr marL="0" indent="0">
              <a:buNone/>
              <a:defRPr sz="1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Optional closing/positioning statement — Aptos, 18 pt. </a:t>
            </a:r>
          </a:p>
        </p:txBody>
      </p:sp>
      <p:sp>
        <p:nvSpPr>
          <p:cNvPr id="3" name="Freeform: Shape 2">
            <a:extLst>
              <a:ext uri="{FF2B5EF4-FFF2-40B4-BE49-F238E27FC236}">
                <a16:creationId xmlns:a16="http://schemas.microsoft.com/office/drawing/2014/main" id="{44A84357-9CE1-8229-00DA-8ED774565AD0}"/>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4" name="Picture 48">
            <a:extLst>
              <a:ext uri="{FF2B5EF4-FFF2-40B4-BE49-F238E27FC236}">
                <a16:creationId xmlns:a16="http://schemas.microsoft.com/office/drawing/2014/main" id="{FC4205E4-42EF-8981-0C6E-C0B6A7EC5D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
        <p:nvSpPr>
          <p:cNvPr id="6" name="Rectangle 5">
            <a:extLst>
              <a:ext uri="{FF2B5EF4-FFF2-40B4-BE49-F238E27FC236}">
                <a16:creationId xmlns:a16="http://schemas.microsoft.com/office/drawing/2014/main" id="{CC14CFAC-BAE0-67D0-6D47-64C862FA37DE}"/>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7990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and Positioning Dark Blu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1BCAA8-E8BD-0B8A-2C2E-062178B1D1E7}"/>
              </a:ext>
            </a:extLst>
          </p:cNvPr>
          <p:cNvSpPr txBox="1"/>
          <p:nvPr userDrawn="1"/>
        </p:nvSpPr>
        <p:spPr>
          <a:xfrm>
            <a:off x="651834" y="4792026"/>
            <a:ext cx="784649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All material in this presentation, including text and images, is the property of RNL. Permission is required to reproduce information.</a:t>
            </a:r>
          </a:p>
        </p:txBody>
      </p:sp>
      <p:sp>
        <p:nvSpPr>
          <p:cNvPr id="7" name="Text Placeholder 4">
            <a:extLst>
              <a:ext uri="{FF2B5EF4-FFF2-40B4-BE49-F238E27FC236}">
                <a16:creationId xmlns:a16="http://schemas.microsoft.com/office/drawing/2014/main" id="{8A4A441A-D766-1443-5A1F-F07224C1EF94}"/>
              </a:ext>
            </a:extLst>
          </p:cNvPr>
          <p:cNvSpPr>
            <a:spLocks noGrp="1"/>
          </p:cNvSpPr>
          <p:nvPr>
            <p:ph type="body" sz="quarter" idx="11" hasCustomPrompt="1"/>
          </p:nvPr>
        </p:nvSpPr>
        <p:spPr>
          <a:xfrm>
            <a:off x="579438" y="1425575"/>
            <a:ext cx="7151117" cy="363538"/>
          </a:xfrm>
          <a:prstGeom prst="rect">
            <a:avLst/>
          </a:prstGeom>
        </p:spPr>
        <p:txBody>
          <a:bodyPr anchor="b"/>
          <a:lstStyle>
            <a:lvl1pPr marL="0" indent="0">
              <a:buNone/>
              <a:defRPr sz="1800">
                <a:solidFill>
                  <a:schemeClr val="tx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Optional closing/positioning statement — Aptos, 18 pt.</a:t>
            </a:r>
          </a:p>
        </p:txBody>
      </p:sp>
      <p:sp>
        <p:nvSpPr>
          <p:cNvPr id="6" name="Rectangle 5">
            <a:extLst>
              <a:ext uri="{FF2B5EF4-FFF2-40B4-BE49-F238E27FC236}">
                <a16:creationId xmlns:a16="http://schemas.microsoft.com/office/drawing/2014/main" id="{C574C887-0B33-3A05-D720-6C7FD2FC8149}"/>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9B9E67-EA3A-C7EA-938E-A55ECAEEAAFF}"/>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21" name="Picture 48">
            <a:extLst>
              <a:ext uri="{FF2B5EF4-FFF2-40B4-BE49-F238E27FC236}">
                <a16:creationId xmlns:a16="http://schemas.microsoft.com/office/drawing/2014/main" id="{149AC382-8E60-7D58-8D49-D458B5B5F0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Tree>
    <p:extLst>
      <p:ext uri="{BB962C8B-B14F-4D97-AF65-F5344CB8AC3E}">
        <p14:creationId xmlns:p14="http://schemas.microsoft.com/office/powerpoint/2010/main" val="1264021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54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D41E8B4-7BA6-DB30-A34F-706421182EA6}"/>
              </a:ext>
            </a:extLst>
          </p:cNvPr>
          <p:cNvSpPr>
            <a:spLocks noGrp="1"/>
          </p:cNvSpPr>
          <p:nvPr>
            <p:ph type="body" sz="quarter" idx="13" hasCustomPrompt="1"/>
          </p:nvPr>
        </p:nvSpPr>
        <p:spPr>
          <a:xfrm>
            <a:off x="457200" y="1071797"/>
            <a:ext cx="7918663" cy="41639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5" name="Title 1">
            <a:extLst>
              <a:ext uri="{FF2B5EF4-FFF2-40B4-BE49-F238E27FC236}">
                <a16:creationId xmlns:a16="http://schemas.microsoft.com/office/drawing/2014/main" id="{B5A361ED-E400-6967-52AD-E636ED3DF87A}"/>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a:t>Two-line headline — </a:t>
            </a:r>
            <a:br>
              <a:rPr lang="en-US"/>
            </a:br>
            <a:r>
              <a:rPr lang="en-US"/>
              <a:t>Aptos Black, 26 pt.</a:t>
            </a:r>
          </a:p>
        </p:txBody>
      </p:sp>
      <p:sp>
        <p:nvSpPr>
          <p:cNvPr id="3" name="Content Placeholder 2">
            <a:extLst>
              <a:ext uri="{FF2B5EF4-FFF2-40B4-BE49-F238E27FC236}">
                <a16:creationId xmlns:a16="http://schemas.microsoft.com/office/drawing/2014/main" id="{5D4E68C1-4D97-7203-A77A-4E3FD127BDF1}"/>
              </a:ext>
            </a:extLst>
          </p:cNvPr>
          <p:cNvSpPr>
            <a:spLocks noGrp="1"/>
          </p:cNvSpPr>
          <p:nvPr>
            <p:ph sz="quarter" idx="14" hasCustomPrompt="1"/>
          </p:nvPr>
        </p:nvSpPr>
        <p:spPr>
          <a:xfrm>
            <a:off x="457200" y="1714223"/>
            <a:ext cx="7908925" cy="2720617"/>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904F204-CE53-642A-FEE8-151C1095A5C4}"/>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7570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imple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3676A8-DE12-F2FD-E970-89EDCE9A46F8}"/>
              </a:ext>
            </a:extLst>
          </p:cNvPr>
          <p:cNvSpPr>
            <a:spLocks noGrp="1"/>
          </p:cNvSpPr>
          <p:nvPr>
            <p:ph type="body" sz="quarter" idx="13" hasCustomPrompt="1"/>
          </p:nvPr>
        </p:nvSpPr>
        <p:spPr>
          <a:xfrm>
            <a:off x="457200" y="733266"/>
            <a:ext cx="7918663" cy="41394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2" name="Title 1"/>
          <p:cNvSpPr>
            <a:spLocks noGrp="1"/>
          </p:cNvSpPr>
          <p:nvPr>
            <p:ph type="title" hasCustomPrompt="1"/>
          </p:nvPr>
        </p:nvSpPr>
        <p:spPr>
          <a:xfrm>
            <a:off x="457200" y="294719"/>
            <a:ext cx="7918663" cy="413942"/>
          </a:xfrm>
          <a:prstGeom prst="rect">
            <a:avLst/>
          </a:prstGeom>
        </p:spPr>
        <p:txBody>
          <a:bodyPr anchor="t">
            <a:noAutofit/>
          </a:bodyPr>
          <a:lstStyle>
            <a:lvl1pPr>
              <a:defRPr>
                <a:solidFill>
                  <a:schemeClr val="tx2"/>
                </a:solidFill>
              </a:defRPr>
            </a:lvl1pPr>
          </a:lstStyle>
          <a:p>
            <a:r>
              <a:rPr lang="en-US"/>
              <a:t>One-line headline — Aptos Black, 26 pt.</a:t>
            </a:r>
          </a:p>
        </p:txBody>
      </p:sp>
      <p:sp>
        <p:nvSpPr>
          <p:cNvPr id="7" name="Content Placeholder 6">
            <a:extLst>
              <a:ext uri="{FF2B5EF4-FFF2-40B4-BE49-F238E27FC236}">
                <a16:creationId xmlns:a16="http://schemas.microsoft.com/office/drawing/2014/main" id="{AE4D96DB-E052-96AC-6243-3B1827A43476}"/>
              </a:ext>
            </a:extLst>
          </p:cNvPr>
          <p:cNvSpPr>
            <a:spLocks noGrp="1"/>
          </p:cNvSpPr>
          <p:nvPr>
            <p:ph sz="quarter" idx="14" hasCustomPrompt="1"/>
          </p:nvPr>
        </p:nvSpPr>
        <p:spPr>
          <a:xfrm>
            <a:off x="457200" y="1359244"/>
            <a:ext cx="7918704" cy="3075596"/>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23963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886700" cy="454576"/>
          </a:xfrm>
          <a:prstGeom prst="rect">
            <a:avLst/>
          </a:prstGeom>
        </p:spPr>
        <p:txBody>
          <a:bodyPr vert="horz" lIns="91440" tIns="45720" rIns="91440" bIns="45720" rtlCol="0" anchor="ctr">
            <a:noAutofit/>
          </a:bodyPr>
          <a:lstStyle/>
          <a:p>
            <a:r>
              <a:rPr lang="en-US"/>
              <a:t>Headline — Aptos Black, 26 pt.</a:t>
            </a:r>
          </a:p>
        </p:txBody>
      </p:sp>
      <p:sp>
        <p:nvSpPr>
          <p:cNvPr id="4" name="Text Placeholder 3">
            <a:extLst>
              <a:ext uri="{FF2B5EF4-FFF2-40B4-BE49-F238E27FC236}">
                <a16:creationId xmlns:a16="http://schemas.microsoft.com/office/drawing/2014/main" id="{F71F852F-0DF0-8A11-83EF-B6377EFCB3EC}"/>
              </a:ext>
            </a:extLst>
          </p:cNvPr>
          <p:cNvSpPr>
            <a:spLocks noGrp="1"/>
          </p:cNvSpPr>
          <p:nvPr>
            <p:ph type="body" idx="1"/>
          </p:nvPr>
        </p:nvSpPr>
        <p:spPr>
          <a:xfrm>
            <a:off x="457200" y="1170432"/>
            <a:ext cx="7886700" cy="3264408"/>
          </a:xfrm>
          <a:prstGeom prst="rect">
            <a:avLst/>
          </a:prstGeom>
        </p:spPr>
        <p:txBody>
          <a:bodyPr vert="horz" lIns="91440" tIns="45720" rIns="91440" bIns="45720" rtlCol="0">
            <a:noAutofit/>
          </a:body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D39273-89C7-AF1F-ADF6-220D8D4A0D96}"/>
              </a:ext>
            </a:extLst>
          </p:cNvPr>
          <p:cNvSpPr txBox="1"/>
          <p:nvPr userDrawn="1"/>
        </p:nvSpPr>
        <p:spPr>
          <a:xfrm>
            <a:off x="8515102" y="4826952"/>
            <a:ext cx="494036" cy="200055"/>
          </a:xfrm>
          <a:prstGeom prst="rect">
            <a:avLst/>
          </a:prstGeom>
          <a:noFill/>
        </p:spPr>
        <p:txBody>
          <a:bodyPr wrap="square" rtlCol="0">
            <a:spAutoFit/>
          </a:bodyPr>
          <a:lstStyle/>
          <a:p>
            <a:pPr algn="r"/>
            <a:r>
              <a:rPr lang="en-US" sz="700" b="0" kern="1200" cap="none">
                <a:solidFill>
                  <a:schemeClr val="tx2"/>
                </a:solidFill>
                <a:latin typeface="+mn-lt"/>
                <a:ea typeface="+mn-ea"/>
                <a:cs typeface="Lato Medium" panose="020F0602020204030203" pitchFamily="34" charset="0"/>
              </a:rPr>
              <a:t>RNL   </a:t>
            </a:r>
            <a:fld id="{DC6B3A31-DE8F-4705-ADAE-B66C3479EE3B}" type="slidenum">
              <a:rPr lang="en-US" sz="700" b="0" kern="1200" cap="none" smtClean="0">
                <a:solidFill>
                  <a:schemeClr val="tx2"/>
                </a:solidFill>
                <a:latin typeface="+mn-lt"/>
                <a:ea typeface="+mn-ea"/>
                <a:cs typeface="Lato Medium" panose="020F0602020204030203" pitchFamily="34" charset="0"/>
              </a:rPr>
              <a:pPr algn="r"/>
              <a:t>‹#›</a:t>
            </a:fld>
            <a:endParaRPr lang="en-US" sz="700" b="0" kern="1200" cap="none">
              <a:solidFill>
                <a:schemeClr val="tx2"/>
              </a:solidFill>
              <a:latin typeface="+mn-lt"/>
              <a:ea typeface="+mn-ea"/>
              <a:cs typeface="Lato Medium" panose="020F0602020204030203" pitchFamily="34" charset="0"/>
            </a:endParaRPr>
          </a:p>
        </p:txBody>
      </p:sp>
    </p:spTree>
    <p:extLst>
      <p:ext uri="{BB962C8B-B14F-4D97-AF65-F5344CB8AC3E}">
        <p14:creationId xmlns:p14="http://schemas.microsoft.com/office/powerpoint/2010/main" val="121220513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4" r:id="rId3"/>
    <p:sldLayoutId id="2147483673" r:id="rId4"/>
    <p:sldLayoutId id="2147483737" r:id="rId5"/>
    <p:sldLayoutId id="2147483681" r:id="rId6"/>
    <p:sldLayoutId id="2147483662" r:id="rId7"/>
    <p:sldLayoutId id="2147483736" r:id="rId8"/>
    <p:sldLayoutId id="2147483735" r:id="rId9"/>
    <p:sldLayoutId id="2147483675" r:id="rId10"/>
    <p:sldLayoutId id="2147483676" r:id="rId11"/>
    <p:sldLayoutId id="2147483677" r:id="rId12"/>
    <p:sldLayoutId id="2147483742" r:id="rId13"/>
    <p:sldLayoutId id="2147483744" r:id="rId14"/>
    <p:sldLayoutId id="2147483745" r:id="rId15"/>
    <p:sldLayoutId id="2147483678" r:id="rId16"/>
    <p:sldLayoutId id="2147483679" r:id="rId17"/>
    <p:sldLayoutId id="2147483680" r:id="rId18"/>
    <p:sldLayoutId id="2147483731" r:id="rId19"/>
    <p:sldLayoutId id="2147483732" r:id="rId20"/>
    <p:sldLayoutId id="2147483733" r:id="rId21"/>
    <p:sldLayoutId id="2147483734" r:id="rId22"/>
    <p:sldLayoutId id="2147483663" r:id="rId23"/>
    <p:sldLayoutId id="2147483687" r:id="rId24"/>
    <p:sldLayoutId id="2147483694" r:id="rId25"/>
    <p:sldLayoutId id="2147483698" r:id="rId26"/>
    <p:sldLayoutId id="2147483702" r:id="rId27"/>
    <p:sldLayoutId id="2147483706" r:id="rId28"/>
    <p:sldLayoutId id="2147483738" r:id="rId29"/>
    <p:sldLayoutId id="2147483711" r:id="rId30"/>
    <p:sldLayoutId id="2147483713" r:id="rId31"/>
    <p:sldLayoutId id="2147483714" r:id="rId32"/>
    <p:sldLayoutId id="2147483715" r:id="rId33"/>
    <p:sldLayoutId id="2147483690" r:id="rId34"/>
    <p:sldLayoutId id="2147483692" r:id="rId35"/>
    <p:sldLayoutId id="2147483696" r:id="rId36"/>
    <p:sldLayoutId id="2147483701" r:id="rId37"/>
    <p:sldLayoutId id="2147483704" r:id="rId38"/>
    <p:sldLayoutId id="2147483708" r:id="rId39"/>
    <p:sldLayoutId id="2147483739" r:id="rId40"/>
    <p:sldLayoutId id="2147483716" r:id="rId41"/>
    <p:sldLayoutId id="2147483722" r:id="rId42"/>
    <p:sldLayoutId id="2147483725" r:id="rId43"/>
    <p:sldLayoutId id="2147483728" r:id="rId44"/>
    <p:sldLayoutId id="2147483689" r:id="rId45"/>
    <p:sldLayoutId id="2147483693" r:id="rId46"/>
    <p:sldLayoutId id="2147483697" r:id="rId47"/>
    <p:sldLayoutId id="2147483699" r:id="rId48"/>
    <p:sldLayoutId id="2147483705" r:id="rId49"/>
    <p:sldLayoutId id="2147483709" r:id="rId50"/>
    <p:sldLayoutId id="2147483740" r:id="rId51"/>
    <p:sldLayoutId id="2147483717" r:id="rId52"/>
    <p:sldLayoutId id="2147483723" r:id="rId53"/>
    <p:sldLayoutId id="2147483726" r:id="rId54"/>
    <p:sldLayoutId id="2147483729" r:id="rId55"/>
    <p:sldLayoutId id="2147483688" r:id="rId56"/>
    <p:sldLayoutId id="2147483691" r:id="rId57"/>
    <p:sldLayoutId id="2147483695" r:id="rId58"/>
    <p:sldLayoutId id="2147483700" r:id="rId59"/>
    <p:sldLayoutId id="2147483703" r:id="rId60"/>
    <p:sldLayoutId id="2147483707" r:id="rId61"/>
    <p:sldLayoutId id="2147483741" r:id="rId62"/>
    <p:sldLayoutId id="2147483718" r:id="rId63"/>
    <p:sldLayoutId id="2147483724" r:id="rId64"/>
    <p:sldLayoutId id="2147483727" r:id="rId65"/>
    <p:sldLayoutId id="2147483730" r:id="rId66"/>
    <p:sldLayoutId id="2147483682" r:id="rId67"/>
    <p:sldLayoutId id="2147483683" r:id="rId68"/>
    <p:sldLayoutId id="2147483684" r:id="rId69"/>
    <p:sldLayoutId id="2147483685" r:id="rId70"/>
    <p:sldLayoutId id="2147483686" r:id="rId71"/>
    <p:sldLayoutId id="2147483667" r:id="rId72"/>
  </p:sldLayoutIdLst>
  <p:hf hdr="0" ftr="0" dt="0"/>
  <p:txStyles>
    <p:title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p:titleStyle>
    <p:body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8F18A-417B-24FF-59E2-9FBE8EBB34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B2B4E1C-5845-75D1-DD4C-67B6023EA648}"/>
              </a:ext>
            </a:extLst>
          </p:cNvPr>
          <p:cNvSpPr>
            <a:spLocks noGrp="1"/>
          </p:cNvSpPr>
          <p:nvPr>
            <p:ph type="body" sz="quarter" idx="13"/>
          </p:nvPr>
        </p:nvSpPr>
        <p:spPr>
          <a:xfrm>
            <a:off x="457200" y="806904"/>
            <a:ext cx="7918663" cy="413942"/>
          </a:xfrm>
        </p:spPr>
        <p:txBody>
          <a:bodyPr/>
          <a:lstStyle/>
          <a:p>
            <a:r>
              <a:rPr lang="en-US" sz="1600"/>
              <a:t>Recommendations</a:t>
            </a:r>
          </a:p>
        </p:txBody>
      </p:sp>
      <p:sp>
        <p:nvSpPr>
          <p:cNvPr id="3" name="Title 2">
            <a:extLst>
              <a:ext uri="{FF2B5EF4-FFF2-40B4-BE49-F238E27FC236}">
                <a16:creationId xmlns:a16="http://schemas.microsoft.com/office/drawing/2014/main" id="{AECE3D1F-31D2-0E2D-3A74-B0DE001F779B}"/>
              </a:ext>
            </a:extLst>
          </p:cNvPr>
          <p:cNvSpPr>
            <a:spLocks noGrp="1"/>
          </p:cNvSpPr>
          <p:nvPr>
            <p:ph type="title"/>
          </p:nvPr>
        </p:nvSpPr>
        <p:spPr/>
        <p:txBody>
          <a:bodyPr/>
          <a:lstStyle/>
          <a:p>
            <a:r>
              <a:rPr lang="en-US" sz="3200"/>
              <a:t>Sharing your Data on Campus</a:t>
            </a:r>
          </a:p>
        </p:txBody>
      </p:sp>
      <p:pic>
        <p:nvPicPr>
          <p:cNvPr id="32" name="Graphic 31">
            <a:extLst>
              <a:ext uri="{FF2B5EF4-FFF2-40B4-BE49-F238E27FC236}">
                <a16:creationId xmlns:a16="http://schemas.microsoft.com/office/drawing/2014/main" id="{A732BFE3-B071-93CB-5D74-30EDD0AA49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1570" y="4094820"/>
            <a:ext cx="1068516" cy="842940"/>
          </a:xfrm>
          <a:prstGeom prst="rect">
            <a:avLst/>
          </a:prstGeom>
        </p:spPr>
      </p:pic>
      <p:sp>
        <p:nvSpPr>
          <p:cNvPr id="6" name="TextBox 5">
            <a:extLst>
              <a:ext uri="{FF2B5EF4-FFF2-40B4-BE49-F238E27FC236}">
                <a16:creationId xmlns:a16="http://schemas.microsoft.com/office/drawing/2014/main" id="{D658F170-6C1F-28C4-47B2-4B50CD7C4CB3}"/>
              </a:ext>
            </a:extLst>
          </p:cNvPr>
          <p:cNvSpPr txBox="1"/>
          <p:nvPr/>
        </p:nvSpPr>
        <p:spPr>
          <a:xfrm>
            <a:off x="457200" y="3448659"/>
            <a:ext cx="7389628" cy="738664"/>
          </a:xfrm>
          <a:prstGeom prst="rect">
            <a:avLst/>
          </a:prstGeom>
          <a:noFill/>
        </p:spPr>
        <p:txBody>
          <a:bodyPr wrap="square">
            <a:spAutoFit/>
          </a:bodyPr>
          <a:lstStyle/>
          <a:p>
            <a:r>
              <a:rPr lang="en-US" sz="1400">
                <a:solidFill>
                  <a:srgbClr val="022B57"/>
                </a:solidFill>
                <a:cs typeface="Lato Medium" panose="020F0602020204030203" pitchFamily="34" charset="0"/>
              </a:rPr>
              <a:t>We recommend sharing this information at opening faculty meetings, with academic advisors, with department chairs (you can do additional graphics with just specific majors), the retention task force, and parents (in particular, the Top Ten Requests for Assistance).</a:t>
            </a:r>
          </a:p>
        </p:txBody>
      </p:sp>
      <p:sp>
        <p:nvSpPr>
          <p:cNvPr id="10" name="TextBox 9">
            <a:extLst>
              <a:ext uri="{FF2B5EF4-FFF2-40B4-BE49-F238E27FC236}">
                <a16:creationId xmlns:a16="http://schemas.microsoft.com/office/drawing/2014/main" id="{929149F9-01C2-71FA-6B38-83338914522D}"/>
              </a:ext>
            </a:extLst>
          </p:cNvPr>
          <p:cNvSpPr txBox="1"/>
          <p:nvPr/>
        </p:nvSpPr>
        <p:spPr>
          <a:xfrm>
            <a:off x="457200" y="1319090"/>
            <a:ext cx="8162260" cy="2031325"/>
          </a:xfrm>
          <a:prstGeom prst="rect">
            <a:avLst/>
          </a:prstGeom>
          <a:noFill/>
        </p:spPr>
        <p:txBody>
          <a:bodyPr wrap="square">
            <a:spAutoFit/>
          </a:bodyPr>
          <a:lstStyle/>
          <a:p>
            <a:r>
              <a:rPr lang="en-US" sz="1400">
                <a:solidFill>
                  <a:srgbClr val="022B57"/>
                </a:solidFill>
                <a:cs typeface="Lato Medium" panose="020F0602020204030203" pitchFamily="34" charset="0"/>
              </a:rPr>
              <a:t>This PowerPoint can be used to communicate a high-level view of student risk, receptivity and requests for support. </a:t>
            </a:r>
          </a:p>
          <a:p>
            <a:endParaRPr lang="en-US" sz="1400">
              <a:solidFill>
                <a:srgbClr val="022B57"/>
              </a:solidFill>
              <a:cs typeface="Lato Medium" panose="020F0602020204030203" pitchFamily="34" charset="0"/>
            </a:endParaRPr>
          </a:p>
          <a:p>
            <a:r>
              <a:rPr lang="en-US" sz="1400">
                <a:solidFill>
                  <a:srgbClr val="022B57"/>
                </a:solidFill>
                <a:cs typeface="Lato Medium" panose="020F0602020204030203" pitchFamily="34" charset="0"/>
              </a:rPr>
              <a:t>Use it as is and/or supplement with other relevant campus information: </a:t>
            </a:r>
            <a:br>
              <a:rPr lang="en-US" sz="1400">
                <a:solidFill>
                  <a:srgbClr val="022B57"/>
                </a:solidFill>
                <a:cs typeface="Lato Medium" panose="020F0602020204030203" pitchFamily="34" charset="0"/>
              </a:rPr>
            </a:br>
            <a:endParaRPr lang="en-US" sz="1400">
              <a:solidFill>
                <a:srgbClr val="022B57"/>
              </a:solidFill>
              <a:cs typeface="Lato Medium" panose="020F0602020204030203" pitchFamily="34" charset="0"/>
            </a:endParaRPr>
          </a:p>
          <a:p>
            <a:pPr marL="742950" lvl="1" indent="-285750">
              <a:buFont typeface="Arial" panose="020B0604020202020204" pitchFamily="34" charset="0"/>
              <a:buChar char="•"/>
            </a:pPr>
            <a:r>
              <a:rPr lang="en-US" sz="1400">
                <a:solidFill>
                  <a:srgbClr val="022B57"/>
                </a:solidFill>
                <a:cs typeface="Lato Medium" panose="020F0602020204030203" pitchFamily="34" charset="0"/>
              </a:rPr>
              <a:t>Historical retention rates</a:t>
            </a:r>
          </a:p>
          <a:p>
            <a:pPr marL="742950" lvl="1" indent="-285750">
              <a:buFont typeface="Arial" panose="020B0604020202020204" pitchFamily="34" charset="0"/>
              <a:buChar char="•"/>
            </a:pPr>
            <a:r>
              <a:rPr lang="en-US" sz="1400">
                <a:solidFill>
                  <a:srgbClr val="022B57"/>
                </a:solidFill>
                <a:cs typeface="Lato Medium" panose="020F0602020204030203" pitchFamily="34" charset="0"/>
              </a:rPr>
              <a:t>Net tuition revenue per student</a:t>
            </a:r>
          </a:p>
          <a:p>
            <a:pPr marL="742950" lvl="1" indent="-285750">
              <a:buFont typeface="Arial" panose="020B0604020202020204" pitchFamily="34" charset="0"/>
              <a:buChar char="•"/>
            </a:pPr>
            <a:r>
              <a:rPr lang="en-US" sz="1400">
                <a:solidFill>
                  <a:srgbClr val="022B57"/>
                </a:solidFill>
                <a:cs typeface="Lato Medium" panose="020F0602020204030203" pitchFamily="34" charset="0"/>
              </a:rPr>
              <a:t>Cost of attrition</a:t>
            </a:r>
          </a:p>
          <a:p>
            <a:pPr marL="742950" lvl="1" indent="-285750">
              <a:buFont typeface="Arial" panose="020B0604020202020204" pitchFamily="34" charset="0"/>
              <a:buChar char="•"/>
            </a:pPr>
            <a:r>
              <a:rPr lang="en-US" sz="1400">
                <a:solidFill>
                  <a:srgbClr val="022B57"/>
                </a:solidFill>
                <a:cs typeface="Lato Medium" panose="020F0602020204030203" pitchFamily="34" charset="0"/>
              </a:rPr>
              <a:t>Comparisons of your retention and graduation rates with your peers and aspirant institutions</a:t>
            </a:r>
          </a:p>
        </p:txBody>
      </p:sp>
    </p:spTree>
    <p:extLst>
      <p:ext uri="{BB962C8B-B14F-4D97-AF65-F5344CB8AC3E}">
        <p14:creationId xmlns:p14="http://schemas.microsoft.com/office/powerpoint/2010/main" val="783239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5F2F5-41DC-EEFD-B07D-AC8396D17B26}"/>
              </a:ext>
            </a:extLst>
          </p:cNvPr>
          <p:cNvSpPr>
            <a:spLocks noGrp="1"/>
          </p:cNvSpPr>
          <p:nvPr>
            <p:ph type="body" sz="quarter" idx="13"/>
          </p:nvPr>
        </p:nvSpPr>
        <p:spPr/>
        <p:txBody>
          <a:bodyPr/>
          <a:lstStyle/>
          <a:p>
            <a:r>
              <a:rPr lang="en-US"/>
              <a:t>Ways in which we are using these data:</a:t>
            </a:r>
          </a:p>
          <a:p>
            <a:endParaRPr lang="en-US"/>
          </a:p>
        </p:txBody>
      </p:sp>
      <p:sp>
        <p:nvSpPr>
          <p:cNvPr id="4" name="Title 3">
            <a:extLst>
              <a:ext uri="{FF2B5EF4-FFF2-40B4-BE49-F238E27FC236}">
                <a16:creationId xmlns:a16="http://schemas.microsoft.com/office/drawing/2014/main" id="{BB8E8267-0315-7CB5-0FB2-07C6FE1EA12B}"/>
              </a:ext>
            </a:extLst>
          </p:cNvPr>
          <p:cNvSpPr>
            <a:spLocks noGrp="1"/>
          </p:cNvSpPr>
          <p:nvPr>
            <p:ph type="title"/>
          </p:nvPr>
        </p:nvSpPr>
        <p:spPr/>
        <p:txBody>
          <a:bodyPr/>
          <a:lstStyle/>
          <a:p>
            <a:r>
              <a:rPr lang="en-US"/>
              <a:t>How are we using this information?</a:t>
            </a:r>
          </a:p>
        </p:txBody>
      </p:sp>
      <p:sp>
        <p:nvSpPr>
          <p:cNvPr id="6" name="Content Placeholder 5">
            <a:extLst>
              <a:ext uri="{FF2B5EF4-FFF2-40B4-BE49-F238E27FC236}">
                <a16:creationId xmlns:a16="http://schemas.microsoft.com/office/drawing/2014/main" id="{D4BBEF35-4431-B24F-A832-0BB2D690A72C}"/>
              </a:ext>
            </a:extLst>
          </p:cNvPr>
          <p:cNvSpPr>
            <a:spLocks noGrp="1"/>
          </p:cNvSpPr>
          <p:nvPr>
            <p:ph sz="quarter" idx="14"/>
          </p:nvPr>
        </p:nvSpPr>
        <p:spPr/>
        <p:txBody>
          <a:bodyPr/>
          <a:lstStyle/>
          <a:p>
            <a:r>
              <a:rPr lang="en-US"/>
              <a:t>List ways</a:t>
            </a:r>
          </a:p>
        </p:txBody>
      </p:sp>
      <p:pic>
        <p:nvPicPr>
          <p:cNvPr id="7" name="Graphic 6">
            <a:extLst>
              <a:ext uri="{FF2B5EF4-FFF2-40B4-BE49-F238E27FC236}">
                <a16:creationId xmlns:a16="http://schemas.microsoft.com/office/drawing/2014/main" id="{0BF96EFD-A9D8-3A45-3E6C-DCB8C260640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742" y="4494312"/>
            <a:ext cx="749296" cy="591111"/>
          </a:xfrm>
          <a:prstGeom prst="rect">
            <a:avLst/>
          </a:prstGeom>
        </p:spPr>
      </p:pic>
    </p:spTree>
    <p:extLst>
      <p:ext uri="{BB962C8B-B14F-4D97-AF65-F5344CB8AC3E}">
        <p14:creationId xmlns:p14="http://schemas.microsoft.com/office/powerpoint/2010/main" val="302815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5F2F5-41DC-EEFD-B07D-AC8396D17B26}"/>
              </a:ext>
            </a:extLst>
          </p:cNvPr>
          <p:cNvSpPr>
            <a:spLocks noGrp="1"/>
          </p:cNvSpPr>
          <p:nvPr>
            <p:ph type="body" sz="quarter" idx="13"/>
          </p:nvPr>
        </p:nvSpPr>
        <p:spPr/>
        <p:txBody>
          <a:bodyPr/>
          <a:lstStyle/>
          <a:p>
            <a:r>
              <a:rPr lang="en-US"/>
              <a:t>Goals/Outcomes that we have set/achieved (optional):</a:t>
            </a:r>
          </a:p>
          <a:p>
            <a:endParaRPr lang="en-US"/>
          </a:p>
        </p:txBody>
      </p:sp>
      <p:sp>
        <p:nvSpPr>
          <p:cNvPr id="4" name="Title 3">
            <a:extLst>
              <a:ext uri="{FF2B5EF4-FFF2-40B4-BE49-F238E27FC236}">
                <a16:creationId xmlns:a16="http://schemas.microsoft.com/office/drawing/2014/main" id="{BB8E8267-0315-7CB5-0FB2-07C6FE1EA12B}"/>
              </a:ext>
            </a:extLst>
          </p:cNvPr>
          <p:cNvSpPr>
            <a:spLocks noGrp="1"/>
          </p:cNvSpPr>
          <p:nvPr>
            <p:ph type="title"/>
          </p:nvPr>
        </p:nvSpPr>
        <p:spPr/>
        <p:txBody>
          <a:bodyPr/>
          <a:lstStyle/>
          <a:p>
            <a:r>
              <a:rPr lang="en-US"/>
              <a:t>How are we using this information?</a:t>
            </a:r>
          </a:p>
        </p:txBody>
      </p:sp>
      <p:sp>
        <p:nvSpPr>
          <p:cNvPr id="6" name="Content Placeholder 5">
            <a:extLst>
              <a:ext uri="{FF2B5EF4-FFF2-40B4-BE49-F238E27FC236}">
                <a16:creationId xmlns:a16="http://schemas.microsoft.com/office/drawing/2014/main" id="{D4BBEF35-4431-B24F-A832-0BB2D690A72C}"/>
              </a:ext>
            </a:extLst>
          </p:cNvPr>
          <p:cNvSpPr>
            <a:spLocks noGrp="1"/>
          </p:cNvSpPr>
          <p:nvPr>
            <p:ph sz="quarter" idx="14"/>
          </p:nvPr>
        </p:nvSpPr>
        <p:spPr/>
        <p:txBody>
          <a:bodyPr/>
          <a:lstStyle/>
          <a:p>
            <a:r>
              <a:rPr lang="en-US"/>
              <a:t>List goals/outcomes (optional)</a:t>
            </a:r>
          </a:p>
        </p:txBody>
      </p:sp>
      <p:pic>
        <p:nvPicPr>
          <p:cNvPr id="2" name="Graphic 1">
            <a:extLst>
              <a:ext uri="{FF2B5EF4-FFF2-40B4-BE49-F238E27FC236}">
                <a16:creationId xmlns:a16="http://schemas.microsoft.com/office/drawing/2014/main" id="{ABB42590-5611-C980-054A-7E6FE5DF953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166" y="4494312"/>
            <a:ext cx="749296" cy="591111"/>
          </a:xfrm>
          <a:prstGeom prst="rect">
            <a:avLst/>
          </a:prstGeom>
        </p:spPr>
      </p:pic>
    </p:spTree>
    <p:extLst>
      <p:ext uri="{BB962C8B-B14F-4D97-AF65-F5344CB8AC3E}">
        <p14:creationId xmlns:p14="http://schemas.microsoft.com/office/powerpoint/2010/main" val="15483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FE6BD-BF94-5692-928B-06108C77F8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827F8F-C018-7E00-7827-3E52D9DCBA92}"/>
              </a:ext>
            </a:extLst>
          </p:cNvPr>
          <p:cNvSpPr>
            <a:spLocks noGrp="1"/>
          </p:cNvSpPr>
          <p:nvPr>
            <p:ph type="title"/>
          </p:nvPr>
        </p:nvSpPr>
        <p:spPr>
          <a:xfrm>
            <a:off x="457200" y="294718"/>
            <a:ext cx="7918663" cy="743347"/>
          </a:xfrm>
        </p:spPr>
        <p:txBody>
          <a:bodyPr/>
          <a:lstStyle/>
          <a:p>
            <a:r>
              <a:rPr lang="en-US" sz="3600" dirty="0"/>
              <a:t>One-page version of the infographic?</a:t>
            </a:r>
          </a:p>
        </p:txBody>
      </p:sp>
      <p:pic>
        <p:nvPicPr>
          <p:cNvPr id="2" name="Graphic 1">
            <a:extLst>
              <a:ext uri="{FF2B5EF4-FFF2-40B4-BE49-F238E27FC236}">
                <a16:creationId xmlns:a16="http://schemas.microsoft.com/office/drawing/2014/main" id="{8CDC84C7-1136-E915-D51D-F9037AF93CA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166" y="4494312"/>
            <a:ext cx="749296" cy="591111"/>
          </a:xfrm>
          <a:prstGeom prst="rect">
            <a:avLst/>
          </a:prstGeom>
        </p:spPr>
      </p:pic>
      <p:sp>
        <p:nvSpPr>
          <p:cNvPr id="9" name="Arrow: Down 8">
            <a:extLst>
              <a:ext uri="{FF2B5EF4-FFF2-40B4-BE49-F238E27FC236}">
                <a16:creationId xmlns:a16="http://schemas.microsoft.com/office/drawing/2014/main" id="{8614624D-BD99-1C0D-8214-73226A22FD8D}"/>
              </a:ext>
            </a:extLst>
          </p:cNvPr>
          <p:cNvSpPr/>
          <p:nvPr/>
        </p:nvSpPr>
        <p:spPr>
          <a:xfrm>
            <a:off x="3820784" y="1941368"/>
            <a:ext cx="1191491" cy="1052946"/>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60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3DBA3-8FFF-0758-EAEB-15BE741A54FD}"/>
            </a:ext>
          </a:extLst>
        </p:cNvPr>
        <p:cNvGrpSpPr/>
        <p:nvPr/>
      </p:nvGrpSpPr>
      <p:grpSpPr>
        <a:xfrm>
          <a:off x="0" y="0"/>
          <a:ext cx="0" cy="0"/>
          <a:chOff x="0" y="0"/>
          <a:chExt cx="0" cy="0"/>
        </a:xfrm>
      </p:grpSpPr>
      <p:sp>
        <p:nvSpPr>
          <p:cNvPr id="186" name="Rectangle 185">
            <a:extLst>
              <a:ext uri="{FF2B5EF4-FFF2-40B4-BE49-F238E27FC236}">
                <a16:creationId xmlns:a16="http://schemas.microsoft.com/office/drawing/2014/main" id="{3EBADCAC-0B05-6158-7007-32E92AC1D6BD}"/>
              </a:ext>
            </a:extLst>
          </p:cNvPr>
          <p:cNvSpPr>
            <a:spLocks noGrp="1" noRot="1" noMove="1" noResize="1" noEditPoints="1" noAdjustHandles="1" noChangeArrowheads="1" noChangeShapeType="1"/>
          </p:cNvSpPr>
          <p:nvPr/>
        </p:nvSpPr>
        <p:spPr>
          <a:xfrm>
            <a:off x="6310745" y="1232559"/>
            <a:ext cx="2833253" cy="39109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A74ADD0-3C1C-5DAF-FF1D-01CB7F73EE69}"/>
              </a:ext>
            </a:extLst>
          </p:cNvPr>
          <p:cNvPicPr>
            <a:picLocks noGrp="1" noRot="1" noMove="1" noResize="1" noEditPoints="1" noAdjustHandles="1" noChangeArrowheads="1" noChangeShapeType="1" noCrop="1"/>
          </p:cNvPicPr>
          <p:nvPr/>
        </p:nvPicPr>
        <p:blipFill>
          <a:blip r:embed="rId2">
            <a:duotone>
              <a:schemeClr val="accent4">
                <a:shade val="45000"/>
                <a:satMod val="135000"/>
              </a:schemeClr>
              <a:prstClr val="white"/>
            </a:duotone>
            <a:alphaModFix amt="70000"/>
          </a:blip>
          <a:stretch>
            <a:fillRect/>
          </a:stretch>
        </p:blipFill>
        <p:spPr>
          <a:xfrm>
            <a:off x="1684700" y="3623470"/>
            <a:ext cx="558228" cy="541312"/>
          </a:xfrm>
          <a:prstGeom prst="rect">
            <a:avLst/>
          </a:prstGeom>
        </p:spPr>
      </p:pic>
      <p:pic>
        <p:nvPicPr>
          <p:cNvPr id="6" name="Picture 5">
            <a:extLst>
              <a:ext uri="{FF2B5EF4-FFF2-40B4-BE49-F238E27FC236}">
                <a16:creationId xmlns:a16="http://schemas.microsoft.com/office/drawing/2014/main" id="{C084D153-FAC6-2E6B-6C8B-853B685B91C7}"/>
              </a:ext>
            </a:extLst>
          </p:cNvPr>
          <p:cNvPicPr>
            <a:picLocks noGrp="1" noRot="1" noMove="1" noResize="1" noEditPoints="1" noAdjustHandles="1" noChangeArrowheads="1" noChangeShapeType="1" noCrop="1"/>
          </p:cNvPicPr>
          <p:nvPr/>
        </p:nvPicPr>
        <p:blipFill>
          <a:blip r:embed="rId3">
            <a:duotone>
              <a:schemeClr val="accent4">
                <a:shade val="45000"/>
                <a:satMod val="135000"/>
              </a:schemeClr>
              <a:prstClr val="white"/>
            </a:duotone>
            <a:alphaModFix amt="50000"/>
          </a:blip>
          <a:stretch>
            <a:fillRect/>
          </a:stretch>
        </p:blipFill>
        <p:spPr>
          <a:xfrm>
            <a:off x="1726526" y="2161366"/>
            <a:ext cx="599379" cy="612592"/>
          </a:xfrm>
          <a:prstGeom prst="rect">
            <a:avLst/>
          </a:prstGeom>
        </p:spPr>
      </p:pic>
      <p:pic>
        <p:nvPicPr>
          <p:cNvPr id="7" name="Picture 6">
            <a:extLst>
              <a:ext uri="{FF2B5EF4-FFF2-40B4-BE49-F238E27FC236}">
                <a16:creationId xmlns:a16="http://schemas.microsoft.com/office/drawing/2014/main" id="{61667BF4-D364-D048-41C0-4B763B22397F}"/>
              </a:ext>
            </a:extLst>
          </p:cNvPr>
          <p:cNvPicPr>
            <a:picLocks noGrp="1" noRot="1" noMove="1" noResize="1" noEditPoints="1" noAdjustHandles="1" noChangeArrowheads="1" noChangeShapeType="1" noCrop="1"/>
          </p:cNvPicPr>
          <p:nvPr/>
        </p:nvPicPr>
        <p:blipFill>
          <a:blip r:embed="rId4">
            <a:duotone>
              <a:schemeClr val="accent4">
                <a:shade val="45000"/>
                <a:satMod val="135000"/>
              </a:schemeClr>
              <a:prstClr val="white"/>
            </a:duotone>
            <a:alphaModFix amt="50000"/>
          </a:blip>
          <a:stretch>
            <a:fillRect/>
          </a:stretch>
        </p:blipFill>
        <p:spPr>
          <a:xfrm>
            <a:off x="1492530" y="758784"/>
            <a:ext cx="963181" cy="493775"/>
          </a:xfrm>
          <a:prstGeom prst="rect">
            <a:avLst/>
          </a:prstGeom>
        </p:spPr>
      </p:pic>
      <p:sp>
        <p:nvSpPr>
          <p:cNvPr id="8" name="Text Placeholder 30">
            <a:extLst>
              <a:ext uri="{FF2B5EF4-FFF2-40B4-BE49-F238E27FC236}">
                <a16:creationId xmlns:a16="http://schemas.microsoft.com/office/drawing/2014/main" id="{E737AD25-ED1E-F2EA-A2CE-3DD5E607C763}"/>
              </a:ext>
            </a:extLst>
          </p:cNvPr>
          <p:cNvSpPr>
            <a:spLocks noGrp="1" noRot="1" noMove="1" noResize="1" noEditPoints="1" noAdjustHandles="1" noChangeArrowheads="1" noChangeShapeType="1"/>
          </p:cNvSpPr>
          <p:nvPr>
            <p:ph type="body" sz="quarter" idx="13"/>
          </p:nvPr>
        </p:nvSpPr>
        <p:spPr>
          <a:xfrm>
            <a:off x="202032" y="552430"/>
            <a:ext cx="3082637" cy="272755"/>
          </a:xfrm>
        </p:spPr>
        <p:txBody>
          <a:bodyPr/>
          <a:lstStyle/>
          <a:p>
            <a:r>
              <a:rPr lang="en-US" sz="800"/>
              <a:t>Campus results below are mean percentile scores</a:t>
            </a:r>
          </a:p>
        </p:txBody>
      </p:sp>
      <p:sp>
        <p:nvSpPr>
          <p:cNvPr id="9" name="Title 1">
            <a:extLst>
              <a:ext uri="{FF2B5EF4-FFF2-40B4-BE49-F238E27FC236}">
                <a16:creationId xmlns:a16="http://schemas.microsoft.com/office/drawing/2014/main" id="{FD238DD3-CB75-A699-6116-D50BF96EB7DB}"/>
              </a:ext>
            </a:extLst>
          </p:cNvPr>
          <p:cNvSpPr>
            <a:spLocks noGrp="1" noRot="1" noMove="1" noResize="1" noEditPoints="1" noAdjustHandles="1" noChangeArrowheads="1" noChangeShapeType="1"/>
          </p:cNvSpPr>
          <p:nvPr>
            <p:ph type="title"/>
          </p:nvPr>
        </p:nvSpPr>
        <p:spPr>
          <a:xfrm>
            <a:off x="208620" y="157085"/>
            <a:ext cx="2800114" cy="498798"/>
          </a:xfrm>
        </p:spPr>
        <p:txBody>
          <a:bodyPr/>
          <a:lstStyle/>
          <a:p>
            <a:r>
              <a:rPr lang="en-US" sz="1200" dirty="0"/>
              <a:t>Are our students more or less at risk than their peers nationally?</a:t>
            </a:r>
          </a:p>
        </p:txBody>
      </p:sp>
      <p:sp>
        <p:nvSpPr>
          <p:cNvPr id="10" name="TextBox 9">
            <a:extLst>
              <a:ext uri="{FF2B5EF4-FFF2-40B4-BE49-F238E27FC236}">
                <a16:creationId xmlns:a16="http://schemas.microsoft.com/office/drawing/2014/main" id="{06E335C0-627E-12F5-0260-254F39F2094E}"/>
              </a:ext>
            </a:extLst>
          </p:cNvPr>
          <p:cNvSpPr txBox="1">
            <a:spLocks noGrp="1" noRot="1" noMove="1" noResize="1" noEditPoints="1" noAdjustHandles="1" noChangeArrowheads="1" noChangeShapeType="1"/>
          </p:cNvSpPr>
          <p:nvPr/>
        </p:nvSpPr>
        <p:spPr>
          <a:xfrm>
            <a:off x="929598" y="1424203"/>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11" name="TextBox 10">
            <a:extLst>
              <a:ext uri="{FF2B5EF4-FFF2-40B4-BE49-F238E27FC236}">
                <a16:creationId xmlns:a16="http://schemas.microsoft.com/office/drawing/2014/main" id="{A4C1BD56-3105-1661-1A3D-D2C59B8B0270}"/>
              </a:ext>
            </a:extLst>
          </p:cNvPr>
          <p:cNvSpPr txBox="1">
            <a:spLocks noGrp="1" noRot="1" noMove="1" noResize="1" noEditPoints="1" noAdjustHandles="1" noChangeArrowheads="1" noChangeShapeType="1"/>
          </p:cNvSpPr>
          <p:nvPr/>
        </p:nvSpPr>
        <p:spPr>
          <a:xfrm>
            <a:off x="2055649" y="1245420"/>
            <a:ext cx="461673" cy="205629"/>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Total</a:t>
            </a:r>
            <a:endParaRPr lang="en-US" sz="1000" b="1" cap="none" dirty="0">
              <a:solidFill>
                <a:srgbClr val="022B57"/>
              </a:solidFill>
              <a:cs typeface="Lato Medium" panose="020F0602020204030203" pitchFamily="34" charset="0"/>
            </a:endParaRPr>
          </a:p>
        </p:txBody>
      </p:sp>
      <p:sp>
        <p:nvSpPr>
          <p:cNvPr id="12" name="TextBox 11">
            <a:extLst>
              <a:ext uri="{FF2B5EF4-FFF2-40B4-BE49-F238E27FC236}">
                <a16:creationId xmlns:a16="http://schemas.microsoft.com/office/drawing/2014/main" id="{A475991E-9007-A50F-55BE-3AE697A36C67}"/>
              </a:ext>
            </a:extLst>
          </p:cNvPr>
          <p:cNvSpPr txBox="1">
            <a:spLocks noGrp="1" noRot="1" noMove="1" noResize="1" noEditPoints="1" noAdjustHandles="1" noChangeArrowheads="1" noChangeShapeType="1"/>
          </p:cNvSpPr>
          <p:nvPr/>
        </p:nvSpPr>
        <p:spPr>
          <a:xfrm>
            <a:off x="857707" y="1234854"/>
            <a:ext cx="582803" cy="217543"/>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Females</a:t>
            </a:r>
            <a:endParaRPr lang="en-US" sz="1000" b="1" cap="none" dirty="0">
              <a:solidFill>
                <a:srgbClr val="022B57"/>
              </a:solidFill>
              <a:cs typeface="Lato Medium" panose="020F0602020204030203" pitchFamily="34" charset="0"/>
            </a:endParaRPr>
          </a:p>
        </p:txBody>
      </p:sp>
      <p:sp>
        <p:nvSpPr>
          <p:cNvPr id="13" name="TextBox 12">
            <a:extLst>
              <a:ext uri="{FF2B5EF4-FFF2-40B4-BE49-F238E27FC236}">
                <a16:creationId xmlns:a16="http://schemas.microsoft.com/office/drawing/2014/main" id="{4C11C7CE-C74B-E916-6E36-06326EF5C3D8}"/>
              </a:ext>
            </a:extLst>
          </p:cNvPr>
          <p:cNvSpPr txBox="1">
            <a:spLocks noGrp="1" noRot="1" noMove="1" noResize="1" noEditPoints="1" noAdjustHandles="1" noChangeArrowheads="1" noChangeShapeType="1"/>
          </p:cNvSpPr>
          <p:nvPr/>
        </p:nvSpPr>
        <p:spPr>
          <a:xfrm>
            <a:off x="1536844" y="1269500"/>
            <a:ext cx="461674" cy="177076"/>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Males</a:t>
            </a:r>
            <a:endParaRPr lang="en-US" sz="1000" b="1" cap="none" dirty="0">
              <a:solidFill>
                <a:srgbClr val="022B57"/>
              </a:solidFill>
              <a:cs typeface="Lato Medium" panose="020F0602020204030203" pitchFamily="34" charset="0"/>
            </a:endParaRPr>
          </a:p>
        </p:txBody>
      </p:sp>
      <p:sp>
        <p:nvSpPr>
          <p:cNvPr id="22" name="TextBox 21">
            <a:extLst>
              <a:ext uri="{FF2B5EF4-FFF2-40B4-BE49-F238E27FC236}">
                <a16:creationId xmlns:a16="http://schemas.microsoft.com/office/drawing/2014/main" id="{EBB2176A-0C09-0498-E506-E6D814E51A59}"/>
              </a:ext>
            </a:extLst>
          </p:cNvPr>
          <p:cNvSpPr txBox="1">
            <a:spLocks noGrp="1" noRot="1" noMove="1" noResize="1" noEditPoints="1" noAdjustHandles="1" noChangeArrowheads="1" noChangeShapeType="1"/>
          </p:cNvSpPr>
          <p:nvPr/>
        </p:nvSpPr>
        <p:spPr>
          <a:xfrm>
            <a:off x="995360" y="1672312"/>
            <a:ext cx="485306" cy="287097"/>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sp>
        <p:nvSpPr>
          <p:cNvPr id="23" name="TextBox 22">
            <a:extLst>
              <a:ext uri="{FF2B5EF4-FFF2-40B4-BE49-F238E27FC236}">
                <a16:creationId xmlns:a16="http://schemas.microsoft.com/office/drawing/2014/main" id="{EE3618C4-B747-8803-3AD9-C4FBBA80B57B}"/>
              </a:ext>
            </a:extLst>
          </p:cNvPr>
          <p:cNvSpPr txBox="1">
            <a:spLocks noGrp="1" noRot="1" noMove="1" noResize="1" noEditPoints="1" noAdjustHandles="1" noChangeArrowheads="1" noChangeShapeType="1"/>
          </p:cNvSpPr>
          <p:nvPr/>
        </p:nvSpPr>
        <p:spPr>
          <a:xfrm>
            <a:off x="1637397" y="1599467"/>
            <a:ext cx="862816" cy="467931"/>
          </a:xfrm>
          <a:prstGeom prst="rect">
            <a:avLst/>
          </a:prstGeom>
        </p:spPr>
        <p:txBody>
          <a:bodyPr vert="horz" wrap="none" lIns="91440" tIns="45720" rIns="91440" bIns="45720" rtlCol="0" anchor="ctr">
            <a:noAutofit/>
          </a:bodyPr>
          <a:lstStyle/>
          <a:p>
            <a:pPr algn="ctr"/>
            <a:r>
              <a:rPr lang="en-US" sz="800" dirty="0">
                <a:solidFill>
                  <a:srgbClr val="022B57"/>
                </a:solidFill>
                <a:cs typeface="Lato Medium" panose="020F0602020204030203" pitchFamily="34" charset="0"/>
              </a:rPr>
              <a:t>of students are highest </a:t>
            </a:r>
            <a:br>
              <a:rPr lang="en-US" sz="800" dirty="0">
                <a:solidFill>
                  <a:srgbClr val="022B57"/>
                </a:solidFill>
                <a:cs typeface="Lato Medium" panose="020F0602020204030203" pitchFamily="34" charset="0"/>
              </a:rPr>
            </a:br>
            <a:r>
              <a:rPr lang="en-US" sz="800" dirty="0">
                <a:solidFill>
                  <a:srgbClr val="022B57"/>
                </a:solidFill>
                <a:cs typeface="Lato Medium" panose="020F0602020204030203" pitchFamily="34" charset="0"/>
              </a:rPr>
              <a:t>risk </a:t>
            </a:r>
            <a:r>
              <a:rPr lang="en-US" sz="800" cap="none" dirty="0">
                <a:solidFill>
                  <a:srgbClr val="022B57"/>
                </a:solidFill>
                <a:cs typeface="Lato Medium" panose="020F0602020204030203" pitchFamily="34" charset="0"/>
              </a:rPr>
              <a:t>(80</a:t>
            </a:r>
            <a:r>
              <a:rPr lang="en-US" sz="800" cap="none" baseline="30000" dirty="0">
                <a:solidFill>
                  <a:srgbClr val="022B57"/>
                </a:solidFill>
                <a:cs typeface="Lato Medium" panose="020F0602020204030203" pitchFamily="34" charset="0"/>
              </a:rPr>
              <a:t>th</a:t>
            </a:r>
            <a:r>
              <a:rPr lang="en-US" sz="800" cap="none" dirty="0">
                <a:solidFill>
                  <a:srgbClr val="022B57"/>
                </a:solidFill>
                <a:cs typeface="Lato Medium" panose="020F0602020204030203" pitchFamily="34" charset="0"/>
              </a:rPr>
              <a:t> percentile </a:t>
            </a:r>
            <a:br>
              <a:rPr lang="en-US" sz="800" cap="none" dirty="0">
                <a:solidFill>
                  <a:srgbClr val="022B57"/>
                </a:solidFill>
                <a:cs typeface="Lato Medium" panose="020F0602020204030203" pitchFamily="34" charset="0"/>
              </a:rPr>
            </a:br>
            <a:r>
              <a:rPr lang="en-US" sz="800" cap="none" dirty="0">
                <a:solidFill>
                  <a:srgbClr val="022B57"/>
                </a:solidFill>
                <a:cs typeface="Lato Medium" panose="020F0602020204030203" pitchFamily="34" charset="0"/>
              </a:rPr>
              <a:t>or higher)</a:t>
            </a:r>
          </a:p>
        </p:txBody>
      </p:sp>
      <p:sp>
        <p:nvSpPr>
          <p:cNvPr id="24" name="Rectangle 23">
            <a:extLst>
              <a:ext uri="{FF2B5EF4-FFF2-40B4-BE49-F238E27FC236}">
                <a16:creationId xmlns:a16="http://schemas.microsoft.com/office/drawing/2014/main" id="{0B14B0FF-2A27-2794-D28E-91210C6FA6EC}"/>
              </a:ext>
            </a:extLst>
          </p:cNvPr>
          <p:cNvSpPr>
            <a:spLocks noGrp="1" noRot="1" noMove="1" noResize="1" noEditPoints="1" noAdjustHandles="1" noChangeArrowheads="1" noChangeShapeType="1"/>
          </p:cNvSpPr>
          <p:nvPr/>
        </p:nvSpPr>
        <p:spPr>
          <a:xfrm>
            <a:off x="971846" y="1614370"/>
            <a:ext cx="537771" cy="407037"/>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D7F9B0-A9E3-5F85-EE90-D7870094E96C}"/>
              </a:ext>
            </a:extLst>
          </p:cNvPr>
          <p:cNvSpPr>
            <a:spLocks noGrp="1" noRot="1" noMove="1" noResize="1" noEditPoints="1" noAdjustHandles="1" noChangeArrowheads="1" noChangeShapeType="1"/>
          </p:cNvSpPr>
          <p:nvPr/>
        </p:nvSpPr>
        <p:spPr>
          <a:xfrm>
            <a:off x="248054" y="1621398"/>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TextBox 28">
            <a:extLst>
              <a:ext uri="{FF2B5EF4-FFF2-40B4-BE49-F238E27FC236}">
                <a16:creationId xmlns:a16="http://schemas.microsoft.com/office/drawing/2014/main" id="{E9A64699-C7FE-CC00-506A-A66817872CD7}"/>
              </a:ext>
            </a:extLst>
          </p:cNvPr>
          <p:cNvSpPr txBox="1">
            <a:spLocks noGrp="1" noRot="1" noMove="1" noResize="1" noEditPoints="1" noAdjustHandles="1" noChangeArrowheads="1" noChangeShapeType="1"/>
          </p:cNvSpPr>
          <p:nvPr/>
        </p:nvSpPr>
        <p:spPr>
          <a:xfrm>
            <a:off x="248056" y="1646250"/>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High Risk </a:t>
            </a:r>
            <a:endParaRPr lang="en-US" sz="800" b="1" cap="none">
              <a:solidFill>
                <a:srgbClr val="FFFFFF"/>
              </a:solidFill>
              <a:cs typeface="Lato Medium" panose="020F0602020204030203" pitchFamily="34" charset="0"/>
            </a:endParaRPr>
          </a:p>
        </p:txBody>
      </p:sp>
      <p:sp>
        <p:nvSpPr>
          <p:cNvPr id="30" name="TextBox 29">
            <a:extLst>
              <a:ext uri="{FF2B5EF4-FFF2-40B4-BE49-F238E27FC236}">
                <a16:creationId xmlns:a16="http://schemas.microsoft.com/office/drawing/2014/main" id="{11A0C31D-2AA2-71D1-6FF9-33F40C2CC1EE}"/>
              </a:ext>
            </a:extLst>
          </p:cNvPr>
          <p:cNvSpPr txBox="1">
            <a:spLocks noGrp="1" noRot="1" noMove="1" noResize="1" noEditPoints="1" noAdjustHandles="1" noChangeArrowheads="1" noChangeShapeType="1"/>
          </p:cNvSpPr>
          <p:nvPr/>
        </p:nvSpPr>
        <p:spPr>
          <a:xfrm>
            <a:off x="224540" y="1807759"/>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&lt;50</a:t>
            </a:r>
            <a:endParaRPr lang="en-US" sz="800" b="1" cap="none">
              <a:solidFill>
                <a:srgbClr val="FFFFFF"/>
              </a:solidFill>
              <a:cs typeface="Lato Medium" panose="020F0602020204030203" pitchFamily="34" charset="0"/>
            </a:endParaRPr>
          </a:p>
        </p:txBody>
      </p:sp>
      <p:sp>
        <p:nvSpPr>
          <p:cNvPr id="31" name="Rectangle 30">
            <a:extLst>
              <a:ext uri="{FF2B5EF4-FFF2-40B4-BE49-F238E27FC236}">
                <a16:creationId xmlns:a16="http://schemas.microsoft.com/office/drawing/2014/main" id="{8083D8E1-E4FD-66F5-83F6-8C9B5F490BCF}"/>
              </a:ext>
            </a:extLst>
          </p:cNvPr>
          <p:cNvSpPr>
            <a:spLocks noGrp="1" noRot="1" noMove="1" noResize="1" noEditPoints="1" noAdjustHandles="1" noChangeArrowheads="1" noChangeShapeType="1"/>
          </p:cNvSpPr>
          <p:nvPr/>
        </p:nvSpPr>
        <p:spPr>
          <a:xfrm>
            <a:off x="248054" y="1203333"/>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 name="TextBox 31">
            <a:extLst>
              <a:ext uri="{FF2B5EF4-FFF2-40B4-BE49-F238E27FC236}">
                <a16:creationId xmlns:a16="http://schemas.microsoft.com/office/drawing/2014/main" id="{54579122-43BE-D58F-A328-B5C19C4DC70D}"/>
              </a:ext>
            </a:extLst>
          </p:cNvPr>
          <p:cNvSpPr txBox="1">
            <a:spLocks noGrp="1" noRot="1" noMove="1" noResize="1" noEditPoints="1" noAdjustHandles="1" noChangeArrowheads="1" noChangeShapeType="1"/>
          </p:cNvSpPr>
          <p:nvPr/>
        </p:nvSpPr>
        <p:spPr>
          <a:xfrm>
            <a:off x="224542" y="1224995"/>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Low Risk</a:t>
            </a:r>
            <a:endParaRPr lang="en-US" sz="800" b="1" cap="none">
              <a:solidFill>
                <a:srgbClr val="FFFFFF"/>
              </a:solidFill>
              <a:cs typeface="Lato Medium" panose="020F0602020204030203" pitchFamily="34" charset="0"/>
            </a:endParaRPr>
          </a:p>
        </p:txBody>
      </p:sp>
      <p:sp>
        <p:nvSpPr>
          <p:cNvPr id="33" name="TextBox 32">
            <a:extLst>
              <a:ext uri="{FF2B5EF4-FFF2-40B4-BE49-F238E27FC236}">
                <a16:creationId xmlns:a16="http://schemas.microsoft.com/office/drawing/2014/main" id="{2CF3641F-A20D-8929-67B2-921CA9A5DF1E}"/>
              </a:ext>
            </a:extLst>
          </p:cNvPr>
          <p:cNvSpPr txBox="1">
            <a:spLocks noGrp="1" noRot="1" noMove="1" noResize="1" noEditPoints="1" noAdjustHandles="1" noChangeArrowheads="1" noChangeShapeType="1"/>
          </p:cNvSpPr>
          <p:nvPr/>
        </p:nvSpPr>
        <p:spPr>
          <a:xfrm>
            <a:off x="224541" y="1398947"/>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&gt;50</a:t>
            </a:r>
            <a:endParaRPr lang="en-US" sz="800" b="1" cap="none">
              <a:solidFill>
                <a:srgbClr val="FFFFFF"/>
              </a:solidFill>
              <a:cs typeface="Lato Medium" panose="020F0602020204030203" pitchFamily="34" charset="0"/>
            </a:endParaRPr>
          </a:p>
        </p:txBody>
      </p:sp>
      <p:sp>
        <p:nvSpPr>
          <p:cNvPr id="40" name="TextBox 39">
            <a:extLst>
              <a:ext uri="{FF2B5EF4-FFF2-40B4-BE49-F238E27FC236}">
                <a16:creationId xmlns:a16="http://schemas.microsoft.com/office/drawing/2014/main" id="{99AE1F5A-2B0C-8707-C3C7-B55F81BAB647}"/>
              </a:ext>
            </a:extLst>
          </p:cNvPr>
          <p:cNvSpPr txBox="1">
            <a:spLocks noGrp="1" noRot="1" noMove="1" noResize="1" noEditPoints="1" noAdjustHandles="1" noChangeArrowheads="1" noChangeShapeType="1"/>
          </p:cNvSpPr>
          <p:nvPr/>
        </p:nvSpPr>
        <p:spPr>
          <a:xfrm>
            <a:off x="253930" y="859614"/>
            <a:ext cx="1045465" cy="205062"/>
          </a:xfrm>
          <a:prstGeom prst="rect">
            <a:avLst/>
          </a:prstGeom>
        </p:spPr>
        <p:txBody>
          <a:bodyPr vert="horz" wrap="none" lIns="91440" tIns="45720" rIns="91440" bIns="45720" rtlCol="0" anchor="ctr">
            <a:noAutofit/>
          </a:bodyPr>
          <a:lstStyle/>
          <a:p>
            <a:pPr algn="ctr"/>
            <a:r>
              <a:rPr lang="en-US" sz="1200" b="1" dirty="0">
                <a:solidFill>
                  <a:srgbClr val="022B57"/>
                </a:solidFill>
                <a:cs typeface="Lato Medium" panose="020F0602020204030203" pitchFamily="34" charset="0"/>
              </a:rPr>
              <a:t>Overall Risk </a:t>
            </a:r>
            <a:br>
              <a:rPr lang="en-US" sz="1200" b="1" dirty="0">
                <a:solidFill>
                  <a:srgbClr val="022B57"/>
                </a:solidFill>
                <a:cs typeface="Lato Medium" panose="020F0602020204030203" pitchFamily="34" charset="0"/>
              </a:rPr>
            </a:br>
            <a:r>
              <a:rPr lang="en-US" sz="1200" b="1" dirty="0">
                <a:solidFill>
                  <a:srgbClr val="022B57"/>
                </a:solidFill>
                <a:cs typeface="Lato Medium" panose="020F0602020204030203" pitchFamily="34" charset="0"/>
              </a:rPr>
              <a:t>Index</a:t>
            </a:r>
            <a:endParaRPr lang="en-US" sz="1200" b="1" cap="none" dirty="0">
              <a:solidFill>
                <a:srgbClr val="022B57"/>
              </a:solidFill>
              <a:cs typeface="Lato Medium" panose="020F0602020204030203" pitchFamily="34" charset="0"/>
            </a:endParaRPr>
          </a:p>
        </p:txBody>
      </p:sp>
      <p:cxnSp>
        <p:nvCxnSpPr>
          <p:cNvPr id="59" name="Straight Connector 58">
            <a:extLst>
              <a:ext uri="{FF2B5EF4-FFF2-40B4-BE49-F238E27FC236}">
                <a16:creationId xmlns:a16="http://schemas.microsoft.com/office/drawing/2014/main" id="{78ABC007-05DA-7C24-2BA3-A4C71DD377FE}"/>
              </a:ext>
            </a:extLst>
          </p:cNvPr>
          <p:cNvCxnSpPr>
            <a:cxnSpLocks noGrp="1" noRot="1" noMove="1" noResize="1" noEditPoints="1" noAdjustHandles="1" noChangeArrowheads="1" noChangeShapeType="1"/>
          </p:cNvCxnSpPr>
          <p:nvPr/>
        </p:nvCxnSpPr>
        <p:spPr>
          <a:xfrm>
            <a:off x="229466" y="2086374"/>
            <a:ext cx="2469429" cy="447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ADCDC9E-5AB6-2203-F6B4-D637AA1ECFB0}"/>
              </a:ext>
            </a:extLst>
          </p:cNvPr>
          <p:cNvSpPr txBox="1">
            <a:spLocks noGrp="1" noRot="1" noMove="1" noResize="1" noEditPoints="1" noAdjustHandles="1" noChangeArrowheads="1" noChangeShapeType="1"/>
          </p:cNvSpPr>
          <p:nvPr/>
        </p:nvSpPr>
        <p:spPr>
          <a:xfrm>
            <a:off x="1527254" y="1424203"/>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65" name="TextBox 64">
            <a:extLst>
              <a:ext uri="{FF2B5EF4-FFF2-40B4-BE49-F238E27FC236}">
                <a16:creationId xmlns:a16="http://schemas.microsoft.com/office/drawing/2014/main" id="{2C35796B-043B-7DDA-6179-D171CC9EEEB7}"/>
              </a:ext>
            </a:extLst>
          </p:cNvPr>
          <p:cNvSpPr txBox="1">
            <a:spLocks noGrp="1" noRot="1" noMove="1" noResize="1" noEditPoints="1" noAdjustHandles="1" noChangeArrowheads="1" noChangeShapeType="1"/>
          </p:cNvSpPr>
          <p:nvPr/>
        </p:nvSpPr>
        <p:spPr>
          <a:xfrm>
            <a:off x="2054923" y="1424203"/>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66" name="TextBox 65">
            <a:extLst>
              <a:ext uri="{FF2B5EF4-FFF2-40B4-BE49-F238E27FC236}">
                <a16:creationId xmlns:a16="http://schemas.microsoft.com/office/drawing/2014/main" id="{C864CF11-8B04-3B52-D408-35C1D3AC16A9}"/>
              </a:ext>
            </a:extLst>
          </p:cNvPr>
          <p:cNvSpPr txBox="1">
            <a:spLocks noGrp="1" noRot="1" noMove="1" noResize="1" noEditPoints="1" noAdjustHandles="1" noChangeArrowheads="1" noChangeShapeType="1"/>
          </p:cNvSpPr>
          <p:nvPr/>
        </p:nvSpPr>
        <p:spPr>
          <a:xfrm>
            <a:off x="925233" y="2900050"/>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67" name="TextBox 66">
            <a:extLst>
              <a:ext uri="{FF2B5EF4-FFF2-40B4-BE49-F238E27FC236}">
                <a16:creationId xmlns:a16="http://schemas.microsoft.com/office/drawing/2014/main" id="{FF70D4C8-9204-44C5-41E9-33BEF54A44C1}"/>
              </a:ext>
            </a:extLst>
          </p:cNvPr>
          <p:cNvSpPr txBox="1">
            <a:spLocks noGrp="1" noRot="1" noMove="1" noResize="1" noEditPoints="1" noAdjustHandles="1" noChangeArrowheads="1" noChangeShapeType="1"/>
          </p:cNvSpPr>
          <p:nvPr/>
        </p:nvSpPr>
        <p:spPr>
          <a:xfrm>
            <a:off x="2051284" y="2721267"/>
            <a:ext cx="461673" cy="205629"/>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Total</a:t>
            </a:r>
            <a:endParaRPr lang="en-US" sz="1000" b="1" cap="none" dirty="0">
              <a:solidFill>
                <a:srgbClr val="022B57"/>
              </a:solidFill>
              <a:cs typeface="Lato Medium" panose="020F0602020204030203" pitchFamily="34" charset="0"/>
            </a:endParaRPr>
          </a:p>
        </p:txBody>
      </p:sp>
      <p:sp>
        <p:nvSpPr>
          <p:cNvPr id="68" name="TextBox 67">
            <a:extLst>
              <a:ext uri="{FF2B5EF4-FFF2-40B4-BE49-F238E27FC236}">
                <a16:creationId xmlns:a16="http://schemas.microsoft.com/office/drawing/2014/main" id="{DF9BAB8A-EE95-BC06-F634-3DC783F11370}"/>
              </a:ext>
            </a:extLst>
          </p:cNvPr>
          <p:cNvSpPr txBox="1">
            <a:spLocks noGrp="1" noRot="1" noMove="1" noResize="1" noEditPoints="1" noAdjustHandles="1" noChangeArrowheads="1" noChangeShapeType="1"/>
          </p:cNvSpPr>
          <p:nvPr/>
        </p:nvSpPr>
        <p:spPr>
          <a:xfrm>
            <a:off x="853342" y="2710701"/>
            <a:ext cx="582803" cy="217543"/>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Females</a:t>
            </a:r>
            <a:endParaRPr lang="en-US" sz="1000" b="1" cap="none" dirty="0">
              <a:solidFill>
                <a:srgbClr val="022B57"/>
              </a:solidFill>
              <a:cs typeface="Lato Medium" panose="020F0602020204030203" pitchFamily="34" charset="0"/>
            </a:endParaRPr>
          </a:p>
        </p:txBody>
      </p:sp>
      <p:sp>
        <p:nvSpPr>
          <p:cNvPr id="69" name="TextBox 68">
            <a:extLst>
              <a:ext uri="{FF2B5EF4-FFF2-40B4-BE49-F238E27FC236}">
                <a16:creationId xmlns:a16="http://schemas.microsoft.com/office/drawing/2014/main" id="{C4E9738B-87A3-B5FA-1DEB-BE78FA2D699A}"/>
              </a:ext>
            </a:extLst>
          </p:cNvPr>
          <p:cNvSpPr txBox="1">
            <a:spLocks noGrp="1" noRot="1" noMove="1" noResize="1" noEditPoints="1" noAdjustHandles="1" noChangeArrowheads="1" noChangeShapeType="1"/>
          </p:cNvSpPr>
          <p:nvPr/>
        </p:nvSpPr>
        <p:spPr>
          <a:xfrm>
            <a:off x="1532479" y="2745347"/>
            <a:ext cx="461674" cy="177076"/>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Males</a:t>
            </a:r>
            <a:endParaRPr lang="en-US" sz="1000" b="1" cap="none" dirty="0">
              <a:solidFill>
                <a:srgbClr val="022B57"/>
              </a:solidFill>
              <a:cs typeface="Lato Medium" panose="020F0602020204030203" pitchFamily="34" charset="0"/>
            </a:endParaRPr>
          </a:p>
        </p:txBody>
      </p:sp>
      <p:sp>
        <p:nvSpPr>
          <p:cNvPr id="70" name="TextBox 69">
            <a:extLst>
              <a:ext uri="{FF2B5EF4-FFF2-40B4-BE49-F238E27FC236}">
                <a16:creationId xmlns:a16="http://schemas.microsoft.com/office/drawing/2014/main" id="{3787F2BC-A0B7-7FE6-BE8E-46D5E12F6064}"/>
              </a:ext>
            </a:extLst>
          </p:cNvPr>
          <p:cNvSpPr txBox="1">
            <a:spLocks noGrp="1" noRot="1" noMove="1" noResize="1" noEditPoints="1" noAdjustHandles="1" noChangeArrowheads="1" noChangeShapeType="1"/>
          </p:cNvSpPr>
          <p:nvPr/>
        </p:nvSpPr>
        <p:spPr>
          <a:xfrm>
            <a:off x="990995" y="3148159"/>
            <a:ext cx="485306" cy="287097"/>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sp>
        <p:nvSpPr>
          <p:cNvPr id="71" name="TextBox 70">
            <a:extLst>
              <a:ext uri="{FF2B5EF4-FFF2-40B4-BE49-F238E27FC236}">
                <a16:creationId xmlns:a16="http://schemas.microsoft.com/office/drawing/2014/main" id="{BC1DF3BE-4252-ACB9-8CA3-8729B2C646E2}"/>
              </a:ext>
            </a:extLst>
          </p:cNvPr>
          <p:cNvSpPr txBox="1">
            <a:spLocks noGrp="1" noRot="1" noMove="1" noResize="1" noEditPoints="1" noAdjustHandles="1" noChangeArrowheads="1" noChangeShapeType="1"/>
          </p:cNvSpPr>
          <p:nvPr/>
        </p:nvSpPr>
        <p:spPr>
          <a:xfrm>
            <a:off x="1633032" y="3075314"/>
            <a:ext cx="862816" cy="467931"/>
          </a:xfrm>
          <a:prstGeom prst="rect">
            <a:avLst/>
          </a:prstGeom>
        </p:spPr>
        <p:txBody>
          <a:bodyPr vert="horz" wrap="none" lIns="91440" tIns="45720" rIns="91440" bIns="45720" rtlCol="0" anchor="ctr">
            <a:noAutofit/>
          </a:bodyPr>
          <a:lstStyle/>
          <a:p>
            <a:pPr algn="ctr"/>
            <a:r>
              <a:rPr lang="en-US" sz="800" dirty="0">
                <a:solidFill>
                  <a:srgbClr val="022B57"/>
                </a:solidFill>
                <a:cs typeface="Lato Medium" panose="020F0602020204030203" pitchFamily="34" charset="0"/>
              </a:rPr>
              <a:t>of students are highest </a:t>
            </a:r>
            <a:br>
              <a:rPr lang="en-US" sz="800" dirty="0">
                <a:solidFill>
                  <a:srgbClr val="022B57"/>
                </a:solidFill>
                <a:cs typeface="Lato Medium" panose="020F0602020204030203" pitchFamily="34" charset="0"/>
              </a:rPr>
            </a:br>
            <a:r>
              <a:rPr lang="en-US" sz="800" dirty="0">
                <a:solidFill>
                  <a:srgbClr val="022B57"/>
                </a:solidFill>
                <a:cs typeface="Lato Medium" panose="020F0602020204030203" pitchFamily="34" charset="0"/>
              </a:rPr>
              <a:t>risk </a:t>
            </a:r>
            <a:r>
              <a:rPr lang="en-US" sz="800" cap="none" dirty="0">
                <a:solidFill>
                  <a:srgbClr val="022B57"/>
                </a:solidFill>
                <a:cs typeface="Lato Medium" panose="020F0602020204030203" pitchFamily="34" charset="0"/>
              </a:rPr>
              <a:t>(80</a:t>
            </a:r>
            <a:r>
              <a:rPr lang="en-US" sz="800" cap="none" baseline="30000" dirty="0">
                <a:solidFill>
                  <a:srgbClr val="022B57"/>
                </a:solidFill>
                <a:cs typeface="Lato Medium" panose="020F0602020204030203" pitchFamily="34" charset="0"/>
              </a:rPr>
              <a:t>th</a:t>
            </a:r>
            <a:r>
              <a:rPr lang="en-US" sz="800" cap="none" dirty="0">
                <a:solidFill>
                  <a:srgbClr val="022B57"/>
                </a:solidFill>
                <a:cs typeface="Lato Medium" panose="020F0602020204030203" pitchFamily="34" charset="0"/>
              </a:rPr>
              <a:t> percentile </a:t>
            </a:r>
            <a:br>
              <a:rPr lang="en-US" sz="800" cap="none" dirty="0">
                <a:solidFill>
                  <a:srgbClr val="022B57"/>
                </a:solidFill>
                <a:cs typeface="Lato Medium" panose="020F0602020204030203" pitchFamily="34" charset="0"/>
              </a:rPr>
            </a:br>
            <a:r>
              <a:rPr lang="en-US" sz="800" cap="none" dirty="0">
                <a:solidFill>
                  <a:srgbClr val="022B57"/>
                </a:solidFill>
                <a:cs typeface="Lato Medium" panose="020F0602020204030203" pitchFamily="34" charset="0"/>
              </a:rPr>
              <a:t>or higher)</a:t>
            </a:r>
          </a:p>
        </p:txBody>
      </p:sp>
      <p:sp>
        <p:nvSpPr>
          <p:cNvPr id="72" name="Rectangle 71">
            <a:extLst>
              <a:ext uri="{FF2B5EF4-FFF2-40B4-BE49-F238E27FC236}">
                <a16:creationId xmlns:a16="http://schemas.microsoft.com/office/drawing/2014/main" id="{A552D9EF-D7FE-1128-88BC-DBAA40878A01}"/>
              </a:ext>
            </a:extLst>
          </p:cNvPr>
          <p:cNvSpPr>
            <a:spLocks noGrp="1" noRot="1" noMove="1" noResize="1" noEditPoints="1" noAdjustHandles="1" noChangeArrowheads="1" noChangeShapeType="1"/>
          </p:cNvSpPr>
          <p:nvPr/>
        </p:nvSpPr>
        <p:spPr>
          <a:xfrm>
            <a:off x="967481" y="3090217"/>
            <a:ext cx="537771" cy="407037"/>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28D5BEB-6709-76B8-02FE-3061050DB441}"/>
              </a:ext>
            </a:extLst>
          </p:cNvPr>
          <p:cNvSpPr>
            <a:spLocks noGrp="1" noRot="1" noMove="1" noResize="1" noEditPoints="1" noAdjustHandles="1" noChangeArrowheads="1" noChangeShapeType="1"/>
          </p:cNvSpPr>
          <p:nvPr/>
        </p:nvSpPr>
        <p:spPr>
          <a:xfrm>
            <a:off x="243689" y="3097245"/>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4" name="TextBox 73">
            <a:extLst>
              <a:ext uri="{FF2B5EF4-FFF2-40B4-BE49-F238E27FC236}">
                <a16:creationId xmlns:a16="http://schemas.microsoft.com/office/drawing/2014/main" id="{10BC7FFD-6DB7-8475-60F1-DBF7DCD4E6EB}"/>
              </a:ext>
            </a:extLst>
          </p:cNvPr>
          <p:cNvSpPr txBox="1">
            <a:spLocks noGrp="1" noRot="1" noMove="1" noResize="1" noEditPoints="1" noAdjustHandles="1" noChangeArrowheads="1" noChangeShapeType="1"/>
          </p:cNvSpPr>
          <p:nvPr/>
        </p:nvSpPr>
        <p:spPr>
          <a:xfrm>
            <a:off x="243691" y="3122097"/>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High Risk </a:t>
            </a:r>
            <a:endParaRPr lang="en-US" sz="800" b="1" cap="none">
              <a:solidFill>
                <a:srgbClr val="FFFFFF"/>
              </a:solidFill>
              <a:cs typeface="Lato Medium" panose="020F0602020204030203" pitchFamily="34" charset="0"/>
            </a:endParaRPr>
          </a:p>
        </p:txBody>
      </p:sp>
      <p:sp>
        <p:nvSpPr>
          <p:cNvPr id="75" name="TextBox 74">
            <a:extLst>
              <a:ext uri="{FF2B5EF4-FFF2-40B4-BE49-F238E27FC236}">
                <a16:creationId xmlns:a16="http://schemas.microsoft.com/office/drawing/2014/main" id="{51F68546-7E55-9A77-454F-9492C98B3FCC}"/>
              </a:ext>
            </a:extLst>
          </p:cNvPr>
          <p:cNvSpPr txBox="1">
            <a:spLocks noGrp="1" noRot="1" noMove="1" noResize="1" noEditPoints="1" noAdjustHandles="1" noChangeArrowheads="1" noChangeShapeType="1"/>
          </p:cNvSpPr>
          <p:nvPr/>
        </p:nvSpPr>
        <p:spPr>
          <a:xfrm>
            <a:off x="220175" y="3283606"/>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&lt;50</a:t>
            </a:r>
            <a:endParaRPr lang="en-US" sz="800" b="1" cap="none">
              <a:solidFill>
                <a:srgbClr val="FFFFFF"/>
              </a:solidFill>
              <a:cs typeface="Lato Medium" panose="020F0602020204030203" pitchFamily="34" charset="0"/>
            </a:endParaRPr>
          </a:p>
        </p:txBody>
      </p:sp>
      <p:sp>
        <p:nvSpPr>
          <p:cNvPr id="76" name="Rectangle 75">
            <a:extLst>
              <a:ext uri="{FF2B5EF4-FFF2-40B4-BE49-F238E27FC236}">
                <a16:creationId xmlns:a16="http://schemas.microsoft.com/office/drawing/2014/main" id="{6D027EF2-7D53-A912-B4B3-32723CE150C8}"/>
              </a:ext>
            </a:extLst>
          </p:cNvPr>
          <p:cNvSpPr>
            <a:spLocks noGrp="1" noRot="1" noMove="1" noResize="1" noEditPoints="1" noAdjustHandles="1" noChangeArrowheads="1" noChangeShapeType="1"/>
          </p:cNvSpPr>
          <p:nvPr/>
        </p:nvSpPr>
        <p:spPr>
          <a:xfrm>
            <a:off x="243689" y="2679180"/>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7" name="TextBox 76">
            <a:extLst>
              <a:ext uri="{FF2B5EF4-FFF2-40B4-BE49-F238E27FC236}">
                <a16:creationId xmlns:a16="http://schemas.microsoft.com/office/drawing/2014/main" id="{49688BD6-86E8-61EF-3427-1AC4A6065759}"/>
              </a:ext>
            </a:extLst>
          </p:cNvPr>
          <p:cNvSpPr txBox="1">
            <a:spLocks noGrp="1" noRot="1" noMove="1" noResize="1" noEditPoints="1" noAdjustHandles="1" noChangeArrowheads="1" noChangeShapeType="1"/>
          </p:cNvSpPr>
          <p:nvPr/>
        </p:nvSpPr>
        <p:spPr>
          <a:xfrm>
            <a:off x="220177" y="2700842"/>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Low Risk</a:t>
            </a:r>
            <a:endParaRPr lang="en-US" sz="800" b="1" cap="none">
              <a:solidFill>
                <a:srgbClr val="FFFFFF"/>
              </a:solidFill>
              <a:cs typeface="Lato Medium" panose="020F0602020204030203" pitchFamily="34" charset="0"/>
            </a:endParaRPr>
          </a:p>
        </p:txBody>
      </p:sp>
      <p:sp>
        <p:nvSpPr>
          <p:cNvPr id="78" name="TextBox 77">
            <a:extLst>
              <a:ext uri="{FF2B5EF4-FFF2-40B4-BE49-F238E27FC236}">
                <a16:creationId xmlns:a16="http://schemas.microsoft.com/office/drawing/2014/main" id="{EC82E20F-50B0-4995-D53C-3ACB2617B818}"/>
              </a:ext>
            </a:extLst>
          </p:cNvPr>
          <p:cNvSpPr txBox="1">
            <a:spLocks noGrp="1" noRot="1" noMove="1" noResize="1" noEditPoints="1" noAdjustHandles="1" noChangeArrowheads="1" noChangeShapeType="1"/>
          </p:cNvSpPr>
          <p:nvPr/>
        </p:nvSpPr>
        <p:spPr>
          <a:xfrm>
            <a:off x="220176" y="2874794"/>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&gt;50</a:t>
            </a:r>
            <a:endParaRPr lang="en-US" sz="800" b="1" cap="none">
              <a:solidFill>
                <a:srgbClr val="FFFFFF"/>
              </a:solidFill>
              <a:cs typeface="Lato Medium" panose="020F0602020204030203" pitchFamily="34" charset="0"/>
            </a:endParaRPr>
          </a:p>
        </p:txBody>
      </p:sp>
      <p:sp>
        <p:nvSpPr>
          <p:cNvPr id="79" name="TextBox 78">
            <a:extLst>
              <a:ext uri="{FF2B5EF4-FFF2-40B4-BE49-F238E27FC236}">
                <a16:creationId xmlns:a16="http://schemas.microsoft.com/office/drawing/2014/main" id="{48B87C38-EBF4-FC39-C033-E6B7DF4774E1}"/>
              </a:ext>
            </a:extLst>
          </p:cNvPr>
          <p:cNvSpPr txBox="1">
            <a:spLocks noGrp="1" noRot="1" noMove="1" noResize="1" noEditPoints="1" noAdjustHandles="1" noChangeArrowheads="1" noChangeShapeType="1"/>
          </p:cNvSpPr>
          <p:nvPr/>
        </p:nvSpPr>
        <p:spPr>
          <a:xfrm>
            <a:off x="457200" y="2254467"/>
            <a:ext cx="1045465" cy="205062"/>
          </a:xfrm>
          <a:prstGeom prst="rect">
            <a:avLst/>
          </a:prstGeom>
        </p:spPr>
        <p:txBody>
          <a:bodyPr vert="horz" wrap="none" lIns="91440" tIns="45720" rIns="91440" bIns="45720" rtlCol="0" anchor="ctr">
            <a:noAutofit/>
          </a:bodyPr>
          <a:lstStyle/>
          <a:p>
            <a:pPr algn="ctr"/>
            <a:r>
              <a:rPr lang="en-US" sz="1200" b="1" cap="none" dirty="0">
                <a:solidFill>
                  <a:srgbClr val="022B57"/>
                </a:solidFill>
                <a:cs typeface="Lato Medium" panose="020F0602020204030203" pitchFamily="34" charset="0"/>
              </a:rPr>
              <a:t>Predicted Academic </a:t>
            </a:r>
            <a:br>
              <a:rPr lang="en-US" sz="1200" b="1" cap="none" dirty="0">
                <a:solidFill>
                  <a:srgbClr val="022B57"/>
                </a:solidFill>
                <a:cs typeface="Lato Medium" panose="020F0602020204030203" pitchFamily="34" charset="0"/>
              </a:rPr>
            </a:br>
            <a:r>
              <a:rPr lang="en-US" sz="1200" b="1" cap="none" dirty="0">
                <a:solidFill>
                  <a:srgbClr val="022B57"/>
                </a:solidFill>
                <a:cs typeface="Lato Medium" panose="020F0602020204030203" pitchFamily="34" charset="0"/>
              </a:rPr>
              <a:t>Difficulty</a:t>
            </a:r>
          </a:p>
        </p:txBody>
      </p:sp>
      <p:sp>
        <p:nvSpPr>
          <p:cNvPr id="80" name="TextBox 79">
            <a:extLst>
              <a:ext uri="{FF2B5EF4-FFF2-40B4-BE49-F238E27FC236}">
                <a16:creationId xmlns:a16="http://schemas.microsoft.com/office/drawing/2014/main" id="{5F25E9BF-0F88-3FC5-EBBE-95EE707A2C1A}"/>
              </a:ext>
            </a:extLst>
          </p:cNvPr>
          <p:cNvSpPr txBox="1">
            <a:spLocks noGrp="1" noRot="1" noMove="1" noResize="1" noEditPoints="1" noAdjustHandles="1" noChangeArrowheads="1" noChangeShapeType="1"/>
          </p:cNvSpPr>
          <p:nvPr/>
        </p:nvSpPr>
        <p:spPr>
          <a:xfrm>
            <a:off x="1522889" y="2900050"/>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81" name="TextBox 80">
            <a:extLst>
              <a:ext uri="{FF2B5EF4-FFF2-40B4-BE49-F238E27FC236}">
                <a16:creationId xmlns:a16="http://schemas.microsoft.com/office/drawing/2014/main" id="{A1A37B2A-A9D5-EC31-9318-607489437C39}"/>
              </a:ext>
            </a:extLst>
          </p:cNvPr>
          <p:cNvSpPr txBox="1">
            <a:spLocks noGrp="1" noRot="1" noMove="1" noResize="1" noEditPoints="1" noAdjustHandles="1" noChangeArrowheads="1" noChangeShapeType="1"/>
          </p:cNvSpPr>
          <p:nvPr/>
        </p:nvSpPr>
        <p:spPr>
          <a:xfrm>
            <a:off x="2050558" y="2900050"/>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82" name="TextBox 81">
            <a:extLst>
              <a:ext uri="{FF2B5EF4-FFF2-40B4-BE49-F238E27FC236}">
                <a16:creationId xmlns:a16="http://schemas.microsoft.com/office/drawing/2014/main" id="{ED9DD363-116C-8995-728B-776C1D7BB9BE}"/>
              </a:ext>
            </a:extLst>
          </p:cNvPr>
          <p:cNvSpPr txBox="1">
            <a:spLocks noGrp="1" noRot="1" noMove="1" noResize="1" noEditPoints="1" noAdjustHandles="1" noChangeArrowheads="1" noChangeShapeType="1"/>
          </p:cNvSpPr>
          <p:nvPr/>
        </p:nvSpPr>
        <p:spPr>
          <a:xfrm>
            <a:off x="969238" y="4369861"/>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83" name="TextBox 82">
            <a:extLst>
              <a:ext uri="{FF2B5EF4-FFF2-40B4-BE49-F238E27FC236}">
                <a16:creationId xmlns:a16="http://schemas.microsoft.com/office/drawing/2014/main" id="{F40B1C44-716E-4A8E-19C5-6443D43B3F27}"/>
              </a:ext>
            </a:extLst>
          </p:cNvPr>
          <p:cNvSpPr txBox="1">
            <a:spLocks noGrp="1" noRot="1" noMove="1" noResize="1" noEditPoints="1" noAdjustHandles="1" noChangeArrowheads="1" noChangeShapeType="1"/>
          </p:cNvSpPr>
          <p:nvPr/>
        </p:nvSpPr>
        <p:spPr>
          <a:xfrm>
            <a:off x="2095289" y="4191078"/>
            <a:ext cx="461673" cy="205629"/>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Total</a:t>
            </a:r>
            <a:endParaRPr lang="en-US" sz="1000" b="1" cap="none" dirty="0">
              <a:solidFill>
                <a:srgbClr val="022B57"/>
              </a:solidFill>
              <a:cs typeface="Lato Medium" panose="020F0602020204030203" pitchFamily="34" charset="0"/>
            </a:endParaRPr>
          </a:p>
        </p:txBody>
      </p:sp>
      <p:sp>
        <p:nvSpPr>
          <p:cNvPr id="84" name="TextBox 83">
            <a:extLst>
              <a:ext uri="{FF2B5EF4-FFF2-40B4-BE49-F238E27FC236}">
                <a16:creationId xmlns:a16="http://schemas.microsoft.com/office/drawing/2014/main" id="{9048EDBC-EF61-395C-4DDD-35A62AB5444C}"/>
              </a:ext>
            </a:extLst>
          </p:cNvPr>
          <p:cNvSpPr txBox="1">
            <a:spLocks noGrp="1" noRot="1" noMove="1" noResize="1" noEditPoints="1" noAdjustHandles="1" noChangeArrowheads="1" noChangeShapeType="1"/>
          </p:cNvSpPr>
          <p:nvPr/>
        </p:nvSpPr>
        <p:spPr>
          <a:xfrm>
            <a:off x="897347" y="4180512"/>
            <a:ext cx="582803" cy="217543"/>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Females</a:t>
            </a:r>
            <a:endParaRPr lang="en-US" sz="1000" b="1" cap="none" dirty="0">
              <a:solidFill>
                <a:srgbClr val="022B57"/>
              </a:solidFill>
              <a:cs typeface="Lato Medium" panose="020F0602020204030203" pitchFamily="34" charset="0"/>
            </a:endParaRPr>
          </a:p>
        </p:txBody>
      </p:sp>
      <p:sp>
        <p:nvSpPr>
          <p:cNvPr id="85" name="TextBox 84">
            <a:extLst>
              <a:ext uri="{FF2B5EF4-FFF2-40B4-BE49-F238E27FC236}">
                <a16:creationId xmlns:a16="http://schemas.microsoft.com/office/drawing/2014/main" id="{56009B65-39CE-6707-A2BD-DCD4413CBDC2}"/>
              </a:ext>
            </a:extLst>
          </p:cNvPr>
          <p:cNvSpPr txBox="1">
            <a:spLocks noGrp="1" noRot="1" noMove="1" noResize="1" noEditPoints="1" noAdjustHandles="1" noChangeArrowheads="1" noChangeShapeType="1"/>
          </p:cNvSpPr>
          <p:nvPr/>
        </p:nvSpPr>
        <p:spPr>
          <a:xfrm>
            <a:off x="1576484" y="4215158"/>
            <a:ext cx="461674" cy="177076"/>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Males</a:t>
            </a:r>
            <a:endParaRPr lang="en-US" sz="1000" b="1" cap="none" dirty="0">
              <a:solidFill>
                <a:srgbClr val="022B57"/>
              </a:solidFill>
              <a:cs typeface="Lato Medium" panose="020F0602020204030203" pitchFamily="34" charset="0"/>
            </a:endParaRPr>
          </a:p>
        </p:txBody>
      </p:sp>
      <p:sp>
        <p:nvSpPr>
          <p:cNvPr id="86" name="TextBox 85">
            <a:extLst>
              <a:ext uri="{FF2B5EF4-FFF2-40B4-BE49-F238E27FC236}">
                <a16:creationId xmlns:a16="http://schemas.microsoft.com/office/drawing/2014/main" id="{C3F4BB54-364D-8C0C-42BF-B1A9B54F0BBB}"/>
              </a:ext>
            </a:extLst>
          </p:cNvPr>
          <p:cNvSpPr txBox="1">
            <a:spLocks noGrp="1" noRot="1" noMove="1" noResize="1" noEditPoints="1" noAdjustHandles="1" noChangeArrowheads="1" noChangeShapeType="1"/>
          </p:cNvSpPr>
          <p:nvPr/>
        </p:nvSpPr>
        <p:spPr>
          <a:xfrm>
            <a:off x="1035000" y="4617970"/>
            <a:ext cx="485306" cy="287097"/>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sp>
        <p:nvSpPr>
          <p:cNvPr id="87" name="TextBox 86">
            <a:extLst>
              <a:ext uri="{FF2B5EF4-FFF2-40B4-BE49-F238E27FC236}">
                <a16:creationId xmlns:a16="http://schemas.microsoft.com/office/drawing/2014/main" id="{8BB24967-2425-D3C0-70E0-ABA25A6AF9D5}"/>
              </a:ext>
            </a:extLst>
          </p:cNvPr>
          <p:cNvSpPr txBox="1">
            <a:spLocks noGrp="1" noRot="1" noMove="1" noResize="1" noEditPoints="1" noAdjustHandles="1" noChangeArrowheads="1" noChangeShapeType="1"/>
          </p:cNvSpPr>
          <p:nvPr/>
        </p:nvSpPr>
        <p:spPr>
          <a:xfrm>
            <a:off x="1677036" y="4545125"/>
            <a:ext cx="1225455" cy="467931"/>
          </a:xfrm>
          <a:prstGeom prst="rect">
            <a:avLst/>
          </a:prstGeom>
        </p:spPr>
        <p:txBody>
          <a:bodyPr vert="horz" wrap="none" lIns="91440" tIns="45720" rIns="91440" bIns="45720" rtlCol="0" anchor="ctr">
            <a:noAutofit/>
          </a:bodyPr>
          <a:lstStyle/>
          <a:p>
            <a:pPr algn="ctr"/>
            <a:r>
              <a:rPr lang="en-US" sz="800" dirty="0">
                <a:solidFill>
                  <a:srgbClr val="022B57"/>
                </a:solidFill>
                <a:cs typeface="Lato Medium" panose="020F0602020204030203" pitchFamily="34" charset="0"/>
              </a:rPr>
              <a:t>of students are highest </a:t>
            </a:r>
            <a:br>
              <a:rPr lang="en-US" sz="800" dirty="0">
                <a:solidFill>
                  <a:srgbClr val="022B57"/>
                </a:solidFill>
                <a:cs typeface="Lato Medium" panose="020F0602020204030203" pitchFamily="34" charset="0"/>
              </a:rPr>
            </a:br>
            <a:r>
              <a:rPr lang="en-US" sz="800" dirty="0">
                <a:solidFill>
                  <a:srgbClr val="022B57"/>
                </a:solidFill>
                <a:cs typeface="Lato Medium" panose="020F0602020204030203" pitchFamily="34" charset="0"/>
              </a:rPr>
              <a:t>risk </a:t>
            </a:r>
            <a:r>
              <a:rPr lang="en-US" sz="800" cap="none" dirty="0">
                <a:solidFill>
                  <a:srgbClr val="022B57"/>
                </a:solidFill>
                <a:cs typeface="Lato Medium" panose="020F0602020204030203" pitchFamily="34" charset="0"/>
              </a:rPr>
              <a:t>(80</a:t>
            </a:r>
            <a:r>
              <a:rPr lang="en-US" sz="800" cap="none" baseline="30000" dirty="0">
                <a:solidFill>
                  <a:srgbClr val="022B57"/>
                </a:solidFill>
                <a:cs typeface="Lato Medium" panose="020F0602020204030203" pitchFamily="34" charset="0"/>
              </a:rPr>
              <a:t>th</a:t>
            </a:r>
            <a:r>
              <a:rPr lang="en-US" sz="800" cap="none" dirty="0">
                <a:solidFill>
                  <a:srgbClr val="022B57"/>
                </a:solidFill>
                <a:cs typeface="Lato Medium" panose="020F0602020204030203" pitchFamily="34" charset="0"/>
              </a:rPr>
              <a:t> percentile </a:t>
            </a:r>
            <a:br>
              <a:rPr lang="en-US" sz="800" cap="none" dirty="0">
                <a:solidFill>
                  <a:srgbClr val="022B57"/>
                </a:solidFill>
                <a:cs typeface="Lato Medium" panose="020F0602020204030203" pitchFamily="34" charset="0"/>
              </a:rPr>
            </a:br>
            <a:r>
              <a:rPr lang="en-US" sz="800" cap="none" dirty="0">
                <a:solidFill>
                  <a:srgbClr val="022B57"/>
                </a:solidFill>
                <a:cs typeface="Lato Medium" panose="020F0602020204030203" pitchFamily="34" charset="0"/>
              </a:rPr>
              <a:t>or higher)</a:t>
            </a:r>
          </a:p>
        </p:txBody>
      </p:sp>
      <p:sp>
        <p:nvSpPr>
          <p:cNvPr id="88" name="Rectangle 87">
            <a:extLst>
              <a:ext uri="{FF2B5EF4-FFF2-40B4-BE49-F238E27FC236}">
                <a16:creationId xmlns:a16="http://schemas.microsoft.com/office/drawing/2014/main" id="{5AEEB111-8D23-535C-DE02-D5BBA7AE80BE}"/>
              </a:ext>
            </a:extLst>
          </p:cNvPr>
          <p:cNvSpPr>
            <a:spLocks noGrp="1" noRot="1" noMove="1" noResize="1" noEditPoints="1" noAdjustHandles="1" noChangeArrowheads="1" noChangeShapeType="1"/>
          </p:cNvSpPr>
          <p:nvPr/>
        </p:nvSpPr>
        <p:spPr>
          <a:xfrm>
            <a:off x="1011486" y="4560028"/>
            <a:ext cx="537771" cy="407037"/>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E24C957-5EA6-FC32-4A12-540BDBBC4CF0}"/>
              </a:ext>
            </a:extLst>
          </p:cNvPr>
          <p:cNvSpPr>
            <a:spLocks noGrp="1" noRot="1" noMove="1" noResize="1" noEditPoints="1" noAdjustHandles="1" noChangeArrowheads="1" noChangeShapeType="1"/>
          </p:cNvSpPr>
          <p:nvPr/>
        </p:nvSpPr>
        <p:spPr>
          <a:xfrm>
            <a:off x="287694" y="4567056"/>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0" name="TextBox 89">
            <a:extLst>
              <a:ext uri="{FF2B5EF4-FFF2-40B4-BE49-F238E27FC236}">
                <a16:creationId xmlns:a16="http://schemas.microsoft.com/office/drawing/2014/main" id="{10FE759E-68A6-974A-517F-59B9A6DAC6AC}"/>
              </a:ext>
            </a:extLst>
          </p:cNvPr>
          <p:cNvSpPr txBox="1">
            <a:spLocks noGrp="1" noRot="1" noMove="1" noResize="1" noEditPoints="1" noAdjustHandles="1" noChangeArrowheads="1" noChangeShapeType="1"/>
          </p:cNvSpPr>
          <p:nvPr/>
        </p:nvSpPr>
        <p:spPr>
          <a:xfrm>
            <a:off x="287696" y="4591908"/>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High Risk </a:t>
            </a:r>
            <a:endParaRPr lang="en-US" sz="800" b="1" cap="none">
              <a:solidFill>
                <a:srgbClr val="FFFFFF"/>
              </a:solidFill>
              <a:cs typeface="Lato Medium" panose="020F0602020204030203" pitchFamily="34" charset="0"/>
            </a:endParaRPr>
          </a:p>
        </p:txBody>
      </p:sp>
      <p:sp>
        <p:nvSpPr>
          <p:cNvPr id="91" name="TextBox 90">
            <a:extLst>
              <a:ext uri="{FF2B5EF4-FFF2-40B4-BE49-F238E27FC236}">
                <a16:creationId xmlns:a16="http://schemas.microsoft.com/office/drawing/2014/main" id="{B7650D9D-B710-28EF-A2CD-02E3FC3AB164}"/>
              </a:ext>
            </a:extLst>
          </p:cNvPr>
          <p:cNvSpPr txBox="1">
            <a:spLocks noGrp="1" noRot="1" noMove="1" noResize="1" noEditPoints="1" noAdjustHandles="1" noChangeArrowheads="1" noChangeShapeType="1"/>
          </p:cNvSpPr>
          <p:nvPr/>
        </p:nvSpPr>
        <p:spPr>
          <a:xfrm>
            <a:off x="264180" y="4753417"/>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&lt;50</a:t>
            </a:r>
            <a:endParaRPr lang="en-US" sz="800" b="1" cap="none">
              <a:solidFill>
                <a:srgbClr val="FFFFFF"/>
              </a:solidFill>
              <a:cs typeface="Lato Medium" panose="020F0602020204030203" pitchFamily="34" charset="0"/>
            </a:endParaRPr>
          </a:p>
        </p:txBody>
      </p:sp>
      <p:sp>
        <p:nvSpPr>
          <p:cNvPr id="92" name="Rectangle 91">
            <a:extLst>
              <a:ext uri="{FF2B5EF4-FFF2-40B4-BE49-F238E27FC236}">
                <a16:creationId xmlns:a16="http://schemas.microsoft.com/office/drawing/2014/main" id="{510AF000-82F3-D237-A3DD-86DBE8411CD8}"/>
              </a:ext>
            </a:extLst>
          </p:cNvPr>
          <p:cNvSpPr>
            <a:spLocks noGrp="1" noRot="1" noMove="1" noResize="1" noEditPoints="1" noAdjustHandles="1" noChangeArrowheads="1" noChangeShapeType="1"/>
          </p:cNvSpPr>
          <p:nvPr/>
        </p:nvSpPr>
        <p:spPr>
          <a:xfrm>
            <a:off x="287694" y="4148991"/>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3" name="TextBox 92">
            <a:extLst>
              <a:ext uri="{FF2B5EF4-FFF2-40B4-BE49-F238E27FC236}">
                <a16:creationId xmlns:a16="http://schemas.microsoft.com/office/drawing/2014/main" id="{B779A62D-7429-5BBC-59CE-0A3EA1156636}"/>
              </a:ext>
            </a:extLst>
          </p:cNvPr>
          <p:cNvSpPr txBox="1">
            <a:spLocks noGrp="1" noRot="1" noMove="1" noResize="1" noEditPoints="1" noAdjustHandles="1" noChangeArrowheads="1" noChangeShapeType="1"/>
          </p:cNvSpPr>
          <p:nvPr/>
        </p:nvSpPr>
        <p:spPr>
          <a:xfrm>
            <a:off x="264182" y="4170653"/>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Low Risk</a:t>
            </a:r>
            <a:endParaRPr lang="en-US" sz="800" b="1" cap="none">
              <a:solidFill>
                <a:srgbClr val="FFFFFF"/>
              </a:solidFill>
              <a:cs typeface="Lato Medium" panose="020F0602020204030203" pitchFamily="34" charset="0"/>
            </a:endParaRPr>
          </a:p>
        </p:txBody>
      </p:sp>
      <p:sp>
        <p:nvSpPr>
          <p:cNvPr id="94" name="TextBox 93">
            <a:extLst>
              <a:ext uri="{FF2B5EF4-FFF2-40B4-BE49-F238E27FC236}">
                <a16:creationId xmlns:a16="http://schemas.microsoft.com/office/drawing/2014/main" id="{D2CFE77C-C5B2-9B01-AEFC-E064AA175F73}"/>
              </a:ext>
            </a:extLst>
          </p:cNvPr>
          <p:cNvSpPr txBox="1">
            <a:spLocks noGrp="1" noRot="1" noMove="1" noResize="1" noEditPoints="1" noAdjustHandles="1" noChangeArrowheads="1" noChangeShapeType="1"/>
          </p:cNvSpPr>
          <p:nvPr/>
        </p:nvSpPr>
        <p:spPr>
          <a:xfrm>
            <a:off x="264181" y="4344605"/>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&gt;50</a:t>
            </a:r>
            <a:endParaRPr lang="en-US" sz="800" b="1" cap="none">
              <a:solidFill>
                <a:srgbClr val="FFFFFF"/>
              </a:solidFill>
              <a:cs typeface="Lato Medium" panose="020F0602020204030203" pitchFamily="34" charset="0"/>
            </a:endParaRPr>
          </a:p>
        </p:txBody>
      </p:sp>
      <p:sp>
        <p:nvSpPr>
          <p:cNvPr id="95" name="TextBox 94">
            <a:extLst>
              <a:ext uri="{FF2B5EF4-FFF2-40B4-BE49-F238E27FC236}">
                <a16:creationId xmlns:a16="http://schemas.microsoft.com/office/drawing/2014/main" id="{CEB808C3-F0A0-92FD-E209-FCEF89725E07}"/>
              </a:ext>
            </a:extLst>
          </p:cNvPr>
          <p:cNvSpPr txBox="1">
            <a:spLocks noGrp="1" noRot="1" noMove="1" noResize="1" noEditPoints="1" noAdjustHandles="1" noChangeArrowheads="1" noChangeShapeType="1"/>
          </p:cNvSpPr>
          <p:nvPr/>
        </p:nvSpPr>
        <p:spPr>
          <a:xfrm>
            <a:off x="501205" y="3724278"/>
            <a:ext cx="1045465" cy="205062"/>
          </a:xfrm>
          <a:prstGeom prst="rect">
            <a:avLst/>
          </a:prstGeom>
        </p:spPr>
        <p:txBody>
          <a:bodyPr vert="horz" wrap="none" lIns="91440" tIns="45720" rIns="91440" bIns="45720" rtlCol="0" anchor="ctr">
            <a:noAutofit/>
          </a:bodyPr>
          <a:lstStyle/>
          <a:p>
            <a:pPr algn="ctr"/>
            <a:r>
              <a:rPr lang="en-US" sz="1200" b="1" cap="none" dirty="0">
                <a:solidFill>
                  <a:srgbClr val="022B57"/>
                </a:solidFill>
                <a:cs typeface="Lato Medium" panose="020F0602020204030203" pitchFamily="34" charset="0"/>
              </a:rPr>
              <a:t>Educational</a:t>
            </a:r>
            <a:br>
              <a:rPr lang="en-US" sz="1200" b="1" cap="none" dirty="0">
                <a:solidFill>
                  <a:srgbClr val="022B57"/>
                </a:solidFill>
                <a:cs typeface="Lato Medium" panose="020F0602020204030203" pitchFamily="34" charset="0"/>
              </a:rPr>
            </a:br>
            <a:r>
              <a:rPr lang="en-US" sz="1200" b="1" cap="none" dirty="0">
                <a:solidFill>
                  <a:srgbClr val="022B57"/>
                </a:solidFill>
                <a:cs typeface="Lato Medium" panose="020F0602020204030203" pitchFamily="34" charset="0"/>
              </a:rPr>
              <a:t>Stress</a:t>
            </a:r>
          </a:p>
        </p:txBody>
      </p:sp>
      <p:sp>
        <p:nvSpPr>
          <p:cNvPr id="96" name="TextBox 95">
            <a:extLst>
              <a:ext uri="{FF2B5EF4-FFF2-40B4-BE49-F238E27FC236}">
                <a16:creationId xmlns:a16="http://schemas.microsoft.com/office/drawing/2014/main" id="{88E24CB1-B34A-8EBF-63A1-5091A2CF03A1}"/>
              </a:ext>
            </a:extLst>
          </p:cNvPr>
          <p:cNvSpPr txBox="1">
            <a:spLocks noGrp="1" noRot="1" noMove="1" noResize="1" noEditPoints="1" noAdjustHandles="1" noChangeArrowheads="1" noChangeShapeType="1"/>
          </p:cNvSpPr>
          <p:nvPr/>
        </p:nvSpPr>
        <p:spPr>
          <a:xfrm>
            <a:off x="1566894" y="4369861"/>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97" name="TextBox 96">
            <a:extLst>
              <a:ext uri="{FF2B5EF4-FFF2-40B4-BE49-F238E27FC236}">
                <a16:creationId xmlns:a16="http://schemas.microsoft.com/office/drawing/2014/main" id="{018B7A69-15C4-83E4-4754-25FFF2FE719B}"/>
              </a:ext>
            </a:extLst>
          </p:cNvPr>
          <p:cNvSpPr txBox="1">
            <a:spLocks noGrp="1" noRot="1" noMove="1" noResize="1" noEditPoints="1" noAdjustHandles="1" noChangeArrowheads="1" noChangeShapeType="1"/>
          </p:cNvSpPr>
          <p:nvPr/>
        </p:nvSpPr>
        <p:spPr>
          <a:xfrm>
            <a:off x="2094563" y="4369861"/>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cxnSp>
        <p:nvCxnSpPr>
          <p:cNvPr id="101" name="Straight Connector 100">
            <a:extLst>
              <a:ext uri="{FF2B5EF4-FFF2-40B4-BE49-F238E27FC236}">
                <a16:creationId xmlns:a16="http://schemas.microsoft.com/office/drawing/2014/main" id="{156FCCFB-6314-B3DC-C2B5-76C90DDF0EDD}"/>
              </a:ext>
            </a:extLst>
          </p:cNvPr>
          <p:cNvCxnSpPr>
            <a:cxnSpLocks noGrp="1" noRot="1" noMove="1" noResize="1" noEditPoints="1" noAdjustHandles="1" noChangeArrowheads="1" noChangeShapeType="1"/>
          </p:cNvCxnSpPr>
          <p:nvPr/>
        </p:nvCxnSpPr>
        <p:spPr>
          <a:xfrm>
            <a:off x="229466" y="3589143"/>
            <a:ext cx="2469429" cy="447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D9F9E7F-16BD-354E-D4E1-FCA63A7D20D3}"/>
              </a:ext>
            </a:extLst>
          </p:cNvPr>
          <p:cNvCxnSpPr>
            <a:cxnSpLocks noGrp="1" noRot="1" noMove="1" noResize="1" noEditPoints="1" noAdjustHandles="1" noChangeArrowheads="1" noChangeShapeType="1"/>
          </p:cNvCxnSpPr>
          <p:nvPr/>
        </p:nvCxnSpPr>
        <p:spPr>
          <a:xfrm flipV="1">
            <a:off x="3031261" y="195558"/>
            <a:ext cx="0" cy="475128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5DC0243A-0FCF-52A1-0CA7-26DF6E5DB432}"/>
              </a:ext>
            </a:extLst>
          </p:cNvPr>
          <p:cNvSpPr txBox="1">
            <a:spLocks noGrp="1" noRot="1" noMove="1" noResize="1" noEditPoints="1" noAdjustHandles="1" noChangeArrowheads="1" noChangeShapeType="1"/>
          </p:cNvSpPr>
          <p:nvPr/>
        </p:nvSpPr>
        <p:spPr>
          <a:xfrm>
            <a:off x="4179918" y="4105014"/>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141" name="TextBox 140">
            <a:extLst>
              <a:ext uri="{FF2B5EF4-FFF2-40B4-BE49-F238E27FC236}">
                <a16:creationId xmlns:a16="http://schemas.microsoft.com/office/drawing/2014/main" id="{8B74325F-BBFD-2374-C278-584524091EBA}"/>
              </a:ext>
            </a:extLst>
          </p:cNvPr>
          <p:cNvSpPr txBox="1">
            <a:spLocks noGrp="1" noRot="1" noMove="1" noResize="1" noEditPoints="1" noAdjustHandles="1" noChangeArrowheads="1" noChangeShapeType="1"/>
          </p:cNvSpPr>
          <p:nvPr/>
        </p:nvSpPr>
        <p:spPr>
          <a:xfrm>
            <a:off x="5305969" y="3926231"/>
            <a:ext cx="461673" cy="205629"/>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Total</a:t>
            </a:r>
            <a:endParaRPr lang="en-US" sz="1000" b="1" cap="none" dirty="0">
              <a:solidFill>
                <a:srgbClr val="022B57"/>
              </a:solidFill>
              <a:cs typeface="Lato Medium" panose="020F0602020204030203" pitchFamily="34" charset="0"/>
            </a:endParaRPr>
          </a:p>
        </p:txBody>
      </p:sp>
      <p:sp>
        <p:nvSpPr>
          <p:cNvPr id="142" name="TextBox 141">
            <a:extLst>
              <a:ext uri="{FF2B5EF4-FFF2-40B4-BE49-F238E27FC236}">
                <a16:creationId xmlns:a16="http://schemas.microsoft.com/office/drawing/2014/main" id="{BA7DE2DE-1D8E-DB57-B5B6-300182759752}"/>
              </a:ext>
            </a:extLst>
          </p:cNvPr>
          <p:cNvSpPr txBox="1">
            <a:spLocks noGrp="1" noRot="1" noMove="1" noResize="1" noEditPoints="1" noAdjustHandles="1" noChangeArrowheads="1" noChangeShapeType="1"/>
          </p:cNvSpPr>
          <p:nvPr/>
        </p:nvSpPr>
        <p:spPr>
          <a:xfrm>
            <a:off x="4108027" y="3915665"/>
            <a:ext cx="582803" cy="217543"/>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Females</a:t>
            </a:r>
            <a:endParaRPr lang="en-US" sz="1000" b="1" cap="none" dirty="0">
              <a:solidFill>
                <a:srgbClr val="022B57"/>
              </a:solidFill>
              <a:cs typeface="Lato Medium" panose="020F0602020204030203" pitchFamily="34" charset="0"/>
            </a:endParaRPr>
          </a:p>
        </p:txBody>
      </p:sp>
      <p:sp>
        <p:nvSpPr>
          <p:cNvPr id="143" name="TextBox 142">
            <a:extLst>
              <a:ext uri="{FF2B5EF4-FFF2-40B4-BE49-F238E27FC236}">
                <a16:creationId xmlns:a16="http://schemas.microsoft.com/office/drawing/2014/main" id="{765585D9-4F70-6CC0-C397-514A48737C61}"/>
              </a:ext>
            </a:extLst>
          </p:cNvPr>
          <p:cNvSpPr txBox="1">
            <a:spLocks noGrp="1" noRot="1" noMove="1" noResize="1" noEditPoints="1" noAdjustHandles="1" noChangeArrowheads="1" noChangeShapeType="1"/>
          </p:cNvSpPr>
          <p:nvPr/>
        </p:nvSpPr>
        <p:spPr>
          <a:xfrm>
            <a:off x="4787164" y="3950311"/>
            <a:ext cx="461674" cy="177076"/>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Males</a:t>
            </a:r>
            <a:endParaRPr lang="en-US" sz="1000" b="1" cap="none" dirty="0">
              <a:solidFill>
                <a:srgbClr val="022B57"/>
              </a:solidFill>
              <a:cs typeface="Lato Medium" panose="020F0602020204030203" pitchFamily="34" charset="0"/>
            </a:endParaRPr>
          </a:p>
        </p:txBody>
      </p:sp>
      <p:sp>
        <p:nvSpPr>
          <p:cNvPr id="144" name="TextBox 143">
            <a:extLst>
              <a:ext uri="{FF2B5EF4-FFF2-40B4-BE49-F238E27FC236}">
                <a16:creationId xmlns:a16="http://schemas.microsoft.com/office/drawing/2014/main" id="{7D860FBD-20E9-DAA5-CC4D-D1CA8739C783}"/>
              </a:ext>
            </a:extLst>
          </p:cNvPr>
          <p:cNvSpPr txBox="1">
            <a:spLocks noGrp="1" noRot="1" noMove="1" noResize="1" noEditPoints="1" noAdjustHandles="1" noChangeArrowheads="1" noChangeShapeType="1"/>
          </p:cNvSpPr>
          <p:nvPr/>
        </p:nvSpPr>
        <p:spPr>
          <a:xfrm>
            <a:off x="4274631" y="4339491"/>
            <a:ext cx="485306" cy="287097"/>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sp>
        <p:nvSpPr>
          <p:cNvPr id="145" name="TextBox 144">
            <a:extLst>
              <a:ext uri="{FF2B5EF4-FFF2-40B4-BE49-F238E27FC236}">
                <a16:creationId xmlns:a16="http://schemas.microsoft.com/office/drawing/2014/main" id="{D160E829-850D-7B52-6E51-9B08890823F9}"/>
              </a:ext>
            </a:extLst>
          </p:cNvPr>
          <p:cNvSpPr txBox="1">
            <a:spLocks noGrp="1" noRot="1" noMove="1" noResize="1" noEditPoints="1" noAdjustHandles="1" noChangeArrowheads="1" noChangeShapeType="1"/>
          </p:cNvSpPr>
          <p:nvPr/>
        </p:nvSpPr>
        <p:spPr>
          <a:xfrm>
            <a:off x="5094297" y="4273862"/>
            <a:ext cx="862816" cy="467931"/>
          </a:xfrm>
          <a:prstGeom prst="rect">
            <a:avLst/>
          </a:prstGeom>
        </p:spPr>
        <p:txBody>
          <a:bodyPr vert="horz" wrap="none" lIns="91440" tIns="45720" rIns="91440" bIns="45720" rtlCol="0" anchor="ctr">
            <a:noAutofit/>
          </a:bodyPr>
          <a:lstStyle/>
          <a:p>
            <a:pPr algn="ctr"/>
            <a:r>
              <a:rPr lang="en-US" sz="800" dirty="0">
                <a:solidFill>
                  <a:srgbClr val="022B57"/>
                </a:solidFill>
                <a:cs typeface="Lato Medium" panose="020F0602020204030203" pitchFamily="34" charset="0"/>
              </a:rPr>
              <a:t>of students are most receptive</a:t>
            </a:r>
          </a:p>
          <a:p>
            <a:pPr algn="ctr"/>
            <a:r>
              <a:rPr lang="en-US" sz="800" dirty="0">
                <a:solidFill>
                  <a:srgbClr val="022B57"/>
                </a:solidFill>
                <a:cs typeface="Lato Medium" panose="020F0602020204030203" pitchFamily="34" charset="0"/>
              </a:rPr>
              <a:t>(80th percentile or higher)</a:t>
            </a:r>
          </a:p>
        </p:txBody>
      </p:sp>
      <p:sp>
        <p:nvSpPr>
          <p:cNvPr id="146" name="Rectangle 145">
            <a:extLst>
              <a:ext uri="{FF2B5EF4-FFF2-40B4-BE49-F238E27FC236}">
                <a16:creationId xmlns:a16="http://schemas.microsoft.com/office/drawing/2014/main" id="{E2E25045-4009-6DE9-7A55-8F7A2675AB9B}"/>
              </a:ext>
            </a:extLst>
          </p:cNvPr>
          <p:cNvSpPr>
            <a:spLocks noGrp="1" noRot="1" noMove="1" noResize="1" noEditPoints="1" noAdjustHandles="1" noChangeArrowheads="1" noChangeShapeType="1"/>
          </p:cNvSpPr>
          <p:nvPr/>
        </p:nvSpPr>
        <p:spPr>
          <a:xfrm>
            <a:off x="4223067" y="4289493"/>
            <a:ext cx="537771" cy="407037"/>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4648BC1D-49E7-B1B2-1CCE-6D1BD4E01609}"/>
              </a:ext>
            </a:extLst>
          </p:cNvPr>
          <p:cNvSpPr>
            <a:spLocks noGrp="1" noRot="1" noMove="1" noResize="1" noEditPoints="1" noAdjustHandles="1" noChangeArrowheads="1" noChangeShapeType="1"/>
          </p:cNvSpPr>
          <p:nvPr/>
        </p:nvSpPr>
        <p:spPr>
          <a:xfrm>
            <a:off x="3222745" y="4387926"/>
            <a:ext cx="823484"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8" name="TextBox 147">
            <a:extLst>
              <a:ext uri="{FF2B5EF4-FFF2-40B4-BE49-F238E27FC236}">
                <a16:creationId xmlns:a16="http://schemas.microsoft.com/office/drawing/2014/main" id="{C2086BA3-BB67-7BDB-5C5A-EF12E7E1976D}"/>
              </a:ext>
            </a:extLst>
          </p:cNvPr>
          <p:cNvSpPr txBox="1">
            <a:spLocks noGrp="1" noRot="1" noMove="1" noResize="1" noEditPoints="1" noAdjustHandles="1" noChangeArrowheads="1" noChangeShapeType="1"/>
          </p:cNvSpPr>
          <p:nvPr/>
        </p:nvSpPr>
        <p:spPr>
          <a:xfrm>
            <a:off x="3333469" y="4403659"/>
            <a:ext cx="608723" cy="193430"/>
          </a:xfrm>
          <a:prstGeom prst="rect">
            <a:avLst/>
          </a:prstGeom>
        </p:spPr>
        <p:txBody>
          <a:bodyPr vert="horz" wrap="none" lIns="91440" tIns="45720" rIns="91440" bIns="45720" rtlCol="0" anchor="ctr">
            <a:noAutofit/>
          </a:bodyPr>
          <a:lstStyle/>
          <a:p>
            <a:pPr algn="ctr"/>
            <a:r>
              <a:rPr lang="en-US" sz="800" b="1" dirty="0">
                <a:solidFill>
                  <a:srgbClr val="FFFFFF"/>
                </a:solidFill>
                <a:cs typeface="Lato Medium" panose="020F0602020204030203" pitchFamily="34" charset="0"/>
              </a:rPr>
              <a:t>High Receptivity </a:t>
            </a:r>
            <a:endParaRPr lang="en-US" sz="800" b="1" cap="none" dirty="0">
              <a:solidFill>
                <a:srgbClr val="FFFFFF"/>
              </a:solidFill>
              <a:cs typeface="Lato Medium" panose="020F0602020204030203" pitchFamily="34" charset="0"/>
            </a:endParaRPr>
          </a:p>
        </p:txBody>
      </p:sp>
      <p:sp>
        <p:nvSpPr>
          <p:cNvPr id="149" name="TextBox 148">
            <a:extLst>
              <a:ext uri="{FF2B5EF4-FFF2-40B4-BE49-F238E27FC236}">
                <a16:creationId xmlns:a16="http://schemas.microsoft.com/office/drawing/2014/main" id="{CB75A55A-72E2-5E24-44BD-E7E77BFBC1A3}"/>
              </a:ext>
            </a:extLst>
          </p:cNvPr>
          <p:cNvSpPr txBox="1">
            <a:spLocks noGrp="1" noRot="1" noMove="1" noResize="1" noEditPoints="1" noAdjustHandles="1" noChangeArrowheads="1" noChangeShapeType="1"/>
          </p:cNvSpPr>
          <p:nvPr/>
        </p:nvSpPr>
        <p:spPr>
          <a:xfrm>
            <a:off x="3365615" y="4574287"/>
            <a:ext cx="608723" cy="193430"/>
          </a:xfrm>
          <a:prstGeom prst="rect">
            <a:avLst/>
          </a:prstGeom>
        </p:spPr>
        <p:txBody>
          <a:bodyPr vert="horz" wrap="none" lIns="91440" tIns="45720" rIns="91440" bIns="45720" rtlCol="0" anchor="ctr">
            <a:noAutofit/>
          </a:bodyPr>
          <a:lstStyle/>
          <a:p>
            <a:pPr algn="ctr"/>
            <a:r>
              <a:rPr lang="en-US" sz="800" b="1" dirty="0">
                <a:solidFill>
                  <a:srgbClr val="FFFFFF"/>
                </a:solidFill>
                <a:cs typeface="Lato Medium" panose="020F0602020204030203" pitchFamily="34" charset="0"/>
              </a:rPr>
              <a:t>&lt;50</a:t>
            </a:r>
            <a:endParaRPr lang="en-US" sz="800" b="1" cap="none" dirty="0">
              <a:solidFill>
                <a:srgbClr val="FFFFFF"/>
              </a:solidFill>
              <a:cs typeface="Lato Medium" panose="020F0602020204030203" pitchFamily="34" charset="0"/>
            </a:endParaRPr>
          </a:p>
        </p:txBody>
      </p:sp>
      <p:sp>
        <p:nvSpPr>
          <p:cNvPr id="150" name="Rectangle 149">
            <a:extLst>
              <a:ext uri="{FF2B5EF4-FFF2-40B4-BE49-F238E27FC236}">
                <a16:creationId xmlns:a16="http://schemas.microsoft.com/office/drawing/2014/main" id="{5E24CE7C-2851-DFB0-1E98-F7D140594831}"/>
              </a:ext>
            </a:extLst>
          </p:cNvPr>
          <p:cNvSpPr>
            <a:spLocks noGrp="1" noRot="1" noMove="1" noResize="1" noEditPoints="1" noAdjustHandles="1" noChangeArrowheads="1" noChangeShapeType="1"/>
          </p:cNvSpPr>
          <p:nvPr/>
        </p:nvSpPr>
        <p:spPr>
          <a:xfrm>
            <a:off x="3219335" y="3969167"/>
            <a:ext cx="822736"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51" name="TextBox 150">
            <a:extLst>
              <a:ext uri="{FF2B5EF4-FFF2-40B4-BE49-F238E27FC236}">
                <a16:creationId xmlns:a16="http://schemas.microsoft.com/office/drawing/2014/main" id="{72E63B2B-A421-900F-93D6-42CE36832DAB}"/>
              </a:ext>
            </a:extLst>
          </p:cNvPr>
          <p:cNvSpPr txBox="1">
            <a:spLocks noGrp="1" noRot="1" noMove="1" noResize="1" noEditPoints="1" noAdjustHandles="1" noChangeArrowheads="1" noChangeShapeType="1"/>
          </p:cNvSpPr>
          <p:nvPr/>
        </p:nvSpPr>
        <p:spPr>
          <a:xfrm>
            <a:off x="3330125" y="3984614"/>
            <a:ext cx="608723" cy="193430"/>
          </a:xfrm>
          <a:prstGeom prst="rect">
            <a:avLst/>
          </a:prstGeom>
        </p:spPr>
        <p:txBody>
          <a:bodyPr vert="horz" wrap="none" lIns="91440" tIns="45720" rIns="91440" bIns="45720" rtlCol="0" anchor="ctr">
            <a:noAutofit/>
          </a:bodyPr>
          <a:lstStyle/>
          <a:p>
            <a:pPr algn="ctr"/>
            <a:r>
              <a:rPr lang="en-US" sz="800" b="1" dirty="0">
                <a:solidFill>
                  <a:srgbClr val="FFFFFF"/>
                </a:solidFill>
                <a:cs typeface="Lato Medium" panose="020F0602020204030203" pitchFamily="34" charset="0"/>
              </a:rPr>
              <a:t>Low Receptivity</a:t>
            </a:r>
            <a:endParaRPr lang="en-US" sz="800" b="1" cap="none" dirty="0">
              <a:solidFill>
                <a:srgbClr val="FFFFFF"/>
              </a:solidFill>
              <a:cs typeface="Lato Medium" panose="020F0602020204030203" pitchFamily="34" charset="0"/>
            </a:endParaRPr>
          </a:p>
        </p:txBody>
      </p:sp>
      <p:sp>
        <p:nvSpPr>
          <p:cNvPr id="152" name="TextBox 151">
            <a:extLst>
              <a:ext uri="{FF2B5EF4-FFF2-40B4-BE49-F238E27FC236}">
                <a16:creationId xmlns:a16="http://schemas.microsoft.com/office/drawing/2014/main" id="{446BBA85-7BEA-60CD-846C-45C26F9434C7}"/>
              </a:ext>
            </a:extLst>
          </p:cNvPr>
          <p:cNvSpPr txBox="1">
            <a:spLocks noGrp="1" noRot="1" noMove="1" noResize="1" noEditPoints="1" noAdjustHandles="1" noChangeArrowheads="1" noChangeShapeType="1"/>
          </p:cNvSpPr>
          <p:nvPr/>
        </p:nvSpPr>
        <p:spPr>
          <a:xfrm>
            <a:off x="3365616" y="4165475"/>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&gt;50</a:t>
            </a:r>
            <a:endParaRPr lang="en-US" sz="800" b="1" cap="none">
              <a:solidFill>
                <a:srgbClr val="FFFFFF"/>
              </a:solidFill>
              <a:cs typeface="Lato Medium" panose="020F0602020204030203" pitchFamily="34" charset="0"/>
            </a:endParaRPr>
          </a:p>
        </p:txBody>
      </p:sp>
      <p:sp>
        <p:nvSpPr>
          <p:cNvPr id="154" name="TextBox 153">
            <a:extLst>
              <a:ext uri="{FF2B5EF4-FFF2-40B4-BE49-F238E27FC236}">
                <a16:creationId xmlns:a16="http://schemas.microsoft.com/office/drawing/2014/main" id="{7E349BBC-082E-A42F-1743-DD077B6E09B5}"/>
              </a:ext>
            </a:extLst>
          </p:cNvPr>
          <p:cNvSpPr txBox="1">
            <a:spLocks noGrp="1" noRot="1" noMove="1" noResize="1" noEditPoints="1" noAdjustHandles="1" noChangeArrowheads="1" noChangeShapeType="1"/>
          </p:cNvSpPr>
          <p:nvPr/>
        </p:nvSpPr>
        <p:spPr>
          <a:xfrm>
            <a:off x="4777574" y="4105014"/>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155" name="TextBox 154">
            <a:extLst>
              <a:ext uri="{FF2B5EF4-FFF2-40B4-BE49-F238E27FC236}">
                <a16:creationId xmlns:a16="http://schemas.microsoft.com/office/drawing/2014/main" id="{2BE34CC9-1B33-97E6-894A-7C17675E811C}"/>
              </a:ext>
            </a:extLst>
          </p:cNvPr>
          <p:cNvSpPr txBox="1">
            <a:spLocks noGrp="1" noRot="1" noMove="1" noResize="1" noEditPoints="1" noAdjustHandles="1" noChangeArrowheads="1" noChangeShapeType="1"/>
          </p:cNvSpPr>
          <p:nvPr/>
        </p:nvSpPr>
        <p:spPr>
          <a:xfrm>
            <a:off x="5305243" y="4105014"/>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156" name="Text Placeholder 1">
            <a:extLst>
              <a:ext uri="{FF2B5EF4-FFF2-40B4-BE49-F238E27FC236}">
                <a16:creationId xmlns:a16="http://schemas.microsoft.com/office/drawing/2014/main" id="{B2B2889D-C3FC-5AC2-810D-246F55E16B38}"/>
              </a:ext>
            </a:extLst>
          </p:cNvPr>
          <p:cNvSpPr txBox="1">
            <a:spLocks noGrp="1" noRot="1" noMove="1" noResize="1" noEditPoints="1" noAdjustHandles="1" noChangeArrowheads="1" noChangeShapeType="1"/>
          </p:cNvSpPr>
          <p:nvPr/>
        </p:nvSpPr>
        <p:spPr>
          <a:xfrm>
            <a:off x="3155247" y="3617925"/>
            <a:ext cx="2029691" cy="243479"/>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0"/>
              </a:spcAft>
              <a:buFont typeface="Arial" panose="020B0604020202020204" pitchFamily="34" charset="0"/>
              <a:buNone/>
              <a:defRPr sz="1800" b="1" i="0" kern="1200">
                <a:solidFill>
                  <a:schemeClr val="accent3"/>
                </a:solidFill>
                <a:latin typeface="+mn-lt"/>
                <a:ea typeface="+mn-ea"/>
                <a:cs typeface="Aptos Regular" pitchFamily="50" charset="0"/>
              </a:defRPr>
            </a:lvl1pPr>
            <a:lvl2pPr marL="0" indent="0" algn="l" defTabSz="685800" rtl="0" eaLnBrk="1" latinLnBrk="0" hangingPunct="1">
              <a:lnSpc>
                <a:spcPct val="100000"/>
              </a:lnSpc>
              <a:spcBef>
                <a:spcPts val="0"/>
              </a:spcBef>
              <a:spcAft>
                <a:spcPts val="1000"/>
              </a:spcAft>
              <a:buFont typeface="Arial" panose="020B0604020202020204" pitchFamily="34" charset="0"/>
              <a:buNone/>
              <a:tabLst/>
              <a:defRPr sz="1600" kern="1200">
                <a:solidFill>
                  <a:schemeClr val="tx1"/>
                </a:solidFill>
                <a:latin typeface="Aptos Regular" pitchFamily="50" charset="0"/>
                <a:ea typeface="+mn-ea"/>
                <a:cs typeface="Aptos Regular" pitchFamily="50" charset="0"/>
              </a:defRPr>
            </a:lvl2pPr>
            <a:lvl3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3pPr>
            <a:lvl4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4pPr>
            <a:lvl5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dirty="0"/>
              <a:t>Receptivity to institutional help</a:t>
            </a:r>
          </a:p>
        </p:txBody>
      </p:sp>
      <p:sp>
        <p:nvSpPr>
          <p:cNvPr id="157" name="Title 2">
            <a:extLst>
              <a:ext uri="{FF2B5EF4-FFF2-40B4-BE49-F238E27FC236}">
                <a16:creationId xmlns:a16="http://schemas.microsoft.com/office/drawing/2014/main" id="{CA1C9C1F-325C-3A98-571B-2A4CDA7AF5F4}"/>
              </a:ext>
            </a:extLst>
          </p:cNvPr>
          <p:cNvSpPr txBox="1">
            <a:spLocks noGrp="1" noRot="1" noMove="1" noResize="1" noEditPoints="1" noAdjustHandles="1" noChangeArrowheads="1" noChangeShapeType="1"/>
          </p:cNvSpPr>
          <p:nvPr/>
        </p:nvSpPr>
        <p:spPr>
          <a:xfrm>
            <a:off x="3151689" y="3194585"/>
            <a:ext cx="2551085" cy="35567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sz="1400" dirty="0"/>
              <a:t>Are our students more receptive to assistance?</a:t>
            </a:r>
          </a:p>
        </p:txBody>
      </p:sp>
      <p:pic>
        <p:nvPicPr>
          <p:cNvPr id="158" name="Picture 157">
            <a:extLst>
              <a:ext uri="{FF2B5EF4-FFF2-40B4-BE49-F238E27FC236}">
                <a16:creationId xmlns:a16="http://schemas.microsoft.com/office/drawing/2014/main" id="{8E82C6F7-B1E8-3FA6-A232-C8E9292FD90D}"/>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34017" t="50956" r="35882" b="27307"/>
          <a:stretch>
            <a:fillRect/>
          </a:stretch>
        </p:blipFill>
        <p:spPr>
          <a:xfrm>
            <a:off x="5375522" y="3280008"/>
            <a:ext cx="840863" cy="469184"/>
          </a:xfrm>
          <a:prstGeom prst="rect">
            <a:avLst/>
          </a:prstGeom>
        </p:spPr>
      </p:pic>
      <p:pic>
        <p:nvPicPr>
          <p:cNvPr id="159" name="Picture 158">
            <a:extLst>
              <a:ext uri="{FF2B5EF4-FFF2-40B4-BE49-F238E27FC236}">
                <a16:creationId xmlns:a16="http://schemas.microsoft.com/office/drawing/2014/main" id="{550B4352-E45A-95B5-B46A-0F6E38C2D46C}"/>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2351" t="18716" r="11849" b="47215"/>
          <a:stretch>
            <a:fillRect/>
          </a:stretch>
        </p:blipFill>
        <p:spPr>
          <a:xfrm>
            <a:off x="3320474" y="783104"/>
            <a:ext cx="2878926" cy="999873"/>
          </a:xfrm>
          <a:prstGeom prst="rect">
            <a:avLst/>
          </a:prstGeom>
        </p:spPr>
      </p:pic>
      <p:sp>
        <p:nvSpPr>
          <p:cNvPr id="160" name="Title 2">
            <a:extLst>
              <a:ext uri="{FF2B5EF4-FFF2-40B4-BE49-F238E27FC236}">
                <a16:creationId xmlns:a16="http://schemas.microsoft.com/office/drawing/2014/main" id="{428D9716-D5B4-66C6-CFA6-5FCEB9821B84}"/>
              </a:ext>
            </a:extLst>
          </p:cNvPr>
          <p:cNvSpPr txBox="1">
            <a:spLocks noGrp="1" noRot="1" noMove="1" noResize="1" noEditPoints="1" noAdjustHandles="1" noChangeArrowheads="1" noChangeShapeType="1"/>
          </p:cNvSpPr>
          <p:nvPr/>
        </p:nvSpPr>
        <p:spPr>
          <a:xfrm>
            <a:off x="3133751" y="149378"/>
            <a:ext cx="3082634" cy="28653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sz="1400" dirty="0"/>
              <a:t>What are some key characteristics of this incoming class?</a:t>
            </a:r>
          </a:p>
        </p:txBody>
      </p:sp>
      <p:sp>
        <p:nvSpPr>
          <p:cNvPr id="161" name="TextBox 160">
            <a:extLst>
              <a:ext uri="{FF2B5EF4-FFF2-40B4-BE49-F238E27FC236}">
                <a16:creationId xmlns:a16="http://schemas.microsoft.com/office/drawing/2014/main" id="{2BF5A300-46B1-EF2F-26CD-733527FD8958}"/>
              </a:ext>
            </a:extLst>
          </p:cNvPr>
          <p:cNvSpPr txBox="1">
            <a:spLocks noGrp="1" noRot="1" noMove="1" noResize="1" noEditPoints="1" noAdjustHandles="1" noChangeArrowheads="1" noChangeShapeType="1"/>
          </p:cNvSpPr>
          <p:nvPr/>
        </p:nvSpPr>
        <p:spPr>
          <a:xfrm>
            <a:off x="3327461" y="1443357"/>
            <a:ext cx="449852" cy="283187"/>
          </a:xfrm>
          <a:prstGeom prst="rect">
            <a:avLst/>
          </a:prstGeom>
        </p:spPr>
        <p:txBody>
          <a:bodyPr vert="horz" wrap="none" lIns="91440" tIns="45720" rIns="91440" bIns="45720" rtlCol="0" anchor="ctr">
            <a:noAutofit/>
          </a:bodyPr>
          <a:lstStyle/>
          <a:p>
            <a:pPr algn="ctr"/>
            <a:r>
              <a:rPr lang="en-US" sz="900" b="1" dirty="0">
                <a:solidFill>
                  <a:srgbClr val="022B57"/>
                </a:solidFill>
                <a:cs typeface="Lato Medium" panose="020F0602020204030203" pitchFamily="34" charset="0"/>
              </a:rPr>
              <a:t>%</a:t>
            </a:r>
            <a:endParaRPr lang="en-US" sz="900" b="1" cap="none" dirty="0">
              <a:solidFill>
                <a:srgbClr val="022B57"/>
              </a:solidFill>
              <a:cs typeface="Lato Medium" panose="020F0602020204030203" pitchFamily="34" charset="0"/>
            </a:endParaRPr>
          </a:p>
        </p:txBody>
      </p:sp>
      <p:sp>
        <p:nvSpPr>
          <p:cNvPr id="162" name="TextBox 161">
            <a:extLst>
              <a:ext uri="{FF2B5EF4-FFF2-40B4-BE49-F238E27FC236}">
                <a16:creationId xmlns:a16="http://schemas.microsoft.com/office/drawing/2014/main" id="{37487458-EB8A-6D15-48CD-BFCEEC20126D}"/>
              </a:ext>
            </a:extLst>
          </p:cNvPr>
          <p:cNvSpPr txBox="1">
            <a:spLocks noGrp="1" noRot="1" noMove="1" noResize="1" noEditPoints="1" noAdjustHandles="1" noChangeArrowheads="1" noChangeShapeType="1"/>
          </p:cNvSpPr>
          <p:nvPr/>
        </p:nvSpPr>
        <p:spPr>
          <a:xfrm>
            <a:off x="3731221" y="1443357"/>
            <a:ext cx="449852" cy="283187"/>
          </a:xfrm>
          <a:prstGeom prst="rect">
            <a:avLst/>
          </a:prstGeom>
        </p:spPr>
        <p:txBody>
          <a:bodyPr vert="horz" wrap="none" lIns="91440" tIns="45720" rIns="91440" bIns="45720" rtlCol="0" anchor="ctr">
            <a:noAutofit/>
          </a:bodyPr>
          <a:lstStyle/>
          <a:p>
            <a:pPr algn="ctr"/>
            <a:r>
              <a:rPr lang="en-US" sz="900" b="1" cap="none" dirty="0">
                <a:solidFill>
                  <a:srgbClr val="022B57"/>
                </a:solidFill>
                <a:cs typeface="Lato Medium" panose="020F0602020204030203" pitchFamily="34" charset="0"/>
              </a:rPr>
              <a:t>N</a:t>
            </a:r>
          </a:p>
        </p:txBody>
      </p:sp>
      <p:sp>
        <p:nvSpPr>
          <p:cNvPr id="163" name="TextBox 162">
            <a:extLst>
              <a:ext uri="{FF2B5EF4-FFF2-40B4-BE49-F238E27FC236}">
                <a16:creationId xmlns:a16="http://schemas.microsoft.com/office/drawing/2014/main" id="{7896BB50-406C-DEDF-5BDA-1C9A53B6C2F3}"/>
              </a:ext>
            </a:extLst>
          </p:cNvPr>
          <p:cNvSpPr txBox="1">
            <a:spLocks noGrp="1" noRot="1" noMove="1" noResize="1" noEditPoints="1" noAdjustHandles="1" noChangeArrowheads="1" noChangeShapeType="1"/>
          </p:cNvSpPr>
          <p:nvPr/>
        </p:nvSpPr>
        <p:spPr>
          <a:xfrm>
            <a:off x="3064226" y="1726544"/>
            <a:ext cx="1181744" cy="507831"/>
          </a:xfrm>
          <a:prstGeom prst="rect">
            <a:avLst/>
          </a:prstGeom>
          <a:noFill/>
        </p:spPr>
        <p:txBody>
          <a:bodyPr wrap="square">
            <a:spAutoFit/>
          </a:bodyPr>
          <a:lstStyle/>
          <a:p>
            <a:pPr algn="ctr"/>
            <a:r>
              <a:rPr lang="en-US" sz="900" b="1" dirty="0">
                <a:solidFill>
                  <a:srgbClr val="022B57"/>
                </a:solidFill>
                <a:cs typeface="Lato Medium" panose="020F0602020204030203" pitchFamily="34" charset="0"/>
              </a:rPr>
              <a:t>Students who plan to work over 20 hours per week.</a:t>
            </a:r>
            <a:endParaRPr lang="en-US" sz="900" b="1" cap="none" dirty="0">
              <a:solidFill>
                <a:srgbClr val="022B57"/>
              </a:solidFill>
              <a:cs typeface="Lato Medium" panose="020F0602020204030203" pitchFamily="34" charset="0"/>
            </a:endParaRPr>
          </a:p>
        </p:txBody>
      </p:sp>
      <p:sp>
        <p:nvSpPr>
          <p:cNvPr id="164" name="TextBox 163">
            <a:extLst>
              <a:ext uri="{FF2B5EF4-FFF2-40B4-BE49-F238E27FC236}">
                <a16:creationId xmlns:a16="http://schemas.microsoft.com/office/drawing/2014/main" id="{90D6BC19-D9AA-4290-B112-82C2D238350A}"/>
              </a:ext>
            </a:extLst>
          </p:cNvPr>
          <p:cNvSpPr txBox="1">
            <a:spLocks noGrp="1" noRot="1" noMove="1" noResize="1" noEditPoints="1" noAdjustHandles="1" noChangeArrowheads="1" noChangeShapeType="1"/>
          </p:cNvSpPr>
          <p:nvPr/>
        </p:nvSpPr>
        <p:spPr>
          <a:xfrm>
            <a:off x="4155339" y="1744930"/>
            <a:ext cx="1130985" cy="784830"/>
          </a:xfrm>
          <a:prstGeom prst="rect">
            <a:avLst/>
          </a:prstGeom>
          <a:noFill/>
        </p:spPr>
        <p:txBody>
          <a:bodyPr wrap="square">
            <a:spAutoFit/>
          </a:bodyPr>
          <a:lstStyle/>
          <a:p>
            <a:pPr algn="ctr"/>
            <a:r>
              <a:rPr lang="en-US" sz="900" b="1" dirty="0">
                <a:solidFill>
                  <a:srgbClr val="022B57"/>
                </a:solidFill>
                <a:cs typeface="Lato Medium" panose="020F0602020204030203" pitchFamily="34" charset="0"/>
              </a:rPr>
              <a:t>Students who plan to transfer prior to completing their program/degree.</a:t>
            </a:r>
            <a:endParaRPr lang="en-US" sz="900" b="1" cap="none" dirty="0">
              <a:solidFill>
                <a:srgbClr val="022B57"/>
              </a:solidFill>
              <a:cs typeface="Lato Medium" panose="020F0602020204030203" pitchFamily="34" charset="0"/>
            </a:endParaRPr>
          </a:p>
        </p:txBody>
      </p:sp>
      <p:sp>
        <p:nvSpPr>
          <p:cNvPr id="165" name="TextBox 164">
            <a:extLst>
              <a:ext uri="{FF2B5EF4-FFF2-40B4-BE49-F238E27FC236}">
                <a16:creationId xmlns:a16="http://schemas.microsoft.com/office/drawing/2014/main" id="{1969DE99-5F15-EFA6-55F5-F6B98E8045E4}"/>
              </a:ext>
            </a:extLst>
          </p:cNvPr>
          <p:cNvSpPr txBox="1">
            <a:spLocks noGrp="1" noRot="1" noMove="1" noResize="1" noEditPoints="1" noAdjustHandles="1" noChangeArrowheads="1" noChangeShapeType="1"/>
          </p:cNvSpPr>
          <p:nvPr/>
        </p:nvSpPr>
        <p:spPr>
          <a:xfrm>
            <a:off x="5150292" y="1744930"/>
            <a:ext cx="1132910" cy="646331"/>
          </a:xfrm>
          <a:prstGeom prst="rect">
            <a:avLst/>
          </a:prstGeom>
          <a:noFill/>
        </p:spPr>
        <p:txBody>
          <a:bodyPr wrap="square">
            <a:spAutoFit/>
          </a:bodyPr>
          <a:lstStyle/>
          <a:p>
            <a:pPr algn="ctr"/>
            <a:r>
              <a:rPr lang="en-US" sz="900" b="1" dirty="0">
                <a:solidFill>
                  <a:srgbClr val="022B57"/>
                </a:solidFill>
                <a:cs typeface="Lato Medium" panose="020F0602020204030203" pitchFamily="34" charset="0"/>
              </a:rPr>
              <a:t>Students who plan to earn a degree beyond a bachelor’s.</a:t>
            </a:r>
            <a:endParaRPr lang="en-US" sz="900" b="1" cap="none" dirty="0">
              <a:solidFill>
                <a:srgbClr val="022B57"/>
              </a:solidFill>
              <a:cs typeface="Lato Medium" panose="020F0602020204030203" pitchFamily="34" charset="0"/>
            </a:endParaRPr>
          </a:p>
        </p:txBody>
      </p:sp>
      <p:sp>
        <p:nvSpPr>
          <p:cNvPr id="166" name="TextBox 165">
            <a:extLst>
              <a:ext uri="{FF2B5EF4-FFF2-40B4-BE49-F238E27FC236}">
                <a16:creationId xmlns:a16="http://schemas.microsoft.com/office/drawing/2014/main" id="{9F1FFA97-1D9A-04F0-53D2-2A42BEECB2C5}"/>
              </a:ext>
            </a:extLst>
          </p:cNvPr>
          <p:cNvSpPr txBox="1">
            <a:spLocks noGrp="1" noRot="1" noMove="1" noResize="1" noEditPoints="1" noAdjustHandles="1" noChangeArrowheads="1" noChangeShapeType="1"/>
          </p:cNvSpPr>
          <p:nvPr/>
        </p:nvSpPr>
        <p:spPr>
          <a:xfrm>
            <a:off x="3182545" y="2491431"/>
            <a:ext cx="925482" cy="507831"/>
          </a:xfrm>
          <a:prstGeom prst="rect">
            <a:avLst/>
          </a:prstGeom>
          <a:noFill/>
        </p:spPr>
        <p:txBody>
          <a:bodyPr wrap="square">
            <a:spAutoFit/>
          </a:bodyPr>
          <a:lstStyle/>
          <a:p>
            <a:pPr algn="ctr"/>
            <a:r>
              <a:rPr lang="en-US" sz="900" dirty="0">
                <a:solidFill>
                  <a:schemeClr val="accent1"/>
                </a:solidFill>
                <a:cs typeface="Lato Medium" panose="020F0602020204030203" pitchFamily="34" charset="0"/>
              </a:rPr>
              <a:t>Percent and number of students</a:t>
            </a:r>
            <a:endParaRPr lang="en-US" sz="900" cap="none" dirty="0">
              <a:solidFill>
                <a:schemeClr val="accent1"/>
              </a:solidFill>
              <a:cs typeface="Lato Medium" panose="020F0602020204030203" pitchFamily="34" charset="0"/>
            </a:endParaRPr>
          </a:p>
        </p:txBody>
      </p:sp>
      <p:sp>
        <p:nvSpPr>
          <p:cNvPr id="167" name="TextBox 166">
            <a:extLst>
              <a:ext uri="{FF2B5EF4-FFF2-40B4-BE49-F238E27FC236}">
                <a16:creationId xmlns:a16="http://schemas.microsoft.com/office/drawing/2014/main" id="{B1B7EAB2-3FCB-EA43-E371-0B7650CFC3C2}"/>
              </a:ext>
            </a:extLst>
          </p:cNvPr>
          <p:cNvSpPr txBox="1">
            <a:spLocks noGrp="1" noRot="1" noMove="1" noResize="1" noEditPoints="1" noAdjustHandles="1" noChangeArrowheads="1" noChangeShapeType="1"/>
          </p:cNvSpPr>
          <p:nvPr/>
        </p:nvSpPr>
        <p:spPr>
          <a:xfrm>
            <a:off x="4333432" y="2491431"/>
            <a:ext cx="778172" cy="507831"/>
          </a:xfrm>
          <a:prstGeom prst="rect">
            <a:avLst/>
          </a:prstGeom>
          <a:noFill/>
        </p:spPr>
        <p:txBody>
          <a:bodyPr wrap="square">
            <a:spAutoFit/>
          </a:bodyPr>
          <a:lstStyle/>
          <a:p>
            <a:pPr algn="ctr"/>
            <a:r>
              <a:rPr lang="en-US" sz="900" dirty="0">
                <a:solidFill>
                  <a:schemeClr val="accent1"/>
                </a:solidFill>
                <a:cs typeface="Lato Medium" panose="020F0602020204030203" pitchFamily="34" charset="0"/>
              </a:rPr>
              <a:t>80</a:t>
            </a:r>
            <a:r>
              <a:rPr lang="en-US" sz="900" baseline="30000" dirty="0">
                <a:solidFill>
                  <a:schemeClr val="accent1"/>
                </a:solidFill>
                <a:cs typeface="Lato Medium" panose="020F0602020204030203" pitchFamily="34" charset="0"/>
              </a:rPr>
              <a:t>th</a:t>
            </a:r>
            <a:r>
              <a:rPr lang="en-US" sz="900" dirty="0">
                <a:solidFill>
                  <a:schemeClr val="accent1"/>
                </a:solidFill>
                <a:cs typeface="Lato Medium" panose="020F0602020204030203" pitchFamily="34" charset="0"/>
              </a:rPr>
              <a:t> percentile or above</a:t>
            </a:r>
            <a:endParaRPr lang="en-US" sz="900" cap="none" dirty="0">
              <a:solidFill>
                <a:schemeClr val="accent1"/>
              </a:solidFill>
              <a:cs typeface="Lato Medium" panose="020F0602020204030203" pitchFamily="34" charset="0"/>
            </a:endParaRPr>
          </a:p>
        </p:txBody>
      </p:sp>
      <p:sp>
        <p:nvSpPr>
          <p:cNvPr id="168" name="TextBox 167">
            <a:extLst>
              <a:ext uri="{FF2B5EF4-FFF2-40B4-BE49-F238E27FC236}">
                <a16:creationId xmlns:a16="http://schemas.microsoft.com/office/drawing/2014/main" id="{B62AA085-1F1F-8357-B1E5-385BF60735E6}"/>
              </a:ext>
            </a:extLst>
          </p:cNvPr>
          <p:cNvSpPr txBox="1">
            <a:spLocks noGrp="1" noRot="1" noMove="1" noResize="1" noEditPoints="1" noAdjustHandles="1" noChangeArrowheads="1" noChangeShapeType="1"/>
          </p:cNvSpPr>
          <p:nvPr/>
        </p:nvSpPr>
        <p:spPr>
          <a:xfrm>
            <a:off x="5254006" y="2490887"/>
            <a:ext cx="925482" cy="507831"/>
          </a:xfrm>
          <a:prstGeom prst="rect">
            <a:avLst/>
          </a:prstGeom>
          <a:noFill/>
        </p:spPr>
        <p:txBody>
          <a:bodyPr wrap="square">
            <a:spAutoFit/>
          </a:bodyPr>
          <a:lstStyle/>
          <a:p>
            <a:pPr algn="ctr"/>
            <a:r>
              <a:rPr lang="en-US" sz="900" dirty="0">
                <a:solidFill>
                  <a:schemeClr val="accent1"/>
                </a:solidFill>
                <a:cs typeface="Lato Medium" panose="020F0602020204030203" pitchFamily="34" charset="0"/>
              </a:rPr>
              <a:t>Percent and number of students</a:t>
            </a:r>
            <a:endParaRPr lang="en-US" sz="900" cap="none" dirty="0">
              <a:solidFill>
                <a:schemeClr val="accent1"/>
              </a:solidFill>
              <a:cs typeface="Lato Medium" panose="020F0602020204030203" pitchFamily="34" charset="0"/>
            </a:endParaRPr>
          </a:p>
        </p:txBody>
      </p:sp>
      <p:sp>
        <p:nvSpPr>
          <p:cNvPr id="169" name="TextBox 168">
            <a:extLst>
              <a:ext uri="{FF2B5EF4-FFF2-40B4-BE49-F238E27FC236}">
                <a16:creationId xmlns:a16="http://schemas.microsoft.com/office/drawing/2014/main" id="{86457D3B-B4D2-6239-3890-413BC8BC696D}"/>
              </a:ext>
            </a:extLst>
          </p:cNvPr>
          <p:cNvSpPr txBox="1">
            <a:spLocks noGrp="1" noRot="1" noMove="1" noResize="1" noEditPoints="1" noAdjustHandles="1" noChangeArrowheads="1" noChangeShapeType="1"/>
          </p:cNvSpPr>
          <p:nvPr/>
        </p:nvSpPr>
        <p:spPr>
          <a:xfrm>
            <a:off x="4317072" y="1443357"/>
            <a:ext cx="449852" cy="283187"/>
          </a:xfrm>
          <a:prstGeom prst="rect">
            <a:avLst/>
          </a:prstGeom>
        </p:spPr>
        <p:txBody>
          <a:bodyPr vert="horz" wrap="none" lIns="91440" tIns="45720" rIns="91440" bIns="45720" rtlCol="0" anchor="ctr">
            <a:noAutofit/>
          </a:bodyPr>
          <a:lstStyle/>
          <a:p>
            <a:pPr algn="ctr"/>
            <a:r>
              <a:rPr lang="en-US" sz="900" b="1" dirty="0">
                <a:solidFill>
                  <a:srgbClr val="022B57"/>
                </a:solidFill>
                <a:cs typeface="Lato Medium" panose="020F0602020204030203" pitchFamily="34" charset="0"/>
              </a:rPr>
              <a:t>%</a:t>
            </a:r>
            <a:endParaRPr lang="en-US" sz="900" b="1" cap="none" dirty="0">
              <a:solidFill>
                <a:srgbClr val="022B57"/>
              </a:solidFill>
              <a:cs typeface="Lato Medium" panose="020F0602020204030203" pitchFamily="34" charset="0"/>
            </a:endParaRPr>
          </a:p>
        </p:txBody>
      </p:sp>
      <p:sp>
        <p:nvSpPr>
          <p:cNvPr id="170" name="TextBox 169">
            <a:extLst>
              <a:ext uri="{FF2B5EF4-FFF2-40B4-BE49-F238E27FC236}">
                <a16:creationId xmlns:a16="http://schemas.microsoft.com/office/drawing/2014/main" id="{114B3D19-EB37-8364-53B9-772324B63C99}"/>
              </a:ext>
            </a:extLst>
          </p:cNvPr>
          <p:cNvSpPr txBox="1">
            <a:spLocks noGrp="1" noRot="1" noMove="1" noResize="1" noEditPoints="1" noAdjustHandles="1" noChangeArrowheads="1" noChangeShapeType="1"/>
          </p:cNvSpPr>
          <p:nvPr/>
        </p:nvSpPr>
        <p:spPr>
          <a:xfrm>
            <a:off x="4720832" y="1443357"/>
            <a:ext cx="449852" cy="283187"/>
          </a:xfrm>
          <a:prstGeom prst="rect">
            <a:avLst/>
          </a:prstGeom>
        </p:spPr>
        <p:txBody>
          <a:bodyPr vert="horz" wrap="none" lIns="91440" tIns="45720" rIns="91440" bIns="45720" rtlCol="0" anchor="ctr">
            <a:noAutofit/>
          </a:bodyPr>
          <a:lstStyle/>
          <a:p>
            <a:pPr algn="ctr"/>
            <a:r>
              <a:rPr lang="en-US" sz="900" b="1" cap="none" dirty="0">
                <a:solidFill>
                  <a:srgbClr val="022B57"/>
                </a:solidFill>
                <a:cs typeface="Lato Medium" panose="020F0602020204030203" pitchFamily="34" charset="0"/>
              </a:rPr>
              <a:t>N</a:t>
            </a:r>
          </a:p>
        </p:txBody>
      </p:sp>
      <p:sp>
        <p:nvSpPr>
          <p:cNvPr id="171" name="TextBox 170">
            <a:extLst>
              <a:ext uri="{FF2B5EF4-FFF2-40B4-BE49-F238E27FC236}">
                <a16:creationId xmlns:a16="http://schemas.microsoft.com/office/drawing/2014/main" id="{6D142F31-55D8-FE14-71F0-6E32FCB86309}"/>
              </a:ext>
            </a:extLst>
          </p:cNvPr>
          <p:cNvSpPr txBox="1">
            <a:spLocks noGrp="1" noRot="1" noMove="1" noResize="1" noEditPoints="1" noAdjustHandles="1" noChangeArrowheads="1" noChangeShapeType="1"/>
          </p:cNvSpPr>
          <p:nvPr/>
        </p:nvSpPr>
        <p:spPr>
          <a:xfrm>
            <a:off x="5312987" y="1436205"/>
            <a:ext cx="449852" cy="283187"/>
          </a:xfrm>
          <a:prstGeom prst="rect">
            <a:avLst/>
          </a:prstGeom>
        </p:spPr>
        <p:txBody>
          <a:bodyPr vert="horz" wrap="none" lIns="91440" tIns="45720" rIns="91440" bIns="45720" rtlCol="0" anchor="ctr">
            <a:noAutofit/>
          </a:bodyPr>
          <a:lstStyle/>
          <a:p>
            <a:pPr algn="ctr"/>
            <a:r>
              <a:rPr lang="en-US" sz="900" b="1" dirty="0">
                <a:solidFill>
                  <a:srgbClr val="022B57"/>
                </a:solidFill>
                <a:cs typeface="Lato Medium" panose="020F0602020204030203" pitchFamily="34" charset="0"/>
              </a:rPr>
              <a:t>%</a:t>
            </a:r>
            <a:endParaRPr lang="en-US" sz="900" b="1" cap="none" dirty="0">
              <a:solidFill>
                <a:srgbClr val="022B57"/>
              </a:solidFill>
              <a:cs typeface="Lato Medium" panose="020F0602020204030203" pitchFamily="34" charset="0"/>
            </a:endParaRPr>
          </a:p>
        </p:txBody>
      </p:sp>
      <p:sp>
        <p:nvSpPr>
          <p:cNvPr id="172" name="TextBox 171">
            <a:extLst>
              <a:ext uri="{FF2B5EF4-FFF2-40B4-BE49-F238E27FC236}">
                <a16:creationId xmlns:a16="http://schemas.microsoft.com/office/drawing/2014/main" id="{967E9797-7043-EE06-43D8-EDF29204EEA7}"/>
              </a:ext>
            </a:extLst>
          </p:cNvPr>
          <p:cNvSpPr txBox="1">
            <a:spLocks noGrp="1" noRot="1" noMove="1" noResize="1" noEditPoints="1" noAdjustHandles="1" noChangeArrowheads="1" noChangeShapeType="1"/>
          </p:cNvSpPr>
          <p:nvPr/>
        </p:nvSpPr>
        <p:spPr>
          <a:xfrm>
            <a:off x="5716747" y="1436205"/>
            <a:ext cx="449852" cy="283187"/>
          </a:xfrm>
          <a:prstGeom prst="rect">
            <a:avLst/>
          </a:prstGeom>
        </p:spPr>
        <p:txBody>
          <a:bodyPr vert="horz" wrap="none" lIns="91440" tIns="45720" rIns="91440" bIns="45720" rtlCol="0" anchor="ctr">
            <a:noAutofit/>
          </a:bodyPr>
          <a:lstStyle/>
          <a:p>
            <a:pPr algn="ctr"/>
            <a:r>
              <a:rPr lang="en-US" sz="900" b="1" cap="none" dirty="0">
                <a:solidFill>
                  <a:srgbClr val="022B57"/>
                </a:solidFill>
                <a:cs typeface="Lato Medium" panose="020F0602020204030203" pitchFamily="34" charset="0"/>
              </a:rPr>
              <a:t>N</a:t>
            </a:r>
          </a:p>
        </p:txBody>
      </p:sp>
      <p:cxnSp>
        <p:nvCxnSpPr>
          <p:cNvPr id="173" name="Straight Connector 172">
            <a:extLst>
              <a:ext uri="{FF2B5EF4-FFF2-40B4-BE49-F238E27FC236}">
                <a16:creationId xmlns:a16="http://schemas.microsoft.com/office/drawing/2014/main" id="{717629C1-9FEA-D4F5-B89F-446A4C383FD5}"/>
              </a:ext>
            </a:extLst>
          </p:cNvPr>
          <p:cNvCxnSpPr>
            <a:cxnSpLocks noGrp="1" noRot="1" noMove="1" noResize="1" noEditPoints="1" noAdjustHandles="1" noChangeArrowheads="1" noChangeShapeType="1"/>
          </p:cNvCxnSpPr>
          <p:nvPr/>
        </p:nvCxnSpPr>
        <p:spPr>
          <a:xfrm>
            <a:off x="3487684" y="3075314"/>
            <a:ext cx="2469429" cy="447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7CEA839-C1EE-55B0-3249-B6EE99A1D8B8}"/>
              </a:ext>
            </a:extLst>
          </p:cNvPr>
          <p:cNvCxnSpPr>
            <a:cxnSpLocks noGrp="1" noRot="1" noMove="1" noResize="1" noEditPoints="1" noAdjustHandles="1" noChangeArrowheads="1" noChangeShapeType="1"/>
          </p:cNvCxnSpPr>
          <p:nvPr/>
        </p:nvCxnSpPr>
        <p:spPr>
          <a:xfrm flipH="1" flipV="1">
            <a:off x="6308450" y="196105"/>
            <a:ext cx="2295" cy="10072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6" name="Text Placeholder 5">
            <a:extLst>
              <a:ext uri="{FF2B5EF4-FFF2-40B4-BE49-F238E27FC236}">
                <a16:creationId xmlns:a16="http://schemas.microsoft.com/office/drawing/2014/main" id="{B8DC9219-49B2-6178-B548-A8FDE9932F76}"/>
              </a:ext>
            </a:extLst>
          </p:cNvPr>
          <p:cNvSpPr txBox="1">
            <a:spLocks noGrp="1" noRot="1" noMove="1" noResize="1" noEditPoints="1" noAdjustHandles="1" noChangeArrowheads="1" noChangeShapeType="1"/>
          </p:cNvSpPr>
          <p:nvPr/>
        </p:nvSpPr>
        <p:spPr>
          <a:xfrm>
            <a:off x="6259178" y="92802"/>
            <a:ext cx="2572728" cy="684319"/>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400"/>
              </a:spcAft>
              <a:buFont typeface="Arial" panose="020B0604020202020204" pitchFamily="34" charset="0"/>
              <a:buNone/>
              <a:defRPr sz="1200" kern="1200">
                <a:solidFill>
                  <a:schemeClr val="tx2"/>
                </a:solidFill>
                <a:latin typeface="+mn-lt"/>
                <a:ea typeface="+mn-ea"/>
                <a:cs typeface="+mn-cs"/>
              </a:defRPr>
            </a:lvl1pPr>
            <a:lvl2pPr marL="338328" indent="0" algn="l" defTabSz="685800" rtl="0" eaLnBrk="1" latinLnBrk="0" hangingPunct="1">
              <a:lnSpc>
                <a:spcPct val="100000"/>
              </a:lnSpc>
              <a:spcBef>
                <a:spcPts val="0"/>
              </a:spcBef>
              <a:spcAft>
                <a:spcPts val="0"/>
              </a:spcAft>
              <a:buFont typeface="Arial" panose="020B0604020202020204" pitchFamily="34" charset="0"/>
              <a:buNone/>
              <a:tabLst/>
              <a:defRPr sz="1200" kern="1200">
                <a:solidFill>
                  <a:schemeClr val="tx2"/>
                </a:solidFill>
                <a:latin typeface="+mn-lt"/>
                <a:ea typeface="+mn-ea"/>
                <a:cs typeface="+mn-cs"/>
              </a:defRPr>
            </a:lvl2pPr>
            <a:lvl3pPr marL="7955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3pPr>
            <a:lvl4pPr marL="12527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4pPr>
            <a:lvl5pPr marL="17099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1" dirty="0"/>
              <a:t>College Student Inventory™ </a:t>
            </a:r>
            <a:br>
              <a:rPr lang="en-US" sz="1000" b="1" dirty="0"/>
            </a:br>
            <a:r>
              <a:rPr lang="en-US" sz="1000" b="1" dirty="0"/>
              <a:t>Summary Results </a:t>
            </a:r>
            <a:br>
              <a:rPr lang="en-US" sz="1000" b="1" dirty="0"/>
            </a:br>
            <a:r>
              <a:rPr lang="en-US" sz="1000" b="1" dirty="0"/>
              <a:t>Fall 20XX Cohort</a:t>
            </a:r>
            <a:br>
              <a:rPr lang="en-US" sz="1000" b="1" dirty="0"/>
            </a:br>
            <a:r>
              <a:rPr lang="en-US" sz="1000" b="1" dirty="0"/>
              <a:t>Institution </a:t>
            </a:r>
            <a:br>
              <a:rPr lang="en-US" sz="1000" b="1" dirty="0"/>
            </a:br>
            <a:r>
              <a:rPr lang="en-US" sz="1000" b="1" dirty="0"/>
              <a:t>Name</a:t>
            </a:r>
            <a:br>
              <a:rPr lang="en-US" sz="1000" b="1" dirty="0"/>
            </a:br>
            <a:r>
              <a:rPr lang="en-US" sz="1000" b="1" dirty="0"/>
              <a:t>Completion Rate = </a:t>
            </a:r>
            <a:br>
              <a:rPr lang="en-US" sz="1000" b="1" dirty="0"/>
            </a:br>
            <a:r>
              <a:rPr lang="en-US" sz="1000" b="1" dirty="0"/>
              <a:t>N = </a:t>
            </a:r>
          </a:p>
          <a:p>
            <a:endParaRPr lang="en-US" sz="1000" b="1" dirty="0"/>
          </a:p>
        </p:txBody>
      </p:sp>
      <p:sp>
        <p:nvSpPr>
          <p:cNvPr id="178" name="TextBox 177">
            <a:extLst>
              <a:ext uri="{FF2B5EF4-FFF2-40B4-BE49-F238E27FC236}">
                <a16:creationId xmlns:a16="http://schemas.microsoft.com/office/drawing/2014/main" id="{25ACDCA3-F997-625D-57FE-C1062861FB56}"/>
              </a:ext>
            </a:extLst>
          </p:cNvPr>
          <p:cNvSpPr txBox="1">
            <a:spLocks noGrp="1" noRot="1" noMove="1" noResize="1" noEditPoints="1" noAdjustHandles="1" noChangeArrowheads="1" noChangeShapeType="1"/>
          </p:cNvSpPr>
          <p:nvPr/>
        </p:nvSpPr>
        <p:spPr>
          <a:xfrm>
            <a:off x="6490404" y="1018790"/>
            <a:ext cx="473256" cy="216064"/>
          </a:xfrm>
          <a:prstGeom prst="rect">
            <a:avLst/>
          </a:prstGeom>
        </p:spPr>
        <p:txBody>
          <a:bodyPr vert="horz" wrap="square" lIns="91440" tIns="45720" rIns="91440" bIns="45720" rtlCol="0" anchor="ctr">
            <a:noAutofit/>
          </a:bodyPr>
          <a:lstStyle/>
          <a:p>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sp>
        <p:nvSpPr>
          <p:cNvPr id="184" name="Text Placeholder 1">
            <a:extLst>
              <a:ext uri="{FF2B5EF4-FFF2-40B4-BE49-F238E27FC236}">
                <a16:creationId xmlns:a16="http://schemas.microsoft.com/office/drawing/2014/main" id="{42B49180-E353-F657-A6FF-97D5FF6A8EA3}"/>
              </a:ext>
            </a:extLst>
          </p:cNvPr>
          <p:cNvSpPr txBox="1">
            <a:spLocks noGrp="1" noRot="1" noMove="1" noResize="1" noEditPoints="1" noAdjustHandles="1" noChangeArrowheads="1" noChangeShapeType="1"/>
          </p:cNvSpPr>
          <p:nvPr/>
        </p:nvSpPr>
        <p:spPr>
          <a:xfrm>
            <a:off x="6350534" y="1610606"/>
            <a:ext cx="1705311" cy="257448"/>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0"/>
              </a:spcAft>
              <a:buFont typeface="Arial" panose="020B0604020202020204" pitchFamily="34" charset="0"/>
              <a:buNone/>
              <a:defRPr sz="1800" b="1" i="0" kern="1200">
                <a:solidFill>
                  <a:schemeClr val="accent3"/>
                </a:solidFill>
                <a:latin typeface="+mn-lt"/>
                <a:ea typeface="+mn-ea"/>
                <a:cs typeface="Aptos Regular" pitchFamily="50" charset="0"/>
              </a:defRPr>
            </a:lvl1pPr>
            <a:lvl2pPr marL="0" indent="0" algn="l" defTabSz="685800" rtl="0" eaLnBrk="1" latinLnBrk="0" hangingPunct="1">
              <a:lnSpc>
                <a:spcPct val="100000"/>
              </a:lnSpc>
              <a:spcBef>
                <a:spcPts val="0"/>
              </a:spcBef>
              <a:spcAft>
                <a:spcPts val="1000"/>
              </a:spcAft>
              <a:buFont typeface="Arial" panose="020B0604020202020204" pitchFamily="34" charset="0"/>
              <a:buNone/>
              <a:tabLst/>
              <a:defRPr sz="1600" kern="1200">
                <a:solidFill>
                  <a:schemeClr val="tx1"/>
                </a:solidFill>
                <a:latin typeface="Aptos Regular" pitchFamily="50" charset="0"/>
                <a:ea typeface="+mn-ea"/>
                <a:cs typeface="Aptos Regular" pitchFamily="50" charset="0"/>
              </a:defRPr>
            </a:lvl2pPr>
            <a:lvl3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3pPr>
            <a:lvl4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4pPr>
            <a:lvl5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a:solidFill>
                  <a:srgbClr val="FFFFFF"/>
                </a:solidFill>
              </a:rPr>
              <a:t>(Get Help/Discuss/Get Info)</a:t>
            </a:r>
            <a:endParaRPr lang="en-US" sz="900" dirty="0">
              <a:solidFill>
                <a:srgbClr val="FFFFFF"/>
              </a:solidFill>
            </a:endParaRPr>
          </a:p>
        </p:txBody>
      </p:sp>
      <p:sp>
        <p:nvSpPr>
          <p:cNvPr id="185" name="Title 2">
            <a:extLst>
              <a:ext uri="{FF2B5EF4-FFF2-40B4-BE49-F238E27FC236}">
                <a16:creationId xmlns:a16="http://schemas.microsoft.com/office/drawing/2014/main" id="{9F781E3B-88F9-0D96-DB7F-1ED282AA8D15}"/>
              </a:ext>
            </a:extLst>
          </p:cNvPr>
          <p:cNvSpPr txBox="1">
            <a:spLocks noGrp="1" noRot="1" noMove="1" noResize="1" noEditPoints="1" noAdjustHandles="1" noChangeArrowheads="1" noChangeShapeType="1"/>
          </p:cNvSpPr>
          <p:nvPr/>
        </p:nvSpPr>
        <p:spPr>
          <a:xfrm>
            <a:off x="6325659" y="1245560"/>
            <a:ext cx="2329099" cy="413942"/>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sz="1200" dirty="0"/>
              <a:t>Students’ top 10 requests for assistance </a:t>
            </a:r>
          </a:p>
        </p:txBody>
      </p:sp>
      <p:sp>
        <p:nvSpPr>
          <p:cNvPr id="189" name="TextBox 188">
            <a:extLst>
              <a:ext uri="{FF2B5EF4-FFF2-40B4-BE49-F238E27FC236}">
                <a16:creationId xmlns:a16="http://schemas.microsoft.com/office/drawing/2014/main" id="{6FD0D9D0-5AE0-40E0-C384-8FE2E01C69D4}"/>
              </a:ext>
            </a:extLst>
          </p:cNvPr>
          <p:cNvSpPr txBox="1">
            <a:spLocks noGrp="1" noRot="1" noMove="1" noResize="1" noEditPoints="1" noAdjustHandles="1" noChangeArrowheads="1" noChangeShapeType="1"/>
          </p:cNvSpPr>
          <p:nvPr/>
        </p:nvSpPr>
        <p:spPr>
          <a:xfrm>
            <a:off x="6389351" y="1856270"/>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190" name="TextBox 189">
            <a:extLst>
              <a:ext uri="{FF2B5EF4-FFF2-40B4-BE49-F238E27FC236}">
                <a16:creationId xmlns:a16="http://schemas.microsoft.com/office/drawing/2014/main" id="{B5401CF0-B6FB-9785-D41D-1DBD18922700}"/>
              </a:ext>
            </a:extLst>
          </p:cNvPr>
          <p:cNvSpPr txBox="1">
            <a:spLocks noGrp="1" noRot="1" noMove="1" noResize="1" noEditPoints="1" noAdjustHandles="1" noChangeArrowheads="1" noChangeShapeType="1"/>
          </p:cNvSpPr>
          <p:nvPr/>
        </p:nvSpPr>
        <p:spPr>
          <a:xfrm>
            <a:off x="8686800" y="1855019"/>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191" name="TextBox 190">
            <a:extLst>
              <a:ext uri="{FF2B5EF4-FFF2-40B4-BE49-F238E27FC236}">
                <a16:creationId xmlns:a16="http://schemas.microsoft.com/office/drawing/2014/main" id="{BF866B9C-D6EC-43E3-2812-54418244F644}"/>
              </a:ext>
            </a:extLst>
          </p:cNvPr>
          <p:cNvSpPr txBox="1">
            <a:spLocks noGrp="1" noRot="1" noMove="1" noResize="1" noEditPoints="1" noAdjustHandles="1" noChangeArrowheads="1" noChangeShapeType="1"/>
          </p:cNvSpPr>
          <p:nvPr/>
        </p:nvSpPr>
        <p:spPr>
          <a:xfrm>
            <a:off x="8859982" y="1865050"/>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pic>
        <p:nvPicPr>
          <p:cNvPr id="193" name="Picture 192" descr="A logo with colorful circles&#10;&#10;AI-generated content may be incorrect.">
            <a:extLst>
              <a:ext uri="{FF2B5EF4-FFF2-40B4-BE49-F238E27FC236}">
                <a16:creationId xmlns:a16="http://schemas.microsoft.com/office/drawing/2014/main" id="{B7E55252-D37B-BA81-3A33-5EFA89DF26E2}"/>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8111835" y="85130"/>
            <a:ext cx="967775" cy="782384"/>
          </a:xfrm>
          <a:prstGeom prst="rect">
            <a:avLst/>
          </a:prstGeom>
        </p:spPr>
      </p:pic>
      <p:sp>
        <p:nvSpPr>
          <p:cNvPr id="194" name="TextBox 193">
            <a:extLst>
              <a:ext uri="{FF2B5EF4-FFF2-40B4-BE49-F238E27FC236}">
                <a16:creationId xmlns:a16="http://schemas.microsoft.com/office/drawing/2014/main" id="{41DE9C3E-7A1E-43EC-EF99-41D877D12F6D}"/>
              </a:ext>
            </a:extLst>
          </p:cNvPr>
          <p:cNvSpPr txBox="1">
            <a:spLocks noGrp="1" noRot="1" noMove="1" noResize="1" noEditPoints="1" noAdjustHandles="1" noChangeArrowheads="1" noChangeShapeType="1"/>
          </p:cNvSpPr>
          <p:nvPr/>
        </p:nvSpPr>
        <p:spPr>
          <a:xfrm>
            <a:off x="6271105" y="1868575"/>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1. </a:t>
            </a:r>
          </a:p>
        </p:txBody>
      </p:sp>
      <p:sp>
        <p:nvSpPr>
          <p:cNvPr id="195" name="TextBox 194">
            <a:extLst>
              <a:ext uri="{FF2B5EF4-FFF2-40B4-BE49-F238E27FC236}">
                <a16:creationId xmlns:a16="http://schemas.microsoft.com/office/drawing/2014/main" id="{5E77E663-0CF5-25AC-0FA9-D3522584F78F}"/>
              </a:ext>
            </a:extLst>
          </p:cNvPr>
          <p:cNvSpPr txBox="1">
            <a:spLocks noGrp="1" noRot="1" noMove="1" noResize="1" noEditPoints="1" noAdjustHandles="1" noChangeArrowheads="1" noChangeShapeType="1"/>
          </p:cNvSpPr>
          <p:nvPr/>
        </p:nvSpPr>
        <p:spPr>
          <a:xfrm>
            <a:off x="6389351" y="2132811"/>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196" name="TextBox 195">
            <a:extLst>
              <a:ext uri="{FF2B5EF4-FFF2-40B4-BE49-F238E27FC236}">
                <a16:creationId xmlns:a16="http://schemas.microsoft.com/office/drawing/2014/main" id="{AFF1501E-4CBA-41F2-4302-5E53307A9DF5}"/>
              </a:ext>
            </a:extLst>
          </p:cNvPr>
          <p:cNvSpPr txBox="1">
            <a:spLocks noGrp="1" noRot="1" noMove="1" noResize="1" noEditPoints="1" noAdjustHandles="1" noChangeArrowheads="1" noChangeShapeType="1"/>
          </p:cNvSpPr>
          <p:nvPr/>
        </p:nvSpPr>
        <p:spPr>
          <a:xfrm>
            <a:off x="8686800" y="2131560"/>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197" name="TextBox 196">
            <a:extLst>
              <a:ext uri="{FF2B5EF4-FFF2-40B4-BE49-F238E27FC236}">
                <a16:creationId xmlns:a16="http://schemas.microsoft.com/office/drawing/2014/main" id="{E2136C11-1B97-F34F-BA60-7C6F51E550C2}"/>
              </a:ext>
            </a:extLst>
          </p:cNvPr>
          <p:cNvSpPr txBox="1">
            <a:spLocks noGrp="1" noRot="1" noMove="1" noResize="1" noEditPoints="1" noAdjustHandles="1" noChangeArrowheads="1" noChangeShapeType="1"/>
          </p:cNvSpPr>
          <p:nvPr/>
        </p:nvSpPr>
        <p:spPr>
          <a:xfrm>
            <a:off x="8859982" y="2141591"/>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198" name="TextBox 197">
            <a:extLst>
              <a:ext uri="{FF2B5EF4-FFF2-40B4-BE49-F238E27FC236}">
                <a16:creationId xmlns:a16="http://schemas.microsoft.com/office/drawing/2014/main" id="{F4349498-ACEB-6570-A65D-4CC0E8D309CB}"/>
              </a:ext>
            </a:extLst>
          </p:cNvPr>
          <p:cNvSpPr txBox="1">
            <a:spLocks noGrp="1" noRot="1" noMove="1" noResize="1" noEditPoints="1" noAdjustHandles="1" noChangeArrowheads="1" noChangeShapeType="1"/>
          </p:cNvSpPr>
          <p:nvPr/>
        </p:nvSpPr>
        <p:spPr>
          <a:xfrm>
            <a:off x="6271105" y="2145116"/>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2. </a:t>
            </a:r>
          </a:p>
        </p:txBody>
      </p:sp>
      <p:sp>
        <p:nvSpPr>
          <p:cNvPr id="211" name="TextBox 210">
            <a:extLst>
              <a:ext uri="{FF2B5EF4-FFF2-40B4-BE49-F238E27FC236}">
                <a16:creationId xmlns:a16="http://schemas.microsoft.com/office/drawing/2014/main" id="{1FC2FE9D-6448-FF16-43E7-58490BE29812}"/>
              </a:ext>
            </a:extLst>
          </p:cNvPr>
          <p:cNvSpPr txBox="1">
            <a:spLocks noGrp="1" noRot="1" noMove="1" noResize="1" noEditPoints="1" noAdjustHandles="1" noChangeArrowheads="1" noChangeShapeType="1"/>
          </p:cNvSpPr>
          <p:nvPr/>
        </p:nvSpPr>
        <p:spPr>
          <a:xfrm>
            <a:off x="6389351" y="2418603"/>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12" name="TextBox 211">
            <a:extLst>
              <a:ext uri="{FF2B5EF4-FFF2-40B4-BE49-F238E27FC236}">
                <a16:creationId xmlns:a16="http://schemas.microsoft.com/office/drawing/2014/main" id="{7D8620DC-9E46-4671-C9F7-9D35F2046475}"/>
              </a:ext>
            </a:extLst>
          </p:cNvPr>
          <p:cNvSpPr txBox="1">
            <a:spLocks noGrp="1" noRot="1" noMove="1" noResize="1" noEditPoints="1" noAdjustHandles="1" noChangeArrowheads="1" noChangeShapeType="1"/>
          </p:cNvSpPr>
          <p:nvPr/>
        </p:nvSpPr>
        <p:spPr>
          <a:xfrm>
            <a:off x="8686800" y="2417352"/>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13" name="TextBox 212">
            <a:extLst>
              <a:ext uri="{FF2B5EF4-FFF2-40B4-BE49-F238E27FC236}">
                <a16:creationId xmlns:a16="http://schemas.microsoft.com/office/drawing/2014/main" id="{F7BA7840-1310-0A20-869A-72E9C0C4EAED}"/>
              </a:ext>
            </a:extLst>
          </p:cNvPr>
          <p:cNvSpPr txBox="1">
            <a:spLocks noGrp="1" noRot="1" noMove="1" noResize="1" noEditPoints="1" noAdjustHandles="1" noChangeArrowheads="1" noChangeShapeType="1"/>
          </p:cNvSpPr>
          <p:nvPr/>
        </p:nvSpPr>
        <p:spPr>
          <a:xfrm>
            <a:off x="8859982" y="2427383"/>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14" name="TextBox 213">
            <a:extLst>
              <a:ext uri="{FF2B5EF4-FFF2-40B4-BE49-F238E27FC236}">
                <a16:creationId xmlns:a16="http://schemas.microsoft.com/office/drawing/2014/main" id="{42EA2D4A-EA53-E6A1-B768-6464963D7204}"/>
              </a:ext>
            </a:extLst>
          </p:cNvPr>
          <p:cNvSpPr txBox="1">
            <a:spLocks noGrp="1" noRot="1" noMove="1" noResize="1" noEditPoints="1" noAdjustHandles="1" noChangeArrowheads="1" noChangeShapeType="1"/>
          </p:cNvSpPr>
          <p:nvPr/>
        </p:nvSpPr>
        <p:spPr>
          <a:xfrm>
            <a:off x="6271105" y="2430908"/>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3. </a:t>
            </a:r>
          </a:p>
        </p:txBody>
      </p:sp>
      <p:sp>
        <p:nvSpPr>
          <p:cNvPr id="215" name="TextBox 214">
            <a:extLst>
              <a:ext uri="{FF2B5EF4-FFF2-40B4-BE49-F238E27FC236}">
                <a16:creationId xmlns:a16="http://schemas.microsoft.com/office/drawing/2014/main" id="{DBDDE4F1-E4F4-0E15-D1FF-D4EF245BE670}"/>
              </a:ext>
            </a:extLst>
          </p:cNvPr>
          <p:cNvSpPr txBox="1">
            <a:spLocks noGrp="1" noRot="1" noMove="1" noResize="1" noEditPoints="1" noAdjustHandles="1" noChangeArrowheads="1" noChangeShapeType="1"/>
          </p:cNvSpPr>
          <p:nvPr/>
        </p:nvSpPr>
        <p:spPr>
          <a:xfrm>
            <a:off x="6389349" y="2708406"/>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16" name="TextBox 215">
            <a:extLst>
              <a:ext uri="{FF2B5EF4-FFF2-40B4-BE49-F238E27FC236}">
                <a16:creationId xmlns:a16="http://schemas.microsoft.com/office/drawing/2014/main" id="{9A0467E0-4856-2BFF-D6CB-BDB04129F960}"/>
              </a:ext>
            </a:extLst>
          </p:cNvPr>
          <p:cNvSpPr txBox="1">
            <a:spLocks noGrp="1" noRot="1" noMove="1" noResize="1" noEditPoints="1" noAdjustHandles="1" noChangeArrowheads="1" noChangeShapeType="1"/>
          </p:cNvSpPr>
          <p:nvPr/>
        </p:nvSpPr>
        <p:spPr>
          <a:xfrm>
            <a:off x="8686798" y="2707155"/>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17" name="TextBox 216">
            <a:extLst>
              <a:ext uri="{FF2B5EF4-FFF2-40B4-BE49-F238E27FC236}">
                <a16:creationId xmlns:a16="http://schemas.microsoft.com/office/drawing/2014/main" id="{7C915A76-D6ED-15B4-0FEA-6E509F3812D4}"/>
              </a:ext>
            </a:extLst>
          </p:cNvPr>
          <p:cNvSpPr txBox="1">
            <a:spLocks noGrp="1" noRot="1" noMove="1" noResize="1" noEditPoints="1" noAdjustHandles="1" noChangeArrowheads="1" noChangeShapeType="1"/>
          </p:cNvSpPr>
          <p:nvPr/>
        </p:nvSpPr>
        <p:spPr>
          <a:xfrm>
            <a:off x="8859980" y="2717186"/>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18" name="TextBox 217">
            <a:extLst>
              <a:ext uri="{FF2B5EF4-FFF2-40B4-BE49-F238E27FC236}">
                <a16:creationId xmlns:a16="http://schemas.microsoft.com/office/drawing/2014/main" id="{5A1C86F3-6F40-6C4B-2A19-162C8B4FFB10}"/>
              </a:ext>
            </a:extLst>
          </p:cNvPr>
          <p:cNvSpPr txBox="1">
            <a:spLocks noGrp="1" noRot="1" noMove="1" noResize="1" noEditPoints="1" noAdjustHandles="1" noChangeArrowheads="1" noChangeShapeType="1"/>
          </p:cNvSpPr>
          <p:nvPr/>
        </p:nvSpPr>
        <p:spPr>
          <a:xfrm>
            <a:off x="6271103" y="2720711"/>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4. </a:t>
            </a:r>
          </a:p>
        </p:txBody>
      </p:sp>
      <p:sp>
        <p:nvSpPr>
          <p:cNvPr id="219" name="TextBox 218">
            <a:extLst>
              <a:ext uri="{FF2B5EF4-FFF2-40B4-BE49-F238E27FC236}">
                <a16:creationId xmlns:a16="http://schemas.microsoft.com/office/drawing/2014/main" id="{F1D4DBF3-C128-4D69-C0D7-352873AF45B4}"/>
              </a:ext>
            </a:extLst>
          </p:cNvPr>
          <p:cNvSpPr txBox="1">
            <a:spLocks noGrp="1" noRot="1" noMove="1" noResize="1" noEditPoints="1" noAdjustHandles="1" noChangeArrowheads="1" noChangeShapeType="1"/>
          </p:cNvSpPr>
          <p:nvPr/>
        </p:nvSpPr>
        <p:spPr>
          <a:xfrm>
            <a:off x="6389351" y="2989737"/>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20" name="TextBox 219">
            <a:extLst>
              <a:ext uri="{FF2B5EF4-FFF2-40B4-BE49-F238E27FC236}">
                <a16:creationId xmlns:a16="http://schemas.microsoft.com/office/drawing/2014/main" id="{22D8E810-9D5F-EAE0-A80D-987F26377AC3}"/>
              </a:ext>
            </a:extLst>
          </p:cNvPr>
          <p:cNvSpPr txBox="1">
            <a:spLocks noGrp="1" noRot="1" noMove="1" noResize="1" noEditPoints="1" noAdjustHandles="1" noChangeArrowheads="1" noChangeShapeType="1"/>
          </p:cNvSpPr>
          <p:nvPr/>
        </p:nvSpPr>
        <p:spPr>
          <a:xfrm>
            <a:off x="8686800" y="2988486"/>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21" name="TextBox 220">
            <a:extLst>
              <a:ext uri="{FF2B5EF4-FFF2-40B4-BE49-F238E27FC236}">
                <a16:creationId xmlns:a16="http://schemas.microsoft.com/office/drawing/2014/main" id="{928A1509-EC80-F446-916E-E83CDAA977F3}"/>
              </a:ext>
            </a:extLst>
          </p:cNvPr>
          <p:cNvSpPr txBox="1">
            <a:spLocks noGrp="1" noRot="1" noMove="1" noResize="1" noEditPoints="1" noAdjustHandles="1" noChangeArrowheads="1" noChangeShapeType="1"/>
          </p:cNvSpPr>
          <p:nvPr/>
        </p:nvSpPr>
        <p:spPr>
          <a:xfrm>
            <a:off x="8859982" y="2998517"/>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22" name="TextBox 221">
            <a:extLst>
              <a:ext uri="{FF2B5EF4-FFF2-40B4-BE49-F238E27FC236}">
                <a16:creationId xmlns:a16="http://schemas.microsoft.com/office/drawing/2014/main" id="{619F0943-1C5D-FEAE-B2C4-BFB5F08DB01D}"/>
              </a:ext>
            </a:extLst>
          </p:cNvPr>
          <p:cNvSpPr txBox="1">
            <a:spLocks noGrp="1" noRot="1" noMove="1" noResize="1" noEditPoints="1" noAdjustHandles="1" noChangeArrowheads="1" noChangeShapeType="1"/>
          </p:cNvSpPr>
          <p:nvPr/>
        </p:nvSpPr>
        <p:spPr>
          <a:xfrm>
            <a:off x="6271105" y="3002042"/>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5. </a:t>
            </a:r>
          </a:p>
        </p:txBody>
      </p:sp>
      <p:sp>
        <p:nvSpPr>
          <p:cNvPr id="231" name="TextBox 230">
            <a:extLst>
              <a:ext uri="{FF2B5EF4-FFF2-40B4-BE49-F238E27FC236}">
                <a16:creationId xmlns:a16="http://schemas.microsoft.com/office/drawing/2014/main" id="{BBF1B0A9-0CDD-E55B-C36D-490AA01E0D8B}"/>
              </a:ext>
            </a:extLst>
          </p:cNvPr>
          <p:cNvSpPr txBox="1">
            <a:spLocks noGrp="1" noRot="1" noMove="1" noResize="1" noEditPoints="1" noAdjustHandles="1" noChangeArrowheads="1" noChangeShapeType="1"/>
          </p:cNvSpPr>
          <p:nvPr/>
        </p:nvSpPr>
        <p:spPr>
          <a:xfrm>
            <a:off x="6389351" y="3268868"/>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32" name="TextBox 231">
            <a:extLst>
              <a:ext uri="{FF2B5EF4-FFF2-40B4-BE49-F238E27FC236}">
                <a16:creationId xmlns:a16="http://schemas.microsoft.com/office/drawing/2014/main" id="{2ADB36A1-2E5A-0554-ECDA-FD1F02DCCE71}"/>
              </a:ext>
            </a:extLst>
          </p:cNvPr>
          <p:cNvSpPr txBox="1">
            <a:spLocks noGrp="1" noRot="1" noMove="1" noResize="1" noEditPoints="1" noAdjustHandles="1" noChangeArrowheads="1" noChangeShapeType="1"/>
          </p:cNvSpPr>
          <p:nvPr/>
        </p:nvSpPr>
        <p:spPr>
          <a:xfrm>
            <a:off x="8686800" y="3267617"/>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33" name="TextBox 232">
            <a:extLst>
              <a:ext uri="{FF2B5EF4-FFF2-40B4-BE49-F238E27FC236}">
                <a16:creationId xmlns:a16="http://schemas.microsoft.com/office/drawing/2014/main" id="{7BA2DD6A-36ED-6699-6754-31F27CCC77EE}"/>
              </a:ext>
            </a:extLst>
          </p:cNvPr>
          <p:cNvSpPr txBox="1">
            <a:spLocks noGrp="1" noRot="1" noMove="1" noResize="1" noEditPoints="1" noAdjustHandles="1" noChangeArrowheads="1" noChangeShapeType="1"/>
          </p:cNvSpPr>
          <p:nvPr/>
        </p:nvSpPr>
        <p:spPr>
          <a:xfrm>
            <a:off x="8859982" y="3277648"/>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34" name="TextBox 233">
            <a:extLst>
              <a:ext uri="{FF2B5EF4-FFF2-40B4-BE49-F238E27FC236}">
                <a16:creationId xmlns:a16="http://schemas.microsoft.com/office/drawing/2014/main" id="{EEA715A8-EF17-3BCA-A1E7-44E2D52E823C}"/>
              </a:ext>
            </a:extLst>
          </p:cNvPr>
          <p:cNvSpPr txBox="1">
            <a:spLocks noGrp="1" noRot="1" noMove="1" noResize="1" noEditPoints="1" noAdjustHandles="1" noChangeArrowheads="1" noChangeShapeType="1"/>
          </p:cNvSpPr>
          <p:nvPr/>
        </p:nvSpPr>
        <p:spPr>
          <a:xfrm>
            <a:off x="6271105" y="3281173"/>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6. </a:t>
            </a:r>
          </a:p>
        </p:txBody>
      </p:sp>
      <p:sp>
        <p:nvSpPr>
          <p:cNvPr id="235" name="TextBox 234">
            <a:extLst>
              <a:ext uri="{FF2B5EF4-FFF2-40B4-BE49-F238E27FC236}">
                <a16:creationId xmlns:a16="http://schemas.microsoft.com/office/drawing/2014/main" id="{9DC87C6B-8616-17CC-74F2-998894C69257}"/>
              </a:ext>
            </a:extLst>
          </p:cNvPr>
          <p:cNvSpPr txBox="1">
            <a:spLocks noGrp="1" noRot="1" noMove="1" noResize="1" noEditPoints="1" noAdjustHandles="1" noChangeArrowheads="1" noChangeShapeType="1"/>
          </p:cNvSpPr>
          <p:nvPr/>
        </p:nvSpPr>
        <p:spPr>
          <a:xfrm>
            <a:off x="6389351" y="3567278"/>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36" name="TextBox 235">
            <a:extLst>
              <a:ext uri="{FF2B5EF4-FFF2-40B4-BE49-F238E27FC236}">
                <a16:creationId xmlns:a16="http://schemas.microsoft.com/office/drawing/2014/main" id="{BA2232AD-E7F4-0B49-7FB2-8962E599AE97}"/>
              </a:ext>
            </a:extLst>
          </p:cNvPr>
          <p:cNvSpPr txBox="1">
            <a:spLocks noGrp="1" noRot="1" noMove="1" noResize="1" noEditPoints="1" noAdjustHandles="1" noChangeArrowheads="1" noChangeShapeType="1"/>
          </p:cNvSpPr>
          <p:nvPr/>
        </p:nvSpPr>
        <p:spPr>
          <a:xfrm>
            <a:off x="8686800" y="3566027"/>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37" name="TextBox 236">
            <a:extLst>
              <a:ext uri="{FF2B5EF4-FFF2-40B4-BE49-F238E27FC236}">
                <a16:creationId xmlns:a16="http://schemas.microsoft.com/office/drawing/2014/main" id="{A2BAACF3-D67C-75FA-C0D3-62A84462A9B2}"/>
              </a:ext>
            </a:extLst>
          </p:cNvPr>
          <p:cNvSpPr txBox="1">
            <a:spLocks noGrp="1" noRot="1" noMove="1" noResize="1" noEditPoints="1" noAdjustHandles="1" noChangeArrowheads="1" noChangeShapeType="1"/>
          </p:cNvSpPr>
          <p:nvPr/>
        </p:nvSpPr>
        <p:spPr>
          <a:xfrm>
            <a:off x="8859982" y="3576058"/>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38" name="TextBox 237">
            <a:extLst>
              <a:ext uri="{FF2B5EF4-FFF2-40B4-BE49-F238E27FC236}">
                <a16:creationId xmlns:a16="http://schemas.microsoft.com/office/drawing/2014/main" id="{FAE4CC0E-42EE-BF9E-8144-023CE5AC0F1C}"/>
              </a:ext>
            </a:extLst>
          </p:cNvPr>
          <p:cNvSpPr txBox="1">
            <a:spLocks noGrp="1" noRot="1" noMove="1" noResize="1" noEditPoints="1" noAdjustHandles="1" noChangeArrowheads="1" noChangeShapeType="1"/>
          </p:cNvSpPr>
          <p:nvPr/>
        </p:nvSpPr>
        <p:spPr>
          <a:xfrm>
            <a:off x="6271105" y="3579583"/>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7. </a:t>
            </a:r>
          </a:p>
        </p:txBody>
      </p:sp>
      <p:sp>
        <p:nvSpPr>
          <p:cNvPr id="239" name="TextBox 238">
            <a:extLst>
              <a:ext uri="{FF2B5EF4-FFF2-40B4-BE49-F238E27FC236}">
                <a16:creationId xmlns:a16="http://schemas.microsoft.com/office/drawing/2014/main" id="{CD2FCB1D-3723-FD54-AC9B-B83BBB3523E4}"/>
              </a:ext>
            </a:extLst>
          </p:cNvPr>
          <p:cNvSpPr txBox="1">
            <a:spLocks noGrp="1" noRot="1" noMove="1" noResize="1" noEditPoints="1" noAdjustHandles="1" noChangeArrowheads="1" noChangeShapeType="1"/>
          </p:cNvSpPr>
          <p:nvPr/>
        </p:nvSpPr>
        <p:spPr>
          <a:xfrm>
            <a:off x="6382781" y="3862118"/>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40" name="TextBox 239">
            <a:extLst>
              <a:ext uri="{FF2B5EF4-FFF2-40B4-BE49-F238E27FC236}">
                <a16:creationId xmlns:a16="http://schemas.microsoft.com/office/drawing/2014/main" id="{E51B2322-4C61-7CFE-7A80-64EF0689A787}"/>
              </a:ext>
            </a:extLst>
          </p:cNvPr>
          <p:cNvSpPr txBox="1">
            <a:spLocks noGrp="1" noRot="1" noMove="1" noResize="1" noEditPoints="1" noAdjustHandles="1" noChangeArrowheads="1" noChangeShapeType="1"/>
          </p:cNvSpPr>
          <p:nvPr/>
        </p:nvSpPr>
        <p:spPr>
          <a:xfrm>
            <a:off x="8680230" y="3860867"/>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41" name="TextBox 240">
            <a:extLst>
              <a:ext uri="{FF2B5EF4-FFF2-40B4-BE49-F238E27FC236}">
                <a16:creationId xmlns:a16="http://schemas.microsoft.com/office/drawing/2014/main" id="{83179CA4-CC95-AEE5-5FE6-B289A0667571}"/>
              </a:ext>
            </a:extLst>
          </p:cNvPr>
          <p:cNvSpPr txBox="1">
            <a:spLocks noGrp="1" noRot="1" noMove="1" noResize="1" noEditPoints="1" noAdjustHandles="1" noChangeArrowheads="1" noChangeShapeType="1"/>
          </p:cNvSpPr>
          <p:nvPr/>
        </p:nvSpPr>
        <p:spPr>
          <a:xfrm>
            <a:off x="8853412" y="3870898"/>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42" name="TextBox 241">
            <a:extLst>
              <a:ext uri="{FF2B5EF4-FFF2-40B4-BE49-F238E27FC236}">
                <a16:creationId xmlns:a16="http://schemas.microsoft.com/office/drawing/2014/main" id="{18432372-AE02-EFB8-36CA-8D381CBF6C48}"/>
              </a:ext>
            </a:extLst>
          </p:cNvPr>
          <p:cNvSpPr txBox="1">
            <a:spLocks noGrp="1" noRot="1" noMove="1" noResize="1" noEditPoints="1" noAdjustHandles="1" noChangeArrowheads="1" noChangeShapeType="1"/>
          </p:cNvSpPr>
          <p:nvPr/>
        </p:nvSpPr>
        <p:spPr>
          <a:xfrm>
            <a:off x="6264535" y="3874423"/>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8. </a:t>
            </a:r>
          </a:p>
        </p:txBody>
      </p:sp>
      <p:sp>
        <p:nvSpPr>
          <p:cNvPr id="243" name="TextBox 242">
            <a:extLst>
              <a:ext uri="{FF2B5EF4-FFF2-40B4-BE49-F238E27FC236}">
                <a16:creationId xmlns:a16="http://schemas.microsoft.com/office/drawing/2014/main" id="{FA3A9065-7CBD-279A-3F4A-F748781371DC}"/>
              </a:ext>
            </a:extLst>
          </p:cNvPr>
          <p:cNvSpPr txBox="1">
            <a:spLocks noGrp="1" noRot="1" noMove="1" noResize="1" noEditPoints="1" noAdjustHandles="1" noChangeArrowheads="1" noChangeShapeType="1"/>
          </p:cNvSpPr>
          <p:nvPr/>
        </p:nvSpPr>
        <p:spPr>
          <a:xfrm>
            <a:off x="6379852" y="4179031"/>
            <a:ext cx="2297449" cy="272551"/>
          </a:xfrm>
          <a:prstGeom prst="rect">
            <a:avLst/>
          </a:prstGeom>
        </p:spPr>
        <p:txBody>
          <a:bodyPr vert="horz" wrap="square" lIns="91440" tIns="45720" rIns="91440" bIns="45720" rtlCol="0" anchor="ctr">
            <a:noAutofit/>
          </a:bodyPr>
          <a:lstStyle/>
          <a:p>
            <a:r>
              <a:rPr lang="en-US" sz="900" b="1" dirty="0">
                <a:solidFill>
                  <a:srgbClr val="022B57"/>
                </a:solidFill>
                <a:cs typeface="Lato Medium" panose="020F0602020204030203" pitchFamily="34" charset="0"/>
              </a:rPr>
              <a:t>R</a:t>
            </a:r>
            <a:r>
              <a:rPr lang="en-US" sz="900" b="1" cap="none" dirty="0">
                <a:solidFill>
                  <a:srgbClr val="022B57"/>
                </a:solidFill>
                <a:cs typeface="Lato Medium" panose="020F0602020204030203" pitchFamily="34" charset="0"/>
              </a:rPr>
              <a:t>equest</a:t>
            </a:r>
          </a:p>
        </p:txBody>
      </p:sp>
      <p:sp>
        <p:nvSpPr>
          <p:cNvPr id="244" name="TextBox 243">
            <a:extLst>
              <a:ext uri="{FF2B5EF4-FFF2-40B4-BE49-F238E27FC236}">
                <a16:creationId xmlns:a16="http://schemas.microsoft.com/office/drawing/2014/main" id="{996EC7F0-F303-4EA5-862F-8DF2E52CE432}"/>
              </a:ext>
            </a:extLst>
          </p:cNvPr>
          <p:cNvSpPr txBox="1">
            <a:spLocks noGrp="1" noRot="1" noMove="1" noResize="1" noEditPoints="1" noAdjustHandles="1" noChangeArrowheads="1" noChangeShapeType="1"/>
          </p:cNvSpPr>
          <p:nvPr/>
        </p:nvSpPr>
        <p:spPr>
          <a:xfrm>
            <a:off x="8677301" y="4177780"/>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45" name="TextBox 244">
            <a:extLst>
              <a:ext uri="{FF2B5EF4-FFF2-40B4-BE49-F238E27FC236}">
                <a16:creationId xmlns:a16="http://schemas.microsoft.com/office/drawing/2014/main" id="{CF8E02DC-988D-17A5-DF2E-A3A360BCBC8D}"/>
              </a:ext>
            </a:extLst>
          </p:cNvPr>
          <p:cNvSpPr txBox="1">
            <a:spLocks noGrp="1" noRot="1" noMove="1" noResize="1" noEditPoints="1" noAdjustHandles="1" noChangeArrowheads="1" noChangeShapeType="1"/>
          </p:cNvSpPr>
          <p:nvPr/>
        </p:nvSpPr>
        <p:spPr>
          <a:xfrm>
            <a:off x="8850483" y="4187811"/>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46" name="TextBox 245">
            <a:extLst>
              <a:ext uri="{FF2B5EF4-FFF2-40B4-BE49-F238E27FC236}">
                <a16:creationId xmlns:a16="http://schemas.microsoft.com/office/drawing/2014/main" id="{40574A98-BE7E-0733-2EBE-65D947C5C27D}"/>
              </a:ext>
            </a:extLst>
          </p:cNvPr>
          <p:cNvSpPr txBox="1">
            <a:spLocks noGrp="1" noRot="1" noMove="1" noResize="1" noEditPoints="1" noAdjustHandles="1" noChangeArrowheads="1" noChangeShapeType="1"/>
          </p:cNvSpPr>
          <p:nvPr/>
        </p:nvSpPr>
        <p:spPr>
          <a:xfrm>
            <a:off x="6261606" y="4191336"/>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9. </a:t>
            </a:r>
          </a:p>
        </p:txBody>
      </p:sp>
      <p:sp>
        <p:nvSpPr>
          <p:cNvPr id="251" name="TextBox 250">
            <a:extLst>
              <a:ext uri="{FF2B5EF4-FFF2-40B4-BE49-F238E27FC236}">
                <a16:creationId xmlns:a16="http://schemas.microsoft.com/office/drawing/2014/main" id="{E2F5D506-6637-39DB-25D9-C8EA408FABDD}"/>
              </a:ext>
            </a:extLst>
          </p:cNvPr>
          <p:cNvSpPr txBox="1">
            <a:spLocks noGrp="1" noRot="1" noMove="1" noResize="1" noEditPoints="1" noAdjustHandles="1" noChangeArrowheads="1" noChangeShapeType="1"/>
          </p:cNvSpPr>
          <p:nvPr/>
        </p:nvSpPr>
        <p:spPr>
          <a:xfrm>
            <a:off x="6379852" y="4453180"/>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52" name="TextBox 251">
            <a:extLst>
              <a:ext uri="{FF2B5EF4-FFF2-40B4-BE49-F238E27FC236}">
                <a16:creationId xmlns:a16="http://schemas.microsoft.com/office/drawing/2014/main" id="{D371DB66-8FA6-7923-4D57-F0C2FADB12E6}"/>
              </a:ext>
            </a:extLst>
          </p:cNvPr>
          <p:cNvSpPr txBox="1">
            <a:spLocks noGrp="1" noRot="1" noMove="1" noResize="1" noEditPoints="1" noAdjustHandles="1" noChangeArrowheads="1" noChangeShapeType="1"/>
          </p:cNvSpPr>
          <p:nvPr/>
        </p:nvSpPr>
        <p:spPr>
          <a:xfrm>
            <a:off x="8677301" y="4451929"/>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53" name="TextBox 252">
            <a:extLst>
              <a:ext uri="{FF2B5EF4-FFF2-40B4-BE49-F238E27FC236}">
                <a16:creationId xmlns:a16="http://schemas.microsoft.com/office/drawing/2014/main" id="{2DAD773E-5F15-8EF4-BE48-F75F568D0998}"/>
              </a:ext>
            </a:extLst>
          </p:cNvPr>
          <p:cNvSpPr txBox="1">
            <a:spLocks noGrp="1" noRot="1" noMove="1" noResize="1" noEditPoints="1" noAdjustHandles="1" noChangeArrowheads="1" noChangeShapeType="1"/>
          </p:cNvSpPr>
          <p:nvPr/>
        </p:nvSpPr>
        <p:spPr>
          <a:xfrm>
            <a:off x="8850483" y="4461960"/>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54" name="TextBox 253">
            <a:extLst>
              <a:ext uri="{FF2B5EF4-FFF2-40B4-BE49-F238E27FC236}">
                <a16:creationId xmlns:a16="http://schemas.microsoft.com/office/drawing/2014/main" id="{EDC7AFFA-6BE3-C443-C467-BC396979CF3C}"/>
              </a:ext>
            </a:extLst>
          </p:cNvPr>
          <p:cNvSpPr txBox="1">
            <a:spLocks noGrp="1" noRot="1" noMove="1" noResize="1" noEditPoints="1" noAdjustHandles="1" noChangeArrowheads="1" noChangeShapeType="1"/>
          </p:cNvSpPr>
          <p:nvPr/>
        </p:nvSpPr>
        <p:spPr>
          <a:xfrm>
            <a:off x="6216385" y="4466956"/>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10. </a:t>
            </a:r>
          </a:p>
        </p:txBody>
      </p:sp>
      <p:sp>
        <p:nvSpPr>
          <p:cNvPr id="255" name="Text Placeholder 1">
            <a:extLst>
              <a:ext uri="{FF2B5EF4-FFF2-40B4-BE49-F238E27FC236}">
                <a16:creationId xmlns:a16="http://schemas.microsoft.com/office/drawing/2014/main" id="{0B351971-E540-0F66-2D97-28F7B7E635AB}"/>
              </a:ext>
            </a:extLst>
          </p:cNvPr>
          <p:cNvSpPr txBox="1">
            <a:spLocks noGrp="1" noRot="1" noMove="1" noResize="1" noEditPoints="1" noAdjustHandles="1" noChangeArrowheads="1" noChangeShapeType="1"/>
          </p:cNvSpPr>
          <p:nvPr/>
        </p:nvSpPr>
        <p:spPr>
          <a:xfrm>
            <a:off x="6310745" y="4722470"/>
            <a:ext cx="2833255" cy="413942"/>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0"/>
              </a:spcAft>
              <a:buFont typeface="Arial" panose="020B0604020202020204" pitchFamily="34" charset="0"/>
              <a:buNone/>
              <a:defRPr sz="1800" b="1" i="0" kern="1200">
                <a:solidFill>
                  <a:schemeClr val="accent3"/>
                </a:solidFill>
                <a:latin typeface="+mn-lt"/>
                <a:ea typeface="+mn-ea"/>
                <a:cs typeface="Aptos Regular" pitchFamily="50" charset="0"/>
              </a:defRPr>
            </a:lvl1pPr>
            <a:lvl2pPr marL="0" indent="0" algn="l" defTabSz="685800" rtl="0" eaLnBrk="1" latinLnBrk="0" hangingPunct="1">
              <a:lnSpc>
                <a:spcPct val="100000"/>
              </a:lnSpc>
              <a:spcBef>
                <a:spcPts val="0"/>
              </a:spcBef>
              <a:spcAft>
                <a:spcPts val="1000"/>
              </a:spcAft>
              <a:buFont typeface="Arial" panose="020B0604020202020204" pitchFamily="34" charset="0"/>
              <a:buNone/>
              <a:tabLst/>
              <a:defRPr sz="1600" kern="1200">
                <a:solidFill>
                  <a:schemeClr val="tx1"/>
                </a:solidFill>
                <a:latin typeface="Aptos Regular" pitchFamily="50" charset="0"/>
                <a:ea typeface="+mn-ea"/>
                <a:cs typeface="Aptos Regular" pitchFamily="50" charset="0"/>
              </a:defRPr>
            </a:lvl2pPr>
            <a:lvl3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3pPr>
            <a:lvl4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4pPr>
            <a:lvl5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a:solidFill>
                  <a:srgbClr val="FFFFFF"/>
                </a:solidFill>
              </a:rPr>
              <a:t>The percentage score is based on the number of students whose request for assistance on each item was 6 or higher (in a range of 1-10).</a:t>
            </a:r>
          </a:p>
        </p:txBody>
      </p:sp>
      <p:sp>
        <p:nvSpPr>
          <p:cNvPr id="256" name="TextBox 255">
            <a:extLst>
              <a:ext uri="{FF2B5EF4-FFF2-40B4-BE49-F238E27FC236}">
                <a16:creationId xmlns:a16="http://schemas.microsoft.com/office/drawing/2014/main" id="{6F153AF5-942B-03C1-2C40-D1F646D3C9B2}"/>
              </a:ext>
            </a:extLst>
          </p:cNvPr>
          <p:cNvSpPr txBox="1">
            <a:spLocks noGrp="1" noRot="1" noMove="1" noResize="1" noEditPoints="1" noAdjustHandles="1" noChangeArrowheads="1" noChangeShapeType="1"/>
          </p:cNvSpPr>
          <p:nvPr/>
        </p:nvSpPr>
        <p:spPr>
          <a:xfrm>
            <a:off x="7380118" y="859614"/>
            <a:ext cx="473256" cy="216064"/>
          </a:xfrm>
          <a:prstGeom prst="rect">
            <a:avLst/>
          </a:prstGeom>
        </p:spPr>
        <p:txBody>
          <a:bodyPr vert="horz" wrap="square" lIns="91440" tIns="45720" rIns="91440" bIns="45720" rtlCol="0" anchor="ctr">
            <a:noAutofit/>
          </a:bodyPr>
          <a:lstStyle/>
          <a:p>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cxnSp>
        <p:nvCxnSpPr>
          <p:cNvPr id="258" name="Straight Connector 257">
            <a:extLst>
              <a:ext uri="{FF2B5EF4-FFF2-40B4-BE49-F238E27FC236}">
                <a16:creationId xmlns:a16="http://schemas.microsoft.com/office/drawing/2014/main" id="{DEF324D2-8C6B-03B9-8EC1-F54A5CB26635}"/>
              </a:ext>
            </a:extLst>
          </p:cNvPr>
          <p:cNvCxnSpPr>
            <a:cxnSpLocks noGrp="1" noRot="1" noMove="1" noResize="1" noEditPoints="1" noAdjustHandles="1" noChangeArrowheads="1" noChangeShapeType="1"/>
          </p:cNvCxnSpPr>
          <p:nvPr/>
        </p:nvCxnSpPr>
        <p:spPr>
          <a:xfrm>
            <a:off x="8728364" y="1890430"/>
            <a:ext cx="0" cy="285136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69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6F976EB-CE1E-DAA9-6A49-F13794AF2918}"/>
              </a:ext>
            </a:extLst>
          </p:cNvPr>
          <p:cNvSpPr>
            <a:spLocks noGrp="1"/>
          </p:cNvSpPr>
          <p:nvPr>
            <p:ph type="pic" sz="quarter" idx="10"/>
          </p:nvPr>
        </p:nvSpPr>
        <p:spPr/>
        <p:txBody>
          <a:bodyPr/>
          <a:lstStyle/>
          <a:p>
            <a:endParaRPr lang="en-US"/>
          </a:p>
        </p:txBody>
      </p:sp>
      <p:sp>
        <p:nvSpPr>
          <p:cNvPr id="2" name="Title 1">
            <a:extLst>
              <a:ext uri="{FF2B5EF4-FFF2-40B4-BE49-F238E27FC236}">
                <a16:creationId xmlns:a16="http://schemas.microsoft.com/office/drawing/2014/main" id="{F8FFD65D-ABAB-F0FC-5DEE-F76547B4C532}"/>
              </a:ext>
            </a:extLst>
          </p:cNvPr>
          <p:cNvSpPr>
            <a:spLocks noGrp="1"/>
          </p:cNvSpPr>
          <p:nvPr>
            <p:ph type="ctrTitle"/>
          </p:nvPr>
        </p:nvSpPr>
        <p:spPr/>
        <p:txBody>
          <a:bodyPr/>
          <a:lstStyle/>
          <a:p>
            <a:r>
              <a:rPr lang="en-US"/>
              <a:t>Identification of student risk, receptivity and outreach prioritization </a:t>
            </a:r>
          </a:p>
        </p:txBody>
      </p:sp>
      <p:sp>
        <p:nvSpPr>
          <p:cNvPr id="6" name="Text Placeholder 5">
            <a:extLst>
              <a:ext uri="{FF2B5EF4-FFF2-40B4-BE49-F238E27FC236}">
                <a16:creationId xmlns:a16="http://schemas.microsoft.com/office/drawing/2014/main" id="{991216B4-9B0C-A0CA-8B58-2DEDF6D4664E}"/>
              </a:ext>
            </a:extLst>
          </p:cNvPr>
          <p:cNvSpPr>
            <a:spLocks noGrp="1"/>
          </p:cNvSpPr>
          <p:nvPr>
            <p:ph type="body" sz="quarter" idx="12"/>
          </p:nvPr>
        </p:nvSpPr>
        <p:spPr>
          <a:xfrm>
            <a:off x="463013" y="4384450"/>
            <a:ext cx="4186658" cy="532879"/>
          </a:xfrm>
        </p:spPr>
        <p:txBody>
          <a:bodyPr/>
          <a:lstStyle/>
          <a:p>
            <a:r>
              <a:rPr lang="en-US" sz="1600" b="1"/>
              <a:t>SCHOOL NAME</a:t>
            </a:r>
          </a:p>
        </p:txBody>
      </p:sp>
      <p:sp>
        <p:nvSpPr>
          <p:cNvPr id="7" name="Text Placeholder 5">
            <a:extLst>
              <a:ext uri="{FF2B5EF4-FFF2-40B4-BE49-F238E27FC236}">
                <a16:creationId xmlns:a16="http://schemas.microsoft.com/office/drawing/2014/main" id="{6F16A944-10BB-E55F-F4CD-5D5B0554794F}"/>
              </a:ext>
            </a:extLst>
          </p:cNvPr>
          <p:cNvSpPr txBox="1">
            <a:spLocks/>
          </p:cNvSpPr>
          <p:nvPr/>
        </p:nvSpPr>
        <p:spPr>
          <a:xfrm>
            <a:off x="463013" y="4052695"/>
            <a:ext cx="6729723" cy="532879"/>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400"/>
              </a:spcAft>
              <a:buFont typeface="Arial" panose="020B0604020202020204" pitchFamily="34" charset="0"/>
              <a:buNone/>
              <a:defRPr sz="1200" kern="1200">
                <a:solidFill>
                  <a:schemeClr val="tx2"/>
                </a:solidFill>
                <a:latin typeface="+mn-lt"/>
                <a:ea typeface="+mn-ea"/>
                <a:cs typeface="+mn-cs"/>
              </a:defRPr>
            </a:lvl1pPr>
            <a:lvl2pPr marL="338328" indent="0" algn="l" defTabSz="685800" rtl="0" eaLnBrk="1" latinLnBrk="0" hangingPunct="1">
              <a:lnSpc>
                <a:spcPct val="100000"/>
              </a:lnSpc>
              <a:spcBef>
                <a:spcPts val="0"/>
              </a:spcBef>
              <a:spcAft>
                <a:spcPts val="0"/>
              </a:spcAft>
              <a:buFont typeface="Arial" panose="020B0604020202020204" pitchFamily="34" charset="0"/>
              <a:buNone/>
              <a:tabLst/>
              <a:defRPr sz="1200" kern="1200">
                <a:solidFill>
                  <a:schemeClr val="tx2"/>
                </a:solidFill>
                <a:latin typeface="+mn-lt"/>
                <a:ea typeface="+mn-ea"/>
                <a:cs typeface="+mn-cs"/>
              </a:defRPr>
            </a:lvl2pPr>
            <a:lvl3pPr marL="7955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3pPr>
            <a:lvl4pPr marL="12527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4pPr>
            <a:lvl5pPr marL="17099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a:t>College Student Inventory™ Summary Results, Fall 2025 Cohort</a:t>
            </a:r>
          </a:p>
        </p:txBody>
      </p:sp>
      <p:sp>
        <p:nvSpPr>
          <p:cNvPr id="3" name="TextBox 2">
            <a:extLst>
              <a:ext uri="{FF2B5EF4-FFF2-40B4-BE49-F238E27FC236}">
                <a16:creationId xmlns:a16="http://schemas.microsoft.com/office/drawing/2014/main" id="{5BC57C44-4301-7495-AC63-31BDD8CCB56F}"/>
              </a:ext>
            </a:extLst>
          </p:cNvPr>
          <p:cNvSpPr txBox="1"/>
          <p:nvPr/>
        </p:nvSpPr>
        <p:spPr>
          <a:xfrm>
            <a:off x="7984944" y="4787088"/>
            <a:ext cx="558800" cy="135467"/>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XX</a:t>
            </a:r>
            <a:r>
              <a:rPr lang="en-US" sz="1400" b="1" cap="none">
                <a:solidFill>
                  <a:srgbClr val="022B57"/>
                </a:solidFill>
                <a:cs typeface="Lato Medium" panose="020F0602020204030203" pitchFamily="34" charset="0"/>
              </a:rPr>
              <a:t>%</a:t>
            </a:r>
          </a:p>
        </p:txBody>
      </p:sp>
      <p:sp>
        <p:nvSpPr>
          <p:cNvPr id="5" name="TextBox 4">
            <a:extLst>
              <a:ext uri="{FF2B5EF4-FFF2-40B4-BE49-F238E27FC236}">
                <a16:creationId xmlns:a16="http://schemas.microsoft.com/office/drawing/2014/main" id="{F9350E70-DB4E-1B84-69C8-A91F4DE53D92}"/>
              </a:ext>
            </a:extLst>
          </p:cNvPr>
          <p:cNvSpPr txBox="1"/>
          <p:nvPr/>
        </p:nvSpPr>
        <p:spPr>
          <a:xfrm>
            <a:off x="7984944" y="4480466"/>
            <a:ext cx="558800" cy="135467"/>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sp>
        <p:nvSpPr>
          <p:cNvPr id="8" name="TextBox 7">
            <a:extLst>
              <a:ext uri="{FF2B5EF4-FFF2-40B4-BE49-F238E27FC236}">
                <a16:creationId xmlns:a16="http://schemas.microsoft.com/office/drawing/2014/main" id="{FD68AFEC-A140-ABFB-8451-2A9364FEBE9C}"/>
              </a:ext>
            </a:extLst>
          </p:cNvPr>
          <p:cNvSpPr txBox="1">
            <a:spLocks noGrp="1" noRot="1" noMove="1" noResize="1" noEditPoints="1" noAdjustHandles="1" noChangeArrowheads="1" noChangeShapeType="1"/>
          </p:cNvSpPr>
          <p:nvPr/>
        </p:nvSpPr>
        <p:spPr>
          <a:xfrm>
            <a:off x="7479501" y="4480465"/>
            <a:ext cx="558800" cy="135467"/>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N =</a:t>
            </a:r>
          </a:p>
        </p:txBody>
      </p:sp>
      <p:sp>
        <p:nvSpPr>
          <p:cNvPr id="12" name="TextBox 11">
            <a:extLst>
              <a:ext uri="{FF2B5EF4-FFF2-40B4-BE49-F238E27FC236}">
                <a16:creationId xmlns:a16="http://schemas.microsoft.com/office/drawing/2014/main" id="{79FBCE6A-E13C-D7F1-6AA7-CEA938D71A20}"/>
              </a:ext>
            </a:extLst>
          </p:cNvPr>
          <p:cNvSpPr txBox="1">
            <a:spLocks noGrp="1" noRot="1" noMove="1" noResize="1" noEditPoints="1" noAdjustHandles="1" noChangeArrowheads="1" noChangeShapeType="1"/>
          </p:cNvSpPr>
          <p:nvPr/>
        </p:nvSpPr>
        <p:spPr>
          <a:xfrm>
            <a:off x="6329648" y="4753486"/>
            <a:ext cx="1655296" cy="221368"/>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Completion Rate </a:t>
            </a:r>
            <a:r>
              <a:rPr lang="en-US" sz="1400" b="1" cap="none">
                <a:solidFill>
                  <a:srgbClr val="022B57"/>
                </a:solidFill>
                <a:cs typeface="Lato Medium" panose="020F0602020204030203" pitchFamily="34" charset="0"/>
              </a:rPr>
              <a:t>=</a:t>
            </a:r>
          </a:p>
        </p:txBody>
      </p:sp>
      <p:sp>
        <p:nvSpPr>
          <p:cNvPr id="13" name="Rectangle 12">
            <a:extLst>
              <a:ext uri="{FF2B5EF4-FFF2-40B4-BE49-F238E27FC236}">
                <a16:creationId xmlns:a16="http://schemas.microsoft.com/office/drawing/2014/main" id="{277F8107-8468-098A-02C9-176972BF7B3A}"/>
              </a:ext>
            </a:extLst>
          </p:cNvPr>
          <p:cNvSpPr>
            <a:spLocks/>
          </p:cNvSpPr>
          <p:nvPr/>
        </p:nvSpPr>
        <p:spPr>
          <a:xfrm>
            <a:off x="7984944" y="4420219"/>
            <a:ext cx="558800" cy="246293"/>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F948D6-E466-2EA9-DC11-383441C6C9BC}"/>
              </a:ext>
            </a:extLst>
          </p:cNvPr>
          <p:cNvSpPr>
            <a:spLocks/>
          </p:cNvSpPr>
          <p:nvPr/>
        </p:nvSpPr>
        <p:spPr>
          <a:xfrm>
            <a:off x="7984944" y="4726758"/>
            <a:ext cx="558800" cy="246293"/>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03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3CBFE-0CA8-8796-B079-ED9237F79261}"/>
            </a:ext>
          </a:extLst>
        </p:cNvPr>
        <p:cNvGrpSpPr/>
        <p:nvPr/>
      </p:nvGrpSpPr>
      <p:grpSpPr>
        <a:xfrm>
          <a:off x="0" y="0"/>
          <a:ext cx="0" cy="0"/>
          <a:chOff x="0" y="0"/>
          <a:chExt cx="0" cy="0"/>
        </a:xfrm>
      </p:grpSpPr>
      <p:pic>
        <p:nvPicPr>
          <p:cNvPr id="77" name="Picture 76">
            <a:extLst>
              <a:ext uri="{FF2B5EF4-FFF2-40B4-BE49-F238E27FC236}">
                <a16:creationId xmlns:a16="http://schemas.microsoft.com/office/drawing/2014/main" id="{698D4437-A621-1829-ACCA-439344986DD7}"/>
              </a:ext>
            </a:extLst>
          </p:cNvPr>
          <p:cNvPicPr>
            <a:picLocks noGrp="1" noRot="1" noChangeAspect="1" noMove="1" noResize="1" noEditPoints="1" noAdjustHandles="1" noChangeArrowheads="1" noChangeShapeType="1" noCrop="1"/>
          </p:cNvPicPr>
          <p:nvPr/>
        </p:nvPicPr>
        <p:blipFill>
          <a:blip r:embed="rId3">
            <a:duotone>
              <a:schemeClr val="accent4">
                <a:shade val="45000"/>
                <a:satMod val="135000"/>
              </a:schemeClr>
              <a:prstClr val="white"/>
            </a:duotone>
            <a:alphaModFix amt="70000"/>
          </a:blip>
          <a:stretch>
            <a:fillRect/>
          </a:stretch>
        </p:blipFill>
        <p:spPr>
          <a:xfrm>
            <a:off x="608419" y="3869430"/>
            <a:ext cx="948871" cy="920117"/>
          </a:xfrm>
          <a:prstGeom prst="rect">
            <a:avLst/>
          </a:prstGeom>
        </p:spPr>
      </p:pic>
      <p:pic>
        <p:nvPicPr>
          <p:cNvPr id="59" name="Picture 58">
            <a:extLst>
              <a:ext uri="{FF2B5EF4-FFF2-40B4-BE49-F238E27FC236}">
                <a16:creationId xmlns:a16="http://schemas.microsoft.com/office/drawing/2014/main" id="{AFF5F8ED-E9A7-1145-DD4A-AD2723DE60E9}"/>
              </a:ext>
            </a:extLst>
          </p:cNvPr>
          <p:cNvPicPr>
            <a:picLocks noGrp="1" noRot="1" noChangeAspect="1" noMove="1" noResize="1" noEditPoints="1" noAdjustHandles="1" noChangeArrowheads="1" noChangeShapeType="1" noCrop="1"/>
          </p:cNvPicPr>
          <p:nvPr/>
        </p:nvPicPr>
        <p:blipFill>
          <a:blip r:embed="rId4">
            <a:duotone>
              <a:schemeClr val="accent4">
                <a:shade val="45000"/>
                <a:satMod val="135000"/>
              </a:schemeClr>
              <a:prstClr val="white"/>
            </a:duotone>
            <a:alphaModFix amt="50000"/>
          </a:blip>
          <a:stretch>
            <a:fillRect/>
          </a:stretch>
        </p:blipFill>
        <p:spPr>
          <a:xfrm>
            <a:off x="7893565" y="1438223"/>
            <a:ext cx="929149" cy="949631"/>
          </a:xfrm>
          <a:prstGeom prst="rect">
            <a:avLst/>
          </a:prstGeom>
        </p:spPr>
      </p:pic>
      <p:pic>
        <p:nvPicPr>
          <p:cNvPr id="57" name="Picture 56">
            <a:extLst>
              <a:ext uri="{FF2B5EF4-FFF2-40B4-BE49-F238E27FC236}">
                <a16:creationId xmlns:a16="http://schemas.microsoft.com/office/drawing/2014/main" id="{DBF77A63-97F7-1A83-91DC-1EAF5E102D93}"/>
              </a:ext>
            </a:extLst>
          </p:cNvPr>
          <p:cNvPicPr>
            <a:picLocks noGrp="1" noRot="1" noChangeAspect="1" noMove="1" noResize="1" noEditPoints="1" noAdjustHandles="1" noChangeArrowheads="1" noChangeShapeType="1" noCrop="1"/>
          </p:cNvPicPr>
          <p:nvPr/>
        </p:nvPicPr>
        <p:blipFill>
          <a:blip r:embed="rId5">
            <a:duotone>
              <a:schemeClr val="accent4">
                <a:shade val="45000"/>
                <a:satMod val="135000"/>
              </a:schemeClr>
              <a:prstClr val="white"/>
            </a:duotone>
            <a:alphaModFix amt="50000"/>
          </a:blip>
          <a:stretch>
            <a:fillRect/>
          </a:stretch>
        </p:blipFill>
        <p:spPr>
          <a:xfrm>
            <a:off x="2665212" y="1446123"/>
            <a:ext cx="1524767" cy="781672"/>
          </a:xfrm>
          <a:prstGeom prst="rect">
            <a:avLst/>
          </a:prstGeom>
        </p:spPr>
      </p:pic>
      <p:sp>
        <p:nvSpPr>
          <p:cNvPr id="31" name="Text Placeholder 30">
            <a:extLst>
              <a:ext uri="{FF2B5EF4-FFF2-40B4-BE49-F238E27FC236}">
                <a16:creationId xmlns:a16="http://schemas.microsoft.com/office/drawing/2014/main" id="{BFC055FC-4C05-7DA4-2527-CF9F5B383930}"/>
              </a:ext>
            </a:extLst>
          </p:cNvPr>
          <p:cNvSpPr>
            <a:spLocks noGrp="1"/>
          </p:cNvSpPr>
          <p:nvPr>
            <p:ph type="body" sz="quarter" idx="13"/>
          </p:nvPr>
        </p:nvSpPr>
        <p:spPr>
          <a:xfrm>
            <a:off x="457199" y="1000421"/>
            <a:ext cx="7918663" cy="416398"/>
          </a:xfrm>
        </p:spPr>
        <p:txBody>
          <a:bodyPr/>
          <a:lstStyle/>
          <a:p>
            <a:r>
              <a:rPr lang="en-US"/>
              <a:t>Campus results below are mean percentile scores</a:t>
            </a:r>
          </a:p>
        </p:txBody>
      </p:sp>
      <p:sp>
        <p:nvSpPr>
          <p:cNvPr id="2" name="Title 1">
            <a:extLst>
              <a:ext uri="{FF2B5EF4-FFF2-40B4-BE49-F238E27FC236}">
                <a16:creationId xmlns:a16="http://schemas.microsoft.com/office/drawing/2014/main" id="{2C6BC608-67A3-D1C9-0259-F5F7F9B8812A}"/>
              </a:ext>
            </a:extLst>
          </p:cNvPr>
          <p:cNvSpPr>
            <a:spLocks noGrp="1"/>
          </p:cNvSpPr>
          <p:nvPr>
            <p:ph type="title"/>
          </p:nvPr>
        </p:nvSpPr>
        <p:spPr>
          <a:xfrm>
            <a:off x="457199" y="201938"/>
            <a:ext cx="7918663" cy="777079"/>
          </a:xfrm>
        </p:spPr>
        <p:txBody>
          <a:bodyPr/>
          <a:lstStyle/>
          <a:p>
            <a:r>
              <a:rPr lang="en-US"/>
              <a:t>Are our students more or less at risk than their peers nationally?</a:t>
            </a:r>
          </a:p>
        </p:txBody>
      </p:sp>
      <p:sp>
        <p:nvSpPr>
          <p:cNvPr id="3" name="TextBox 2">
            <a:extLst>
              <a:ext uri="{FF2B5EF4-FFF2-40B4-BE49-F238E27FC236}">
                <a16:creationId xmlns:a16="http://schemas.microsoft.com/office/drawing/2014/main" id="{1525982D-C01D-8F6E-979A-B04C4A2044B1}"/>
              </a:ext>
            </a:extLst>
          </p:cNvPr>
          <p:cNvSpPr txBox="1"/>
          <p:nvPr/>
        </p:nvSpPr>
        <p:spPr>
          <a:xfrm>
            <a:off x="1484891"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17" name="TextBox 16">
            <a:extLst>
              <a:ext uri="{FF2B5EF4-FFF2-40B4-BE49-F238E27FC236}">
                <a16:creationId xmlns:a16="http://schemas.microsoft.com/office/drawing/2014/main" id="{82CA2B99-7FCE-4D49-619E-7EAE14C4DB35}"/>
              </a:ext>
            </a:extLst>
          </p:cNvPr>
          <p:cNvSpPr txBox="1">
            <a:spLocks noGrp="1" noRot="1" noMove="1" noResize="1" noEditPoints="1" noAdjustHandles="1" noChangeArrowheads="1" noChangeShapeType="1"/>
          </p:cNvSpPr>
          <p:nvPr/>
        </p:nvSpPr>
        <p:spPr>
          <a:xfrm>
            <a:off x="1484891" y="2173668"/>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Total</a:t>
            </a:r>
            <a:endParaRPr lang="en-US" b="1" cap="none">
              <a:solidFill>
                <a:srgbClr val="022B57"/>
              </a:solidFill>
              <a:cs typeface="Lato Medium" panose="020F0602020204030203" pitchFamily="34" charset="0"/>
            </a:endParaRPr>
          </a:p>
        </p:txBody>
      </p:sp>
      <p:sp>
        <p:nvSpPr>
          <p:cNvPr id="18" name="TextBox 17">
            <a:extLst>
              <a:ext uri="{FF2B5EF4-FFF2-40B4-BE49-F238E27FC236}">
                <a16:creationId xmlns:a16="http://schemas.microsoft.com/office/drawing/2014/main" id="{C25797ED-6D1D-7C22-4806-1016E5F1B3FD}"/>
              </a:ext>
            </a:extLst>
          </p:cNvPr>
          <p:cNvSpPr txBox="1">
            <a:spLocks noGrp="1" noRot="1" noMove="1" noResize="1" noEditPoints="1" noAdjustHandles="1" noChangeArrowheads="1" noChangeShapeType="1"/>
          </p:cNvSpPr>
          <p:nvPr/>
        </p:nvSpPr>
        <p:spPr>
          <a:xfrm>
            <a:off x="2450133" y="217031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Females</a:t>
            </a:r>
            <a:endParaRPr lang="en-US" b="1" cap="none">
              <a:solidFill>
                <a:srgbClr val="022B57"/>
              </a:solidFill>
              <a:cs typeface="Lato Medium" panose="020F0602020204030203" pitchFamily="34" charset="0"/>
            </a:endParaRPr>
          </a:p>
        </p:txBody>
      </p:sp>
      <p:sp>
        <p:nvSpPr>
          <p:cNvPr id="19" name="TextBox 18">
            <a:extLst>
              <a:ext uri="{FF2B5EF4-FFF2-40B4-BE49-F238E27FC236}">
                <a16:creationId xmlns:a16="http://schemas.microsoft.com/office/drawing/2014/main" id="{646C0E9D-6A64-B99E-A067-480BC41A56A5}"/>
              </a:ext>
            </a:extLst>
          </p:cNvPr>
          <p:cNvSpPr txBox="1">
            <a:spLocks noGrp="1" noRot="1" noMove="1" noResize="1" noEditPoints="1" noAdjustHandles="1" noChangeArrowheads="1" noChangeShapeType="1"/>
          </p:cNvSpPr>
          <p:nvPr/>
        </p:nvSpPr>
        <p:spPr>
          <a:xfrm>
            <a:off x="3415375" y="217031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Males</a:t>
            </a:r>
            <a:endParaRPr lang="en-US" b="1" cap="none">
              <a:solidFill>
                <a:srgbClr val="022B57"/>
              </a:solidFill>
              <a:cs typeface="Lato Medium" panose="020F0602020204030203" pitchFamily="34" charset="0"/>
            </a:endParaRPr>
          </a:p>
        </p:txBody>
      </p:sp>
      <p:sp>
        <p:nvSpPr>
          <p:cNvPr id="20" name="TextBox 19">
            <a:extLst>
              <a:ext uri="{FF2B5EF4-FFF2-40B4-BE49-F238E27FC236}">
                <a16:creationId xmlns:a16="http://schemas.microsoft.com/office/drawing/2014/main" id="{7E3F8E9A-6E24-5B95-B9EA-14F6A64C12C9}"/>
              </a:ext>
            </a:extLst>
          </p:cNvPr>
          <p:cNvSpPr txBox="1"/>
          <p:nvPr/>
        </p:nvSpPr>
        <p:spPr>
          <a:xfrm>
            <a:off x="2385342"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1" name="TextBox 20">
            <a:extLst>
              <a:ext uri="{FF2B5EF4-FFF2-40B4-BE49-F238E27FC236}">
                <a16:creationId xmlns:a16="http://schemas.microsoft.com/office/drawing/2014/main" id="{3BEB93B1-0089-102A-9CBD-836697E2CB30}"/>
              </a:ext>
            </a:extLst>
          </p:cNvPr>
          <p:cNvSpPr txBox="1"/>
          <p:nvPr/>
        </p:nvSpPr>
        <p:spPr>
          <a:xfrm>
            <a:off x="3382227"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2" name="TextBox 21">
            <a:extLst>
              <a:ext uri="{FF2B5EF4-FFF2-40B4-BE49-F238E27FC236}">
                <a16:creationId xmlns:a16="http://schemas.microsoft.com/office/drawing/2014/main" id="{0ABFE2F2-216C-BB7F-6F58-6027E0747ABB}"/>
              </a:ext>
            </a:extLst>
          </p:cNvPr>
          <p:cNvSpPr txBox="1"/>
          <p:nvPr/>
        </p:nvSpPr>
        <p:spPr>
          <a:xfrm>
            <a:off x="5654470"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3" name="TextBox 22">
            <a:extLst>
              <a:ext uri="{FF2B5EF4-FFF2-40B4-BE49-F238E27FC236}">
                <a16:creationId xmlns:a16="http://schemas.microsoft.com/office/drawing/2014/main" id="{75CE76BD-F952-E63B-8AAA-6472DC0870E4}"/>
              </a:ext>
            </a:extLst>
          </p:cNvPr>
          <p:cNvSpPr txBox="1">
            <a:spLocks noGrp="1" noRot="1" noMove="1" noResize="1" noEditPoints="1" noAdjustHandles="1" noChangeArrowheads="1" noChangeShapeType="1"/>
          </p:cNvSpPr>
          <p:nvPr/>
        </p:nvSpPr>
        <p:spPr>
          <a:xfrm>
            <a:off x="5654470" y="2173668"/>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Total</a:t>
            </a:r>
            <a:endParaRPr lang="en-US" b="1" cap="none">
              <a:solidFill>
                <a:srgbClr val="022B57"/>
              </a:solidFill>
              <a:cs typeface="Lato Medium" panose="020F0602020204030203" pitchFamily="34" charset="0"/>
            </a:endParaRPr>
          </a:p>
        </p:txBody>
      </p:sp>
      <p:sp>
        <p:nvSpPr>
          <p:cNvPr id="24" name="TextBox 23">
            <a:extLst>
              <a:ext uri="{FF2B5EF4-FFF2-40B4-BE49-F238E27FC236}">
                <a16:creationId xmlns:a16="http://schemas.microsoft.com/office/drawing/2014/main" id="{E5028F56-67DB-1A35-204D-7DC015695922}"/>
              </a:ext>
            </a:extLst>
          </p:cNvPr>
          <p:cNvSpPr txBox="1">
            <a:spLocks noGrp="1" noRot="1" noMove="1" noResize="1" noEditPoints="1" noAdjustHandles="1" noChangeArrowheads="1" noChangeShapeType="1"/>
          </p:cNvSpPr>
          <p:nvPr/>
        </p:nvSpPr>
        <p:spPr>
          <a:xfrm>
            <a:off x="6619712" y="217031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Females</a:t>
            </a:r>
            <a:endParaRPr lang="en-US" b="1" cap="none">
              <a:solidFill>
                <a:srgbClr val="022B57"/>
              </a:solidFill>
              <a:cs typeface="Lato Medium" panose="020F0602020204030203" pitchFamily="34" charset="0"/>
            </a:endParaRPr>
          </a:p>
        </p:txBody>
      </p:sp>
      <p:sp>
        <p:nvSpPr>
          <p:cNvPr id="25" name="TextBox 24">
            <a:extLst>
              <a:ext uri="{FF2B5EF4-FFF2-40B4-BE49-F238E27FC236}">
                <a16:creationId xmlns:a16="http://schemas.microsoft.com/office/drawing/2014/main" id="{1A8CA9DF-D0A5-96DB-3FC2-809D9618EDA2}"/>
              </a:ext>
            </a:extLst>
          </p:cNvPr>
          <p:cNvSpPr txBox="1">
            <a:spLocks noGrp="1" noRot="1" noMove="1" noResize="1" noEditPoints="1" noAdjustHandles="1" noChangeArrowheads="1" noChangeShapeType="1"/>
          </p:cNvSpPr>
          <p:nvPr/>
        </p:nvSpPr>
        <p:spPr>
          <a:xfrm>
            <a:off x="7584954" y="217031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Males</a:t>
            </a:r>
            <a:endParaRPr lang="en-US" b="1" cap="none">
              <a:solidFill>
                <a:srgbClr val="022B57"/>
              </a:solidFill>
              <a:cs typeface="Lato Medium" panose="020F0602020204030203" pitchFamily="34" charset="0"/>
            </a:endParaRPr>
          </a:p>
        </p:txBody>
      </p:sp>
      <p:sp>
        <p:nvSpPr>
          <p:cNvPr id="26" name="TextBox 25">
            <a:extLst>
              <a:ext uri="{FF2B5EF4-FFF2-40B4-BE49-F238E27FC236}">
                <a16:creationId xmlns:a16="http://schemas.microsoft.com/office/drawing/2014/main" id="{9DF4F41E-43EC-DF04-BDE8-E349691FF729}"/>
              </a:ext>
            </a:extLst>
          </p:cNvPr>
          <p:cNvSpPr txBox="1"/>
          <p:nvPr/>
        </p:nvSpPr>
        <p:spPr>
          <a:xfrm>
            <a:off x="6554921"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7" name="TextBox 26">
            <a:extLst>
              <a:ext uri="{FF2B5EF4-FFF2-40B4-BE49-F238E27FC236}">
                <a16:creationId xmlns:a16="http://schemas.microsoft.com/office/drawing/2014/main" id="{8D34A51E-D59C-693D-A002-C37F0FE5FDFE}"/>
              </a:ext>
            </a:extLst>
          </p:cNvPr>
          <p:cNvSpPr txBox="1"/>
          <p:nvPr/>
        </p:nvSpPr>
        <p:spPr>
          <a:xfrm>
            <a:off x="7551806"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36" name="TextBox 35">
            <a:extLst>
              <a:ext uri="{FF2B5EF4-FFF2-40B4-BE49-F238E27FC236}">
                <a16:creationId xmlns:a16="http://schemas.microsoft.com/office/drawing/2014/main" id="{EEF833A6-2A74-6A1E-2ACF-4D333C81B878}"/>
              </a:ext>
            </a:extLst>
          </p:cNvPr>
          <p:cNvSpPr txBox="1"/>
          <p:nvPr/>
        </p:nvSpPr>
        <p:spPr>
          <a:xfrm>
            <a:off x="1440510" y="3056974"/>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XX%</a:t>
            </a:r>
            <a:endParaRPr lang="en-US" b="1" cap="none">
              <a:solidFill>
                <a:srgbClr val="022B57"/>
              </a:solidFill>
              <a:cs typeface="Lato Medium" panose="020F0602020204030203" pitchFamily="34" charset="0"/>
            </a:endParaRPr>
          </a:p>
        </p:txBody>
      </p:sp>
      <p:sp>
        <p:nvSpPr>
          <p:cNvPr id="37" name="TextBox 36">
            <a:extLst>
              <a:ext uri="{FF2B5EF4-FFF2-40B4-BE49-F238E27FC236}">
                <a16:creationId xmlns:a16="http://schemas.microsoft.com/office/drawing/2014/main" id="{FBF942F3-1BA3-14C9-B2DC-EF6A0713F410}"/>
              </a:ext>
            </a:extLst>
          </p:cNvPr>
          <p:cNvSpPr txBox="1">
            <a:spLocks noGrp="1" noRot="1" noMove="1" noResize="1" noEditPoints="1" noAdjustHandles="1" noChangeArrowheads="1" noChangeShapeType="1"/>
          </p:cNvSpPr>
          <p:nvPr/>
        </p:nvSpPr>
        <p:spPr>
          <a:xfrm>
            <a:off x="2148154" y="3056974"/>
            <a:ext cx="2319354" cy="532851"/>
          </a:xfrm>
          <a:prstGeom prst="rect">
            <a:avLst/>
          </a:prstGeom>
        </p:spPr>
        <p:txBody>
          <a:bodyPr vert="horz" wrap="none" lIns="91440" tIns="45720" rIns="91440" bIns="45720" rtlCol="0" anchor="ctr">
            <a:noAutofit/>
          </a:bodyPr>
          <a:lstStyle/>
          <a:p>
            <a:pPr algn="ctr"/>
            <a:r>
              <a:rPr lang="en-US" sz="1100">
                <a:solidFill>
                  <a:srgbClr val="022B57"/>
                </a:solidFill>
                <a:cs typeface="Lato Medium" panose="020F0602020204030203" pitchFamily="34" charset="0"/>
              </a:rPr>
              <a:t>of students are highest rick</a:t>
            </a:r>
          </a:p>
          <a:p>
            <a:pPr algn="ctr"/>
            <a:r>
              <a:rPr lang="en-US" sz="1100" cap="none">
                <a:solidFill>
                  <a:srgbClr val="022B57"/>
                </a:solidFill>
                <a:cs typeface="Lato Medium" panose="020F0602020204030203" pitchFamily="34" charset="0"/>
              </a:rPr>
              <a:t>(80</a:t>
            </a:r>
            <a:r>
              <a:rPr lang="en-US" sz="1100" cap="none" baseline="30000">
                <a:solidFill>
                  <a:srgbClr val="022B57"/>
                </a:solidFill>
                <a:cs typeface="Lato Medium" panose="020F0602020204030203" pitchFamily="34" charset="0"/>
              </a:rPr>
              <a:t>th</a:t>
            </a:r>
            <a:r>
              <a:rPr lang="en-US" sz="1100" cap="none">
                <a:solidFill>
                  <a:srgbClr val="022B57"/>
                </a:solidFill>
                <a:cs typeface="Lato Medium" panose="020F0602020204030203" pitchFamily="34" charset="0"/>
              </a:rPr>
              <a:t> percentile or higher)</a:t>
            </a:r>
          </a:p>
        </p:txBody>
      </p:sp>
      <p:sp>
        <p:nvSpPr>
          <p:cNvPr id="38" name="Rectangle 37">
            <a:extLst>
              <a:ext uri="{FF2B5EF4-FFF2-40B4-BE49-F238E27FC236}">
                <a16:creationId xmlns:a16="http://schemas.microsoft.com/office/drawing/2014/main" id="{BB016A8B-BD98-82E0-C9D9-B9885574B7B7}"/>
              </a:ext>
            </a:extLst>
          </p:cNvPr>
          <p:cNvSpPr>
            <a:spLocks noGrp="1" noRot="1" noMove="1" noResize="1" noEditPoints="1" noAdjustHandles="1" noChangeArrowheads="1" noChangeShapeType="1"/>
          </p:cNvSpPr>
          <p:nvPr/>
        </p:nvSpPr>
        <p:spPr>
          <a:xfrm>
            <a:off x="1396131" y="3125601"/>
            <a:ext cx="752023" cy="395598"/>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285DE17-6863-2FE5-584E-9B9C41BE45E0}"/>
              </a:ext>
            </a:extLst>
          </p:cNvPr>
          <p:cNvSpPr txBox="1"/>
          <p:nvPr/>
        </p:nvSpPr>
        <p:spPr>
          <a:xfrm>
            <a:off x="5610089" y="3056974"/>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XX%</a:t>
            </a:r>
            <a:endParaRPr lang="en-US" b="1" cap="none">
              <a:solidFill>
                <a:srgbClr val="022B57"/>
              </a:solidFill>
              <a:cs typeface="Lato Medium" panose="020F0602020204030203" pitchFamily="34" charset="0"/>
            </a:endParaRPr>
          </a:p>
        </p:txBody>
      </p:sp>
      <p:sp>
        <p:nvSpPr>
          <p:cNvPr id="40" name="TextBox 39">
            <a:extLst>
              <a:ext uri="{FF2B5EF4-FFF2-40B4-BE49-F238E27FC236}">
                <a16:creationId xmlns:a16="http://schemas.microsoft.com/office/drawing/2014/main" id="{CF3EBDBF-E15F-B099-F876-E6EEFBB4206E}"/>
              </a:ext>
            </a:extLst>
          </p:cNvPr>
          <p:cNvSpPr txBox="1">
            <a:spLocks noGrp="1" noRot="1" noMove="1" noResize="1" noEditPoints="1" noAdjustHandles="1" noChangeArrowheads="1" noChangeShapeType="1"/>
          </p:cNvSpPr>
          <p:nvPr/>
        </p:nvSpPr>
        <p:spPr>
          <a:xfrm>
            <a:off x="6317733" y="3056974"/>
            <a:ext cx="2319354" cy="532851"/>
          </a:xfrm>
          <a:prstGeom prst="rect">
            <a:avLst/>
          </a:prstGeom>
        </p:spPr>
        <p:txBody>
          <a:bodyPr vert="horz" wrap="none" lIns="91440" tIns="45720" rIns="91440" bIns="45720" rtlCol="0" anchor="ctr">
            <a:noAutofit/>
          </a:bodyPr>
          <a:lstStyle/>
          <a:p>
            <a:pPr algn="ctr"/>
            <a:r>
              <a:rPr lang="en-US" sz="1100">
                <a:solidFill>
                  <a:srgbClr val="022B57"/>
                </a:solidFill>
                <a:cs typeface="Lato Medium" panose="020F0602020204030203" pitchFamily="34" charset="0"/>
              </a:rPr>
              <a:t>of students are highest risk</a:t>
            </a:r>
          </a:p>
          <a:p>
            <a:pPr algn="ctr"/>
            <a:r>
              <a:rPr lang="en-US" sz="1100" cap="none">
                <a:solidFill>
                  <a:srgbClr val="022B57"/>
                </a:solidFill>
                <a:cs typeface="Lato Medium" panose="020F0602020204030203" pitchFamily="34" charset="0"/>
              </a:rPr>
              <a:t>(80</a:t>
            </a:r>
            <a:r>
              <a:rPr lang="en-US" sz="1100" cap="none" baseline="30000">
                <a:solidFill>
                  <a:srgbClr val="022B57"/>
                </a:solidFill>
                <a:cs typeface="Lato Medium" panose="020F0602020204030203" pitchFamily="34" charset="0"/>
              </a:rPr>
              <a:t>th</a:t>
            </a:r>
            <a:r>
              <a:rPr lang="en-US" sz="1100" cap="none">
                <a:solidFill>
                  <a:srgbClr val="022B57"/>
                </a:solidFill>
                <a:cs typeface="Lato Medium" panose="020F0602020204030203" pitchFamily="34" charset="0"/>
              </a:rPr>
              <a:t> percentile or higher)</a:t>
            </a:r>
          </a:p>
        </p:txBody>
      </p:sp>
      <p:sp>
        <p:nvSpPr>
          <p:cNvPr id="41" name="Rectangle 40">
            <a:extLst>
              <a:ext uri="{FF2B5EF4-FFF2-40B4-BE49-F238E27FC236}">
                <a16:creationId xmlns:a16="http://schemas.microsoft.com/office/drawing/2014/main" id="{C2C27866-9943-AE82-4B3A-93E62F09FECE}"/>
              </a:ext>
            </a:extLst>
          </p:cNvPr>
          <p:cNvSpPr>
            <a:spLocks noGrp="1" noRot="1" noMove="1" noResize="1" noEditPoints="1" noAdjustHandles="1" noChangeArrowheads="1" noChangeShapeType="1"/>
          </p:cNvSpPr>
          <p:nvPr/>
        </p:nvSpPr>
        <p:spPr>
          <a:xfrm>
            <a:off x="5565710" y="3125601"/>
            <a:ext cx="752023" cy="395598"/>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2D7E540-46BC-BE17-2E2F-AFD221126E47}"/>
              </a:ext>
            </a:extLst>
          </p:cNvPr>
          <p:cNvSpPr>
            <a:spLocks noGrp="1" noRot="1" noMove="1" noResize="1" noEditPoints="1" noAdjustHandles="1" noChangeArrowheads="1" noChangeShapeType="1"/>
          </p:cNvSpPr>
          <p:nvPr/>
        </p:nvSpPr>
        <p:spPr>
          <a:xfrm>
            <a:off x="549986" y="2734372"/>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9D27A5A-AA64-D434-0878-C4B021B28AEF}"/>
              </a:ext>
            </a:extLst>
          </p:cNvPr>
          <p:cNvSpPr txBox="1">
            <a:spLocks noGrp="1" noRot="1" noMove="1" noResize="1" noEditPoints="1" noAdjustHandles="1" noChangeArrowheads="1" noChangeShapeType="1"/>
          </p:cNvSpPr>
          <p:nvPr/>
        </p:nvSpPr>
        <p:spPr>
          <a:xfrm>
            <a:off x="549988" y="2759224"/>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High Risk </a:t>
            </a:r>
            <a:endParaRPr lang="en-US" sz="900" b="1" cap="none">
              <a:solidFill>
                <a:srgbClr val="FFFFFF"/>
              </a:solidFill>
              <a:cs typeface="Lato Medium" panose="020F0602020204030203" pitchFamily="34" charset="0"/>
            </a:endParaRPr>
          </a:p>
        </p:txBody>
      </p:sp>
      <p:sp>
        <p:nvSpPr>
          <p:cNvPr id="44" name="TextBox 43">
            <a:extLst>
              <a:ext uri="{FF2B5EF4-FFF2-40B4-BE49-F238E27FC236}">
                <a16:creationId xmlns:a16="http://schemas.microsoft.com/office/drawing/2014/main" id="{7ADA3607-5CF0-4384-6E18-7E5C8A8CBFE2}"/>
              </a:ext>
            </a:extLst>
          </p:cNvPr>
          <p:cNvSpPr txBox="1">
            <a:spLocks noGrp="1" noRot="1" noMove="1" noResize="1" noEditPoints="1" noAdjustHandles="1" noChangeArrowheads="1" noChangeShapeType="1"/>
          </p:cNvSpPr>
          <p:nvPr/>
        </p:nvSpPr>
        <p:spPr>
          <a:xfrm>
            <a:off x="526472" y="2920733"/>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&lt;50</a:t>
            </a:r>
            <a:endParaRPr lang="en-US" sz="1200" b="1" cap="none">
              <a:solidFill>
                <a:srgbClr val="FFFFFF"/>
              </a:solidFill>
              <a:cs typeface="Lato Medium" panose="020F0602020204030203" pitchFamily="34" charset="0"/>
            </a:endParaRPr>
          </a:p>
        </p:txBody>
      </p:sp>
      <p:sp>
        <p:nvSpPr>
          <p:cNvPr id="45" name="Rectangle 44">
            <a:extLst>
              <a:ext uri="{FF2B5EF4-FFF2-40B4-BE49-F238E27FC236}">
                <a16:creationId xmlns:a16="http://schemas.microsoft.com/office/drawing/2014/main" id="{101256EC-6EDF-9237-1BA8-74CDB6E68C9D}"/>
              </a:ext>
            </a:extLst>
          </p:cNvPr>
          <p:cNvSpPr>
            <a:spLocks noGrp="1" noRot="1" noMove="1" noResize="1" noEditPoints="1" noAdjustHandles="1" noChangeArrowheads="1" noChangeShapeType="1"/>
          </p:cNvSpPr>
          <p:nvPr/>
        </p:nvSpPr>
        <p:spPr>
          <a:xfrm>
            <a:off x="549986" y="2316307"/>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3B27BE5-51EB-4986-608B-54A707D9B10C}"/>
              </a:ext>
            </a:extLst>
          </p:cNvPr>
          <p:cNvSpPr txBox="1">
            <a:spLocks noGrp="1" noRot="1" noMove="1" noResize="1" noEditPoints="1" noAdjustHandles="1" noChangeArrowheads="1" noChangeShapeType="1"/>
          </p:cNvSpPr>
          <p:nvPr/>
        </p:nvSpPr>
        <p:spPr>
          <a:xfrm>
            <a:off x="526474" y="2337969"/>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Low Risk</a:t>
            </a:r>
            <a:endParaRPr lang="en-US" sz="900" b="1" cap="none">
              <a:solidFill>
                <a:srgbClr val="FFFFFF"/>
              </a:solidFill>
              <a:cs typeface="Lato Medium" panose="020F0602020204030203" pitchFamily="34" charset="0"/>
            </a:endParaRPr>
          </a:p>
        </p:txBody>
      </p:sp>
      <p:sp>
        <p:nvSpPr>
          <p:cNvPr id="47" name="TextBox 46">
            <a:extLst>
              <a:ext uri="{FF2B5EF4-FFF2-40B4-BE49-F238E27FC236}">
                <a16:creationId xmlns:a16="http://schemas.microsoft.com/office/drawing/2014/main" id="{9E2987CD-8228-3524-6BAB-786374D95B6B}"/>
              </a:ext>
            </a:extLst>
          </p:cNvPr>
          <p:cNvSpPr txBox="1">
            <a:spLocks noGrp="1" noRot="1" noMove="1" noResize="1" noEditPoints="1" noAdjustHandles="1" noChangeArrowheads="1" noChangeShapeType="1"/>
          </p:cNvSpPr>
          <p:nvPr/>
        </p:nvSpPr>
        <p:spPr>
          <a:xfrm>
            <a:off x="526473" y="2511921"/>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&gt;50</a:t>
            </a:r>
            <a:endParaRPr lang="en-US" sz="1200" b="1" cap="none">
              <a:solidFill>
                <a:srgbClr val="FFFFFF"/>
              </a:solidFill>
              <a:cs typeface="Lato Medium" panose="020F0602020204030203" pitchFamily="34" charset="0"/>
            </a:endParaRPr>
          </a:p>
        </p:txBody>
      </p:sp>
      <p:sp>
        <p:nvSpPr>
          <p:cNvPr id="48" name="Rectangle 47">
            <a:extLst>
              <a:ext uri="{FF2B5EF4-FFF2-40B4-BE49-F238E27FC236}">
                <a16:creationId xmlns:a16="http://schemas.microsoft.com/office/drawing/2014/main" id="{BDAA82DE-64D8-02CD-A3EA-40CE777EDBBF}"/>
              </a:ext>
            </a:extLst>
          </p:cNvPr>
          <p:cNvSpPr>
            <a:spLocks noGrp="1" noRot="1" noMove="1" noResize="1" noEditPoints="1" noAdjustHandles="1" noChangeArrowheads="1" noChangeShapeType="1"/>
          </p:cNvSpPr>
          <p:nvPr/>
        </p:nvSpPr>
        <p:spPr>
          <a:xfrm>
            <a:off x="4740449" y="2725118"/>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905023B-0EBF-15F9-2C83-41F74615F198}"/>
              </a:ext>
            </a:extLst>
          </p:cNvPr>
          <p:cNvSpPr txBox="1">
            <a:spLocks noGrp="1" noRot="1" noMove="1" noResize="1" noEditPoints="1" noAdjustHandles="1" noChangeArrowheads="1" noChangeShapeType="1"/>
          </p:cNvSpPr>
          <p:nvPr/>
        </p:nvSpPr>
        <p:spPr>
          <a:xfrm>
            <a:off x="4740451" y="2749970"/>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High Risk </a:t>
            </a:r>
            <a:endParaRPr lang="en-US" sz="900" b="1" cap="none">
              <a:solidFill>
                <a:srgbClr val="FFFFFF"/>
              </a:solidFill>
              <a:cs typeface="Lato Medium" panose="020F0602020204030203" pitchFamily="34" charset="0"/>
            </a:endParaRPr>
          </a:p>
        </p:txBody>
      </p:sp>
      <p:sp>
        <p:nvSpPr>
          <p:cNvPr id="50" name="TextBox 49">
            <a:extLst>
              <a:ext uri="{FF2B5EF4-FFF2-40B4-BE49-F238E27FC236}">
                <a16:creationId xmlns:a16="http://schemas.microsoft.com/office/drawing/2014/main" id="{8066E8EB-9746-7B5D-16EB-FF3B20E895CE}"/>
              </a:ext>
            </a:extLst>
          </p:cNvPr>
          <p:cNvSpPr txBox="1">
            <a:spLocks noGrp="1" noRot="1" noMove="1" noResize="1" noEditPoints="1" noAdjustHandles="1" noChangeArrowheads="1" noChangeShapeType="1"/>
          </p:cNvSpPr>
          <p:nvPr/>
        </p:nvSpPr>
        <p:spPr>
          <a:xfrm>
            <a:off x="4716935" y="2911479"/>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&lt;50</a:t>
            </a:r>
            <a:endParaRPr lang="en-US" sz="1200" b="1" cap="none">
              <a:solidFill>
                <a:srgbClr val="FFFFFF"/>
              </a:solidFill>
              <a:cs typeface="Lato Medium" panose="020F0602020204030203" pitchFamily="34" charset="0"/>
            </a:endParaRPr>
          </a:p>
        </p:txBody>
      </p:sp>
      <p:sp>
        <p:nvSpPr>
          <p:cNvPr id="51" name="Rectangle 50">
            <a:extLst>
              <a:ext uri="{FF2B5EF4-FFF2-40B4-BE49-F238E27FC236}">
                <a16:creationId xmlns:a16="http://schemas.microsoft.com/office/drawing/2014/main" id="{8E8BDC71-B627-62A6-0EA4-433A2DE6EA09}"/>
              </a:ext>
            </a:extLst>
          </p:cNvPr>
          <p:cNvSpPr>
            <a:spLocks noGrp="1" noRot="1" noMove="1" noResize="1" noEditPoints="1" noAdjustHandles="1" noChangeArrowheads="1" noChangeShapeType="1"/>
          </p:cNvSpPr>
          <p:nvPr/>
        </p:nvSpPr>
        <p:spPr>
          <a:xfrm>
            <a:off x="4740449" y="2307053"/>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0D6173D-9908-AA42-CE8F-16DE8ED564E7}"/>
              </a:ext>
            </a:extLst>
          </p:cNvPr>
          <p:cNvSpPr txBox="1">
            <a:spLocks noGrp="1" noRot="1" noMove="1" noResize="1" noEditPoints="1" noAdjustHandles="1" noChangeArrowheads="1" noChangeShapeType="1"/>
          </p:cNvSpPr>
          <p:nvPr/>
        </p:nvSpPr>
        <p:spPr>
          <a:xfrm>
            <a:off x="4716937" y="2328715"/>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Low Risk</a:t>
            </a:r>
            <a:endParaRPr lang="en-US" sz="900" b="1" cap="none">
              <a:solidFill>
                <a:srgbClr val="FFFFFF"/>
              </a:solidFill>
              <a:cs typeface="Lato Medium" panose="020F0602020204030203" pitchFamily="34" charset="0"/>
            </a:endParaRPr>
          </a:p>
        </p:txBody>
      </p:sp>
      <p:sp>
        <p:nvSpPr>
          <p:cNvPr id="53" name="TextBox 52">
            <a:extLst>
              <a:ext uri="{FF2B5EF4-FFF2-40B4-BE49-F238E27FC236}">
                <a16:creationId xmlns:a16="http://schemas.microsoft.com/office/drawing/2014/main" id="{6130AE74-1A7B-7B1E-16ED-CC7FA043D1D5}"/>
              </a:ext>
            </a:extLst>
          </p:cNvPr>
          <p:cNvSpPr txBox="1">
            <a:spLocks noGrp="1" noRot="1" noMove="1" noResize="1" noEditPoints="1" noAdjustHandles="1" noChangeArrowheads="1" noChangeShapeType="1"/>
          </p:cNvSpPr>
          <p:nvPr/>
        </p:nvSpPr>
        <p:spPr>
          <a:xfrm>
            <a:off x="4716936" y="2502667"/>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&gt;50</a:t>
            </a:r>
            <a:endParaRPr lang="en-US" sz="1200" b="1" cap="none">
              <a:solidFill>
                <a:srgbClr val="FFFFFF"/>
              </a:solidFill>
              <a:cs typeface="Lato Medium" panose="020F0602020204030203" pitchFamily="34" charset="0"/>
            </a:endParaRPr>
          </a:p>
        </p:txBody>
      </p:sp>
      <p:sp>
        <p:nvSpPr>
          <p:cNvPr id="54" name="TextBox 53">
            <a:extLst>
              <a:ext uri="{FF2B5EF4-FFF2-40B4-BE49-F238E27FC236}">
                <a16:creationId xmlns:a16="http://schemas.microsoft.com/office/drawing/2014/main" id="{8DD41EE5-1F67-F458-001E-ADB23FBD35BD}"/>
              </a:ext>
            </a:extLst>
          </p:cNvPr>
          <p:cNvSpPr txBox="1">
            <a:spLocks noGrp="1" noRot="1" noMove="1" noResize="1" noEditPoints="1" noAdjustHandles="1" noChangeArrowheads="1" noChangeShapeType="1"/>
          </p:cNvSpPr>
          <p:nvPr/>
        </p:nvSpPr>
        <p:spPr>
          <a:xfrm>
            <a:off x="693280" y="1589736"/>
            <a:ext cx="1887719"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Overall Risk Index</a:t>
            </a:r>
            <a:endParaRPr lang="en-US" b="1" cap="none">
              <a:solidFill>
                <a:srgbClr val="022B57"/>
              </a:solidFill>
              <a:cs typeface="Lato Medium" panose="020F0602020204030203" pitchFamily="34" charset="0"/>
            </a:endParaRPr>
          </a:p>
        </p:txBody>
      </p:sp>
      <p:sp>
        <p:nvSpPr>
          <p:cNvPr id="55" name="TextBox 54">
            <a:extLst>
              <a:ext uri="{FF2B5EF4-FFF2-40B4-BE49-F238E27FC236}">
                <a16:creationId xmlns:a16="http://schemas.microsoft.com/office/drawing/2014/main" id="{5DC47589-737A-F503-0578-E2431F2F5981}"/>
              </a:ext>
            </a:extLst>
          </p:cNvPr>
          <p:cNvSpPr txBox="1">
            <a:spLocks noGrp="1" noRot="1" noMove="1" noResize="1" noEditPoints="1" noAdjustHandles="1" noChangeArrowheads="1" noChangeShapeType="1"/>
          </p:cNvSpPr>
          <p:nvPr/>
        </p:nvSpPr>
        <p:spPr>
          <a:xfrm>
            <a:off x="4937637" y="1629804"/>
            <a:ext cx="1887719" cy="532851"/>
          </a:xfrm>
          <a:prstGeom prst="rect">
            <a:avLst/>
          </a:prstGeom>
        </p:spPr>
        <p:txBody>
          <a:bodyPr vert="horz" wrap="none" lIns="91440" tIns="45720" rIns="91440" bIns="45720" rtlCol="0" anchor="ctr">
            <a:noAutofit/>
          </a:bodyPr>
          <a:lstStyle/>
          <a:p>
            <a:pPr>
              <a:spcAft>
                <a:spcPts val="1600"/>
              </a:spcAft>
            </a:pPr>
            <a:r>
              <a:rPr lang="en-US" b="1" dirty="0">
                <a:solidFill>
                  <a:schemeClr val="tx2"/>
                </a:solidFill>
                <a:ea typeface="Lato" panose="020F0502020204030203" pitchFamily="34" charset="0"/>
                <a:cs typeface="Lato" panose="020F0502020204030203" pitchFamily="34" charset="0"/>
              </a:rPr>
              <a:t>Acknowledged Academic </a:t>
            </a:r>
            <a:br>
              <a:rPr lang="en-US" b="1" dirty="0">
                <a:solidFill>
                  <a:schemeClr val="tx2"/>
                </a:solidFill>
                <a:ea typeface="Lato" panose="020F0502020204030203" pitchFamily="34" charset="0"/>
                <a:cs typeface="Lato" panose="020F0502020204030203" pitchFamily="34" charset="0"/>
              </a:rPr>
            </a:br>
            <a:r>
              <a:rPr lang="en-US" b="1" dirty="0">
                <a:solidFill>
                  <a:schemeClr val="tx2"/>
                </a:solidFill>
                <a:ea typeface="Lato" panose="020F0502020204030203" pitchFamily="34" charset="0"/>
                <a:cs typeface="Lato" panose="020F0502020204030203" pitchFamily="34" charset="0"/>
              </a:rPr>
              <a:t>Needs Index</a:t>
            </a:r>
          </a:p>
        </p:txBody>
      </p:sp>
      <p:sp>
        <p:nvSpPr>
          <p:cNvPr id="60" name="TextBox 59">
            <a:extLst>
              <a:ext uri="{FF2B5EF4-FFF2-40B4-BE49-F238E27FC236}">
                <a16:creationId xmlns:a16="http://schemas.microsoft.com/office/drawing/2014/main" id="{06EF8C2F-3B87-C651-51F6-63755FEA3B42}"/>
              </a:ext>
            </a:extLst>
          </p:cNvPr>
          <p:cNvSpPr txBox="1">
            <a:spLocks noGrp="1" noRot="1" noMove="1" noResize="1" noEditPoints="1" noAdjustHandles="1" noChangeArrowheads="1" noChangeShapeType="1"/>
          </p:cNvSpPr>
          <p:nvPr/>
        </p:nvSpPr>
        <p:spPr>
          <a:xfrm>
            <a:off x="1489549" y="4024144"/>
            <a:ext cx="1887719" cy="532851"/>
          </a:xfrm>
          <a:prstGeom prst="rect">
            <a:avLst/>
          </a:prstGeom>
        </p:spPr>
        <p:txBody>
          <a:bodyPr vert="horz" wrap="none" lIns="91440" tIns="45720" rIns="91440" bIns="45720" rtlCol="0" anchor="ctr">
            <a:noAutofit/>
          </a:bodyPr>
          <a:lstStyle/>
          <a:p>
            <a:r>
              <a:rPr lang="en-US" b="1" dirty="0">
                <a:solidFill>
                  <a:srgbClr val="022B57"/>
                </a:solidFill>
                <a:cs typeface="Lato Medium" panose="020F0602020204030203" pitchFamily="34" charset="0"/>
              </a:rPr>
              <a:t>Apprehension </a:t>
            </a:r>
          </a:p>
          <a:p>
            <a:r>
              <a:rPr lang="en-US" b="1" dirty="0">
                <a:solidFill>
                  <a:srgbClr val="022B57"/>
                </a:solidFill>
                <a:cs typeface="Lato Medium" panose="020F0602020204030203" pitchFamily="34" charset="0"/>
              </a:rPr>
              <a:t>Index</a:t>
            </a:r>
            <a:endParaRPr lang="en-US" b="1" cap="none" dirty="0">
              <a:solidFill>
                <a:srgbClr val="022B57"/>
              </a:solidFill>
              <a:cs typeface="Lato Medium" panose="020F0602020204030203" pitchFamily="34" charset="0"/>
            </a:endParaRPr>
          </a:p>
        </p:txBody>
      </p:sp>
      <p:sp>
        <p:nvSpPr>
          <p:cNvPr id="61" name="TextBox 60">
            <a:extLst>
              <a:ext uri="{FF2B5EF4-FFF2-40B4-BE49-F238E27FC236}">
                <a16:creationId xmlns:a16="http://schemas.microsoft.com/office/drawing/2014/main" id="{8B6EADEB-7071-0924-CA23-11E553CB88B5}"/>
              </a:ext>
            </a:extLst>
          </p:cNvPr>
          <p:cNvSpPr txBox="1"/>
          <p:nvPr/>
        </p:nvSpPr>
        <p:spPr>
          <a:xfrm>
            <a:off x="6869735" y="3917269"/>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XX%</a:t>
            </a:r>
            <a:endParaRPr lang="en-US" b="1" cap="none">
              <a:solidFill>
                <a:srgbClr val="022B57"/>
              </a:solidFill>
              <a:cs typeface="Lato Medium" panose="020F0602020204030203" pitchFamily="34" charset="0"/>
            </a:endParaRPr>
          </a:p>
        </p:txBody>
      </p:sp>
      <p:sp>
        <p:nvSpPr>
          <p:cNvPr id="62" name="TextBox 61">
            <a:extLst>
              <a:ext uri="{FF2B5EF4-FFF2-40B4-BE49-F238E27FC236}">
                <a16:creationId xmlns:a16="http://schemas.microsoft.com/office/drawing/2014/main" id="{BA23619C-FAFD-9950-5B5C-F4E25ABF94A6}"/>
              </a:ext>
            </a:extLst>
          </p:cNvPr>
          <p:cNvSpPr txBox="1">
            <a:spLocks noGrp="1" noRot="1" noMove="1" noResize="1" noEditPoints="1" noAdjustHandles="1" noChangeArrowheads="1" noChangeShapeType="1"/>
          </p:cNvSpPr>
          <p:nvPr/>
        </p:nvSpPr>
        <p:spPr>
          <a:xfrm>
            <a:off x="6087618" y="4414853"/>
            <a:ext cx="2319354" cy="532851"/>
          </a:xfrm>
          <a:prstGeom prst="rect">
            <a:avLst/>
          </a:prstGeom>
        </p:spPr>
        <p:txBody>
          <a:bodyPr vert="horz" wrap="none" lIns="91440" tIns="45720" rIns="91440" bIns="45720" rtlCol="0" anchor="ctr">
            <a:noAutofit/>
          </a:bodyPr>
          <a:lstStyle/>
          <a:p>
            <a:pPr algn="ctr"/>
            <a:r>
              <a:rPr lang="en-US" sz="1100">
                <a:solidFill>
                  <a:srgbClr val="022B57"/>
                </a:solidFill>
                <a:cs typeface="Lato Medium" panose="020F0602020204030203" pitchFamily="34" charset="0"/>
              </a:rPr>
              <a:t>of students are highest risk</a:t>
            </a:r>
          </a:p>
          <a:p>
            <a:pPr algn="ctr"/>
            <a:r>
              <a:rPr lang="en-US" sz="1100" cap="none">
                <a:solidFill>
                  <a:srgbClr val="022B57"/>
                </a:solidFill>
                <a:cs typeface="Lato Medium" panose="020F0602020204030203" pitchFamily="34" charset="0"/>
              </a:rPr>
              <a:t>(80</a:t>
            </a:r>
            <a:r>
              <a:rPr lang="en-US" sz="1100" cap="none" baseline="30000">
                <a:solidFill>
                  <a:srgbClr val="022B57"/>
                </a:solidFill>
                <a:cs typeface="Lato Medium" panose="020F0602020204030203" pitchFamily="34" charset="0"/>
              </a:rPr>
              <a:t>th</a:t>
            </a:r>
            <a:r>
              <a:rPr lang="en-US" sz="1100" cap="none">
                <a:solidFill>
                  <a:srgbClr val="022B57"/>
                </a:solidFill>
                <a:cs typeface="Lato Medium" panose="020F0602020204030203" pitchFamily="34" charset="0"/>
              </a:rPr>
              <a:t> percentile or higher)</a:t>
            </a:r>
          </a:p>
        </p:txBody>
      </p:sp>
      <p:sp>
        <p:nvSpPr>
          <p:cNvPr id="63" name="Rectangle 62">
            <a:extLst>
              <a:ext uri="{FF2B5EF4-FFF2-40B4-BE49-F238E27FC236}">
                <a16:creationId xmlns:a16="http://schemas.microsoft.com/office/drawing/2014/main" id="{8A8BB347-08FC-8D6E-D08C-61C046878288}"/>
              </a:ext>
            </a:extLst>
          </p:cNvPr>
          <p:cNvSpPr>
            <a:spLocks noGrp="1" noRot="1" noMove="1" noResize="1" noEditPoints="1" noAdjustHandles="1" noChangeArrowheads="1" noChangeShapeType="1"/>
          </p:cNvSpPr>
          <p:nvPr/>
        </p:nvSpPr>
        <p:spPr>
          <a:xfrm>
            <a:off x="6825356" y="3985896"/>
            <a:ext cx="752023" cy="395598"/>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971F1DB4-4F9A-D979-0CF5-EFF47A5F4BEC}"/>
              </a:ext>
            </a:extLst>
          </p:cNvPr>
          <p:cNvSpPr txBox="1"/>
          <p:nvPr/>
        </p:nvSpPr>
        <p:spPr>
          <a:xfrm>
            <a:off x="3788419" y="4170544"/>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65" name="TextBox 64">
            <a:extLst>
              <a:ext uri="{FF2B5EF4-FFF2-40B4-BE49-F238E27FC236}">
                <a16:creationId xmlns:a16="http://schemas.microsoft.com/office/drawing/2014/main" id="{5FCE5057-4500-B04C-96FA-3E62D84900AE}"/>
              </a:ext>
            </a:extLst>
          </p:cNvPr>
          <p:cNvSpPr txBox="1">
            <a:spLocks noGrp="1" noRot="1" noMove="1" noResize="1" noEditPoints="1" noAdjustHandles="1" noChangeArrowheads="1" noChangeShapeType="1"/>
          </p:cNvSpPr>
          <p:nvPr/>
        </p:nvSpPr>
        <p:spPr>
          <a:xfrm>
            <a:off x="3788419" y="3816732"/>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Total</a:t>
            </a:r>
            <a:endParaRPr lang="en-US" b="1" cap="none">
              <a:solidFill>
                <a:srgbClr val="022B57"/>
              </a:solidFill>
              <a:cs typeface="Lato Medium" panose="020F0602020204030203" pitchFamily="34" charset="0"/>
            </a:endParaRPr>
          </a:p>
        </p:txBody>
      </p:sp>
      <p:sp>
        <p:nvSpPr>
          <p:cNvPr id="66" name="TextBox 65">
            <a:extLst>
              <a:ext uri="{FF2B5EF4-FFF2-40B4-BE49-F238E27FC236}">
                <a16:creationId xmlns:a16="http://schemas.microsoft.com/office/drawing/2014/main" id="{DF35967E-F75E-886E-D8F1-F12B6FD1029B}"/>
              </a:ext>
            </a:extLst>
          </p:cNvPr>
          <p:cNvSpPr txBox="1">
            <a:spLocks noGrp="1" noRot="1" noMove="1" noResize="1" noEditPoints="1" noAdjustHandles="1" noChangeArrowheads="1" noChangeShapeType="1"/>
          </p:cNvSpPr>
          <p:nvPr/>
        </p:nvSpPr>
        <p:spPr>
          <a:xfrm>
            <a:off x="4753661" y="3813375"/>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Females</a:t>
            </a:r>
            <a:endParaRPr lang="en-US" b="1" cap="none">
              <a:solidFill>
                <a:srgbClr val="022B57"/>
              </a:solidFill>
              <a:cs typeface="Lato Medium" panose="020F0602020204030203" pitchFamily="34" charset="0"/>
            </a:endParaRPr>
          </a:p>
        </p:txBody>
      </p:sp>
      <p:sp>
        <p:nvSpPr>
          <p:cNvPr id="67" name="TextBox 66">
            <a:extLst>
              <a:ext uri="{FF2B5EF4-FFF2-40B4-BE49-F238E27FC236}">
                <a16:creationId xmlns:a16="http://schemas.microsoft.com/office/drawing/2014/main" id="{54081205-1354-9765-6A31-6C37E91A1B2E}"/>
              </a:ext>
            </a:extLst>
          </p:cNvPr>
          <p:cNvSpPr txBox="1">
            <a:spLocks noGrp="1" noRot="1" noMove="1" noResize="1" noEditPoints="1" noAdjustHandles="1" noChangeArrowheads="1" noChangeShapeType="1"/>
          </p:cNvSpPr>
          <p:nvPr/>
        </p:nvSpPr>
        <p:spPr>
          <a:xfrm>
            <a:off x="5718903" y="3813375"/>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Males</a:t>
            </a:r>
            <a:endParaRPr lang="en-US" b="1" cap="none">
              <a:solidFill>
                <a:srgbClr val="022B57"/>
              </a:solidFill>
              <a:cs typeface="Lato Medium" panose="020F0602020204030203" pitchFamily="34" charset="0"/>
            </a:endParaRPr>
          </a:p>
        </p:txBody>
      </p:sp>
      <p:sp>
        <p:nvSpPr>
          <p:cNvPr id="68" name="TextBox 67">
            <a:extLst>
              <a:ext uri="{FF2B5EF4-FFF2-40B4-BE49-F238E27FC236}">
                <a16:creationId xmlns:a16="http://schemas.microsoft.com/office/drawing/2014/main" id="{B09ABC93-0D21-B0DA-820B-3D802D648DB8}"/>
              </a:ext>
            </a:extLst>
          </p:cNvPr>
          <p:cNvSpPr txBox="1"/>
          <p:nvPr/>
        </p:nvSpPr>
        <p:spPr>
          <a:xfrm>
            <a:off x="4688870" y="4170544"/>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69" name="TextBox 68">
            <a:extLst>
              <a:ext uri="{FF2B5EF4-FFF2-40B4-BE49-F238E27FC236}">
                <a16:creationId xmlns:a16="http://schemas.microsoft.com/office/drawing/2014/main" id="{A673A6E3-7C03-4582-5977-7C1DE3AB70CD}"/>
              </a:ext>
            </a:extLst>
          </p:cNvPr>
          <p:cNvSpPr txBox="1"/>
          <p:nvPr/>
        </p:nvSpPr>
        <p:spPr>
          <a:xfrm>
            <a:off x="5685755" y="4170544"/>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70" name="Rectangle 69">
            <a:extLst>
              <a:ext uri="{FF2B5EF4-FFF2-40B4-BE49-F238E27FC236}">
                <a16:creationId xmlns:a16="http://schemas.microsoft.com/office/drawing/2014/main" id="{3CD9C5C3-A592-7FAF-23C8-F912E709FFC1}"/>
              </a:ext>
            </a:extLst>
          </p:cNvPr>
          <p:cNvSpPr>
            <a:spLocks noGrp="1" noRot="1" noMove="1" noResize="1" noEditPoints="1" noAdjustHandles="1" noChangeArrowheads="1" noChangeShapeType="1"/>
          </p:cNvSpPr>
          <p:nvPr/>
        </p:nvSpPr>
        <p:spPr>
          <a:xfrm>
            <a:off x="3056450" y="4280346"/>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7688E4DA-A5B9-D7C6-A94C-E7376B74D900}"/>
              </a:ext>
            </a:extLst>
          </p:cNvPr>
          <p:cNvSpPr txBox="1">
            <a:spLocks noGrp="1" noRot="1" noMove="1" noResize="1" noEditPoints="1" noAdjustHandles="1" noChangeArrowheads="1" noChangeShapeType="1"/>
          </p:cNvSpPr>
          <p:nvPr/>
        </p:nvSpPr>
        <p:spPr>
          <a:xfrm>
            <a:off x="3056452" y="4305198"/>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High Risk </a:t>
            </a:r>
            <a:endParaRPr lang="en-US" sz="900" b="1" cap="none">
              <a:solidFill>
                <a:srgbClr val="FFFFFF"/>
              </a:solidFill>
              <a:cs typeface="Lato Medium" panose="020F0602020204030203" pitchFamily="34" charset="0"/>
            </a:endParaRPr>
          </a:p>
        </p:txBody>
      </p:sp>
      <p:sp>
        <p:nvSpPr>
          <p:cNvPr id="72" name="TextBox 71">
            <a:extLst>
              <a:ext uri="{FF2B5EF4-FFF2-40B4-BE49-F238E27FC236}">
                <a16:creationId xmlns:a16="http://schemas.microsoft.com/office/drawing/2014/main" id="{FB974B9F-E0CD-8365-A5FF-7C4E231A5CB3}"/>
              </a:ext>
            </a:extLst>
          </p:cNvPr>
          <p:cNvSpPr txBox="1">
            <a:spLocks noGrp="1" noRot="1" noMove="1" noResize="1" noEditPoints="1" noAdjustHandles="1" noChangeArrowheads="1" noChangeShapeType="1"/>
          </p:cNvSpPr>
          <p:nvPr/>
        </p:nvSpPr>
        <p:spPr>
          <a:xfrm>
            <a:off x="3032936" y="4466707"/>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&lt;50</a:t>
            </a:r>
            <a:endParaRPr lang="en-US" sz="1200" b="1" cap="none">
              <a:solidFill>
                <a:srgbClr val="FFFFFF"/>
              </a:solidFill>
              <a:cs typeface="Lato Medium" panose="020F0602020204030203" pitchFamily="34" charset="0"/>
            </a:endParaRPr>
          </a:p>
        </p:txBody>
      </p:sp>
      <p:sp>
        <p:nvSpPr>
          <p:cNvPr id="73" name="Rectangle 72">
            <a:extLst>
              <a:ext uri="{FF2B5EF4-FFF2-40B4-BE49-F238E27FC236}">
                <a16:creationId xmlns:a16="http://schemas.microsoft.com/office/drawing/2014/main" id="{0D57E2BD-D559-8A8C-3353-5969F07C5195}"/>
              </a:ext>
            </a:extLst>
          </p:cNvPr>
          <p:cNvSpPr>
            <a:spLocks noGrp="1" noRot="1" noMove="1" noResize="1" noEditPoints="1" noAdjustHandles="1" noChangeArrowheads="1" noChangeShapeType="1"/>
          </p:cNvSpPr>
          <p:nvPr/>
        </p:nvSpPr>
        <p:spPr>
          <a:xfrm>
            <a:off x="3056450" y="3862281"/>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6552DB90-69F1-F2AE-1A3B-82F14472D8CA}"/>
              </a:ext>
            </a:extLst>
          </p:cNvPr>
          <p:cNvSpPr txBox="1">
            <a:spLocks noGrp="1" noRot="1" noMove="1" noResize="1" noEditPoints="1" noAdjustHandles="1" noChangeArrowheads="1" noChangeShapeType="1"/>
          </p:cNvSpPr>
          <p:nvPr/>
        </p:nvSpPr>
        <p:spPr>
          <a:xfrm>
            <a:off x="3032938" y="3883943"/>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Low Risk</a:t>
            </a:r>
            <a:endParaRPr lang="en-US" sz="900" b="1" cap="none">
              <a:solidFill>
                <a:srgbClr val="FFFFFF"/>
              </a:solidFill>
              <a:cs typeface="Lato Medium" panose="020F0602020204030203" pitchFamily="34" charset="0"/>
            </a:endParaRPr>
          </a:p>
        </p:txBody>
      </p:sp>
      <p:sp>
        <p:nvSpPr>
          <p:cNvPr id="75" name="TextBox 74">
            <a:extLst>
              <a:ext uri="{FF2B5EF4-FFF2-40B4-BE49-F238E27FC236}">
                <a16:creationId xmlns:a16="http://schemas.microsoft.com/office/drawing/2014/main" id="{6B106982-5231-2448-64CA-9D8705FFB0D9}"/>
              </a:ext>
            </a:extLst>
          </p:cNvPr>
          <p:cNvSpPr txBox="1">
            <a:spLocks noGrp="1" noRot="1" noMove="1" noResize="1" noEditPoints="1" noAdjustHandles="1" noChangeArrowheads="1" noChangeShapeType="1"/>
          </p:cNvSpPr>
          <p:nvPr/>
        </p:nvSpPr>
        <p:spPr>
          <a:xfrm>
            <a:off x="3032937" y="4057895"/>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&gt;50</a:t>
            </a:r>
            <a:endParaRPr lang="en-US" sz="1200" b="1" cap="none">
              <a:solidFill>
                <a:srgbClr val="FFFFFF"/>
              </a:solidFill>
              <a:cs typeface="Lato Medium" panose="020F0602020204030203" pitchFamily="34" charset="0"/>
            </a:endParaRPr>
          </a:p>
        </p:txBody>
      </p:sp>
      <p:cxnSp>
        <p:nvCxnSpPr>
          <p:cNvPr id="79" name="Straight Connector 78">
            <a:extLst>
              <a:ext uri="{FF2B5EF4-FFF2-40B4-BE49-F238E27FC236}">
                <a16:creationId xmlns:a16="http://schemas.microsoft.com/office/drawing/2014/main" id="{78E2624D-3A2B-576B-A088-E5B1864C855E}"/>
              </a:ext>
            </a:extLst>
          </p:cNvPr>
          <p:cNvCxnSpPr>
            <a:cxnSpLocks noGrp="1" noRot="1" noMove="1" noResize="1" noEditPoints="1" noAdjustHandles="1" noChangeArrowheads="1" noChangeShapeType="1"/>
          </p:cNvCxnSpPr>
          <p:nvPr/>
        </p:nvCxnSpPr>
        <p:spPr>
          <a:xfrm>
            <a:off x="833265" y="3737175"/>
            <a:ext cx="723207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5C54DA0-3215-3DA5-D9D2-B5BDAD90F962}"/>
              </a:ext>
            </a:extLst>
          </p:cNvPr>
          <p:cNvCxnSpPr>
            <a:cxnSpLocks noGrp="1" noRot="1" noMove="1" noResize="1" noEditPoints="1" noAdjustHandles="1" noChangeArrowheads="1" noChangeShapeType="1"/>
          </p:cNvCxnSpPr>
          <p:nvPr/>
        </p:nvCxnSpPr>
        <p:spPr>
          <a:xfrm flipV="1">
            <a:off x="4451682" y="1684716"/>
            <a:ext cx="0" cy="18309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61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26F7-E37E-485B-FDC0-7391501D08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63C821-1732-C876-0A62-E08DE4F7D14C}"/>
              </a:ext>
            </a:extLst>
          </p:cNvPr>
          <p:cNvSpPr>
            <a:spLocks noGrp="1"/>
          </p:cNvSpPr>
          <p:nvPr>
            <p:ph type="body" sz="quarter" idx="13"/>
          </p:nvPr>
        </p:nvSpPr>
        <p:spPr/>
        <p:txBody>
          <a:bodyPr/>
          <a:lstStyle/>
          <a:p>
            <a:r>
              <a:rPr lang="en-US" sz="1600"/>
              <a:t>Receptivity Index</a:t>
            </a:r>
          </a:p>
        </p:txBody>
      </p:sp>
      <p:sp>
        <p:nvSpPr>
          <p:cNvPr id="3" name="Title 2">
            <a:extLst>
              <a:ext uri="{FF2B5EF4-FFF2-40B4-BE49-F238E27FC236}">
                <a16:creationId xmlns:a16="http://schemas.microsoft.com/office/drawing/2014/main" id="{CDE47E8A-B691-E9DD-194C-D5732C5CED06}"/>
              </a:ext>
            </a:extLst>
          </p:cNvPr>
          <p:cNvSpPr>
            <a:spLocks noGrp="1"/>
          </p:cNvSpPr>
          <p:nvPr>
            <p:ph type="title"/>
          </p:nvPr>
        </p:nvSpPr>
        <p:spPr/>
        <p:txBody>
          <a:bodyPr/>
          <a:lstStyle/>
          <a:p>
            <a:r>
              <a:rPr lang="en-US" sz="2400"/>
              <a:t>Are our students more receptive to assistance?</a:t>
            </a:r>
          </a:p>
        </p:txBody>
      </p:sp>
      <p:pic>
        <p:nvPicPr>
          <p:cNvPr id="4" name="Picture 3">
            <a:extLst>
              <a:ext uri="{FF2B5EF4-FFF2-40B4-BE49-F238E27FC236}">
                <a16:creationId xmlns:a16="http://schemas.microsoft.com/office/drawing/2014/main" id="{851B2D48-ECA4-710F-576E-07278D8E855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34017" t="50956" r="35882" b="27307"/>
          <a:stretch>
            <a:fillRect/>
          </a:stretch>
        </p:blipFill>
        <p:spPr>
          <a:xfrm>
            <a:off x="2435854" y="1047782"/>
            <a:ext cx="3803863" cy="2122477"/>
          </a:xfrm>
          <a:prstGeom prst="rect">
            <a:avLst/>
          </a:prstGeom>
        </p:spPr>
      </p:pic>
      <p:sp>
        <p:nvSpPr>
          <p:cNvPr id="29" name="TextBox 28">
            <a:extLst>
              <a:ext uri="{FF2B5EF4-FFF2-40B4-BE49-F238E27FC236}">
                <a16:creationId xmlns:a16="http://schemas.microsoft.com/office/drawing/2014/main" id="{4C4ADBE6-7D23-60B0-CDA5-E8222F0204AA}"/>
              </a:ext>
            </a:extLst>
          </p:cNvPr>
          <p:cNvSpPr txBox="1"/>
          <p:nvPr/>
        </p:nvSpPr>
        <p:spPr>
          <a:xfrm>
            <a:off x="4429618" y="3605061"/>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30" name="TextBox 29">
            <a:extLst>
              <a:ext uri="{FF2B5EF4-FFF2-40B4-BE49-F238E27FC236}">
                <a16:creationId xmlns:a16="http://schemas.microsoft.com/office/drawing/2014/main" id="{D6F794ED-005D-27FD-AC6B-7E1900CF9DBA}"/>
              </a:ext>
            </a:extLst>
          </p:cNvPr>
          <p:cNvSpPr txBox="1"/>
          <p:nvPr/>
        </p:nvSpPr>
        <p:spPr>
          <a:xfrm>
            <a:off x="5412501" y="360506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31" name="TextBox 30">
            <a:extLst>
              <a:ext uri="{FF2B5EF4-FFF2-40B4-BE49-F238E27FC236}">
                <a16:creationId xmlns:a16="http://schemas.microsoft.com/office/drawing/2014/main" id="{98703C78-0B00-202D-F21A-3778BCF88F08}"/>
              </a:ext>
            </a:extLst>
          </p:cNvPr>
          <p:cNvSpPr txBox="1"/>
          <p:nvPr/>
        </p:nvSpPr>
        <p:spPr>
          <a:xfrm>
            <a:off x="3286763" y="4285559"/>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XX%</a:t>
            </a:r>
            <a:endParaRPr lang="en-US" b="1" cap="none">
              <a:solidFill>
                <a:srgbClr val="022B57"/>
              </a:solidFill>
              <a:cs typeface="Lato Medium" panose="020F0602020204030203" pitchFamily="34" charset="0"/>
            </a:endParaRPr>
          </a:p>
        </p:txBody>
      </p:sp>
      <p:sp>
        <p:nvSpPr>
          <p:cNvPr id="5" name="TextBox 4">
            <a:extLst>
              <a:ext uri="{FF2B5EF4-FFF2-40B4-BE49-F238E27FC236}">
                <a16:creationId xmlns:a16="http://schemas.microsoft.com/office/drawing/2014/main" id="{99CB4720-332C-FA37-4546-E46291B668F9}"/>
              </a:ext>
            </a:extLst>
          </p:cNvPr>
          <p:cNvSpPr txBox="1"/>
          <p:nvPr/>
        </p:nvSpPr>
        <p:spPr>
          <a:xfrm>
            <a:off x="3446735" y="360506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XX</a:t>
            </a:r>
            <a:endParaRPr lang="en-US" b="1" cap="none">
              <a:solidFill>
                <a:srgbClr val="022B57"/>
              </a:solidFill>
              <a:cs typeface="Lato Medium" panose="020F0602020204030203" pitchFamily="34" charset="0"/>
            </a:endParaRPr>
          </a:p>
        </p:txBody>
      </p:sp>
      <p:sp>
        <p:nvSpPr>
          <p:cNvPr id="6" name="TextBox 5">
            <a:extLst>
              <a:ext uri="{FF2B5EF4-FFF2-40B4-BE49-F238E27FC236}">
                <a16:creationId xmlns:a16="http://schemas.microsoft.com/office/drawing/2014/main" id="{3402E5A1-7C73-8D5F-079F-3A0AD65E6A89}"/>
              </a:ext>
            </a:extLst>
          </p:cNvPr>
          <p:cNvSpPr txBox="1">
            <a:spLocks noGrp="1" noRot="1" noMove="1" noResize="1" noEditPoints="1" noAdjustHandles="1" noChangeArrowheads="1" noChangeShapeType="1"/>
          </p:cNvSpPr>
          <p:nvPr/>
        </p:nvSpPr>
        <p:spPr>
          <a:xfrm>
            <a:off x="3446734" y="315010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Total</a:t>
            </a:r>
            <a:endParaRPr lang="en-US" b="1" cap="none">
              <a:solidFill>
                <a:srgbClr val="022B57"/>
              </a:solidFill>
              <a:cs typeface="Lato Medium" panose="020F0602020204030203" pitchFamily="34" charset="0"/>
            </a:endParaRPr>
          </a:p>
        </p:txBody>
      </p:sp>
      <p:sp>
        <p:nvSpPr>
          <p:cNvPr id="7" name="TextBox 6">
            <a:extLst>
              <a:ext uri="{FF2B5EF4-FFF2-40B4-BE49-F238E27FC236}">
                <a16:creationId xmlns:a16="http://schemas.microsoft.com/office/drawing/2014/main" id="{46E61098-97A5-4D7C-B035-8E79DC1BD2B8}"/>
              </a:ext>
            </a:extLst>
          </p:cNvPr>
          <p:cNvSpPr txBox="1">
            <a:spLocks noGrp="1" noRot="1" noMove="1" noResize="1" noEditPoints="1" noAdjustHandles="1" noChangeArrowheads="1" noChangeShapeType="1"/>
          </p:cNvSpPr>
          <p:nvPr/>
        </p:nvSpPr>
        <p:spPr>
          <a:xfrm>
            <a:off x="4429618" y="3150100"/>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Females</a:t>
            </a:r>
            <a:endParaRPr lang="en-US" b="1" cap="none">
              <a:solidFill>
                <a:srgbClr val="022B57"/>
              </a:solidFill>
              <a:cs typeface="Lato Medium" panose="020F0602020204030203" pitchFamily="34" charset="0"/>
            </a:endParaRPr>
          </a:p>
        </p:txBody>
      </p:sp>
      <p:sp>
        <p:nvSpPr>
          <p:cNvPr id="8" name="TextBox 7">
            <a:extLst>
              <a:ext uri="{FF2B5EF4-FFF2-40B4-BE49-F238E27FC236}">
                <a16:creationId xmlns:a16="http://schemas.microsoft.com/office/drawing/2014/main" id="{5BD7B0DB-67CD-A4EF-8435-E19A118C60CA}"/>
              </a:ext>
            </a:extLst>
          </p:cNvPr>
          <p:cNvSpPr txBox="1">
            <a:spLocks noGrp="1" noRot="1" noMove="1" noResize="1" noEditPoints="1" noAdjustHandles="1" noChangeArrowheads="1" noChangeShapeType="1"/>
          </p:cNvSpPr>
          <p:nvPr/>
        </p:nvSpPr>
        <p:spPr>
          <a:xfrm>
            <a:off x="5412500" y="3150100"/>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Males</a:t>
            </a:r>
            <a:endParaRPr lang="en-US" b="1" cap="none">
              <a:solidFill>
                <a:srgbClr val="022B57"/>
              </a:solidFill>
              <a:cs typeface="Lato Medium" panose="020F0602020204030203" pitchFamily="34" charset="0"/>
            </a:endParaRPr>
          </a:p>
        </p:txBody>
      </p:sp>
      <p:sp>
        <p:nvSpPr>
          <p:cNvPr id="9" name="TextBox 8">
            <a:extLst>
              <a:ext uri="{FF2B5EF4-FFF2-40B4-BE49-F238E27FC236}">
                <a16:creationId xmlns:a16="http://schemas.microsoft.com/office/drawing/2014/main" id="{2E36D351-9AA1-537A-3CBC-71ED184C290D}"/>
              </a:ext>
            </a:extLst>
          </p:cNvPr>
          <p:cNvSpPr txBox="1">
            <a:spLocks noGrp="1" noRot="1" noMove="1" noResize="1" noEditPoints="1" noAdjustHandles="1" noChangeArrowheads="1" noChangeShapeType="1"/>
          </p:cNvSpPr>
          <p:nvPr/>
        </p:nvSpPr>
        <p:spPr>
          <a:xfrm>
            <a:off x="3994407" y="4285559"/>
            <a:ext cx="2319354" cy="532851"/>
          </a:xfrm>
          <a:prstGeom prst="rect">
            <a:avLst/>
          </a:prstGeom>
        </p:spPr>
        <p:txBody>
          <a:bodyPr vert="horz" wrap="none" lIns="91440" tIns="45720" rIns="91440" bIns="45720" rtlCol="0" anchor="ctr">
            <a:noAutofit/>
          </a:bodyPr>
          <a:lstStyle/>
          <a:p>
            <a:pPr algn="ctr"/>
            <a:r>
              <a:rPr lang="en-US" sz="1100">
                <a:solidFill>
                  <a:srgbClr val="022B57"/>
                </a:solidFill>
                <a:cs typeface="Lato Medium" panose="020F0602020204030203" pitchFamily="34" charset="0"/>
              </a:rPr>
              <a:t>of students are most receptive</a:t>
            </a:r>
          </a:p>
          <a:p>
            <a:pPr algn="ctr"/>
            <a:r>
              <a:rPr lang="en-US" sz="1100" cap="none">
                <a:solidFill>
                  <a:srgbClr val="022B57"/>
                </a:solidFill>
                <a:cs typeface="Lato Medium" panose="020F0602020204030203" pitchFamily="34" charset="0"/>
              </a:rPr>
              <a:t>(80</a:t>
            </a:r>
            <a:r>
              <a:rPr lang="en-US" sz="1100" cap="none" baseline="30000">
                <a:solidFill>
                  <a:srgbClr val="022B57"/>
                </a:solidFill>
                <a:cs typeface="Lato Medium" panose="020F0602020204030203" pitchFamily="34" charset="0"/>
              </a:rPr>
              <a:t>th</a:t>
            </a:r>
            <a:r>
              <a:rPr lang="en-US" sz="1100" cap="none">
                <a:solidFill>
                  <a:srgbClr val="022B57"/>
                </a:solidFill>
                <a:cs typeface="Lato Medium" panose="020F0602020204030203" pitchFamily="34" charset="0"/>
              </a:rPr>
              <a:t> percentile or higher)</a:t>
            </a:r>
          </a:p>
        </p:txBody>
      </p:sp>
      <p:sp>
        <p:nvSpPr>
          <p:cNvPr id="10" name="Rectangle 9">
            <a:extLst>
              <a:ext uri="{FF2B5EF4-FFF2-40B4-BE49-F238E27FC236}">
                <a16:creationId xmlns:a16="http://schemas.microsoft.com/office/drawing/2014/main" id="{EB7B1001-75A9-87A6-098B-CDEB41B09431}"/>
              </a:ext>
            </a:extLst>
          </p:cNvPr>
          <p:cNvSpPr/>
          <p:nvPr/>
        </p:nvSpPr>
        <p:spPr>
          <a:xfrm>
            <a:off x="3242384" y="4354186"/>
            <a:ext cx="752023" cy="395598"/>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E4DBCB-7BC1-F9CE-DF66-798E3C5B30A4}"/>
              </a:ext>
            </a:extLst>
          </p:cNvPr>
          <p:cNvSpPr>
            <a:spLocks noGrp="1" noRot="1" noMove="1" noResize="1" noEditPoints="1" noAdjustHandles="1" noChangeArrowheads="1" noChangeShapeType="1"/>
          </p:cNvSpPr>
          <p:nvPr/>
        </p:nvSpPr>
        <p:spPr>
          <a:xfrm>
            <a:off x="2190215" y="3682951"/>
            <a:ext cx="936898"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3681A5-D494-E720-E167-6A065F8741C7}"/>
              </a:ext>
            </a:extLst>
          </p:cNvPr>
          <p:cNvSpPr txBox="1">
            <a:spLocks noGrp="1" noRot="1" noMove="1" noResize="1" noEditPoints="1" noAdjustHandles="1" noChangeArrowheads="1" noChangeShapeType="1"/>
          </p:cNvSpPr>
          <p:nvPr/>
        </p:nvSpPr>
        <p:spPr>
          <a:xfrm>
            <a:off x="2354301" y="3707803"/>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High Receptivity </a:t>
            </a:r>
            <a:endParaRPr lang="en-US" sz="900" b="1" cap="none">
              <a:solidFill>
                <a:srgbClr val="FFFFFF"/>
              </a:solidFill>
              <a:cs typeface="Lato Medium" panose="020F0602020204030203" pitchFamily="34" charset="0"/>
            </a:endParaRPr>
          </a:p>
        </p:txBody>
      </p:sp>
      <p:sp>
        <p:nvSpPr>
          <p:cNvPr id="13" name="TextBox 12">
            <a:extLst>
              <a:ext uri="{FF2B5EF4-FFF2-40B4-BE49-F238E27FC236}">
                <a16:creationId xmlns:a16="http://schemas.microsoft.com/office/drawing/2014/main" id="{B64D0BC6-215E-659F-E79D-0A0F06EE66BA}"/>
              </a:ext>
            </a:extLst>
          </p:cNvPr>
          <p:cNvSpPr txBox="1">
            <a:spLocks noGrp="1" noRot="1" noMove="1" noResize="1" noEditPoints="1" noAdjustHandles="1" noChangeArrowheads="1" noChangeShapeType="1"/>
          </p:cNvSpPr>
          <p:nvPr/>
        </p:nvSpPr>
        <p:spPr>
          <a:xfrm>
            <a:off x="2354301" y="3862679"/>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&lt;50</a:t>
            </a:r>
            <a:endParaRPr lang="en-US" sz="1200" b="1" cap="none">
              <a:solidFill>
                <a:srgbClr val="FFFFFF"/>
              </a:solidFill>
              <a:cs typeface="Lato Medium" panose="020F0602020204030203" pitchFamily="34" charset="0"/>
            </a:endParaRPr>
          </a:p>
        </p:txBody>
      </p:sp>
      <p:sp>
        <p:nvSpPr>
          <p:cNvPr id="14" name="Rectangle 13">
            <a:extLst>
              <a:ext uri="{FF2B5EF4-FFF2-40B4-BE49-F238E27FC236}">
                <a16:creationId xmlns:a16="http://schemas.microsoft.com/office/drawing/2014/main" id="{C666BA90-EB78-879C-AF29-2EC2313A869B}"/>
              </a:ext>
            </a:extLst>
          </p:cNvPr>
          <p:cNvSpPr>
            <a:spLocks noGrp="1" noRot="1" noMove="1" noResize="1" noEditPoints="1" noAdjustHandles="1" noChangeArrowheads="1" noChangeShapeType="1"/>
          </p:cNvSpPr>
          <p:nvPr/>
        </p:nvSpPr>
        <p:spPr>
          <a:xfrm>
            <a:off x="2190213" y="3282991"/>
            <a:ext cx="936898"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75E3114-05D9-CA04-DCD8-14D7FBD55F2D}"/>
              </a:ext>
            </a:extLst>
          </p:cNvPr>
          <p:cNvSpPr txBox="1">
            <a:spLocks noGrp="1" noRot="1" noMove="1" noResize="1" noEditPoints="1" noAdjustHandles="1" noChangeArrowheads="1" noChangeShapeType="1"/>
          </p:cNvSpPr>
          <p:nvPr/>
        </p:nvSpPr>
        <p:spPr>
          <a:xfrm>
            <a:off x="2354301" y="3288651"/>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Low Receptivity</a:t>
            </a:r>
            <a:endParaRPr lang="en-US" sz="900" b="1" cap="none">
              <a:solidFill>
                <a:srgbClr val="FFFFFF"/>
              </a:solidFill>
              <a:cs typeface="Lato Medium" panose="020F0602020204030203" pitchFamily="34" charset="0"/>
            </a:endParaRPr>
          </a:p>
        </p:txBody>
      </p:sp>
      <p:sp>
        <p:nvSpPr>
          <p:cNvPr id="16" name="TextBox 15">
            <a:extLst>
              <a:ext uri="{FF2B5EF4-FFF2-40B4-BE49-F238E27FC236}">
                <a16:creationId xmlns:a16="http://schemas.microsoft.com/office/drawing/2014/main" id="{1D9FB061-8939-00AA-6B9F-17F5EE96ED22}"/>
              </a:ext>
            </a:extLst>
          </p:cNvPr>
          <p:cNvSpPr txBox="1">
            <a:spLocks noGrp="1" noRot="1" noMove="1" noResize="1" noEditPoints="1" noAdjustHandles="1" noChangeArrowheads="1" noChangeShapeType="1"/>
          </p:cNvSpPr>
          <p:nvPr/>
        </p:nvSpPr>
        <p:spPr>
          <a:xfrm>
            <a:off x="2354300" y="3460701"/>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&gt;50</a:t>
            </a:r>
            <a:endParaRPr lang="en-US" sz="1200" b="1" cap="none">
              <a:solidFill>
                <a:srgbClr val="FFFFFF"/>
              </a:solidFill>
              <a:cs typeface="Lato Medium" panose="020F0602020204030203" pitchFamily="34" charset="0"/>
            </a:endParaRPr>
          </a:p>
        </p:txBody>
      </p:sp>
    </p:spTree>
    <p:extLst>
      <p:ext uri="{BB962C8B-B14F-4D97-AF65-F5344CB8AC3E}">
        <p14:creationId xmlns:p14="http://schemas.microsoft.com/office/powerpoint/2010/main" val="360677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2BF86D-49F7-48CC-2E27-5AA3C7BC0486}"/>
              </a:ext>
            </a:extLst>
          </p:cNvPr>
          <p:cNvSpPr>
            <a:spLocks noGrp="1"/>
          </p:cNvSpPr>
          <p:nvPr>
            <p:ph type="title"/>
          </p:nvPr>
        </p:nvSpPr>
        <p:spPr>
          <a:xfrm>
            <a:off x="204107" y="185735"/>
            <a:ext cx="8939893" cy="777079"/>
          </a:xfrm>
        </p:spPr>
        <p:txBody>
          <a:bodyPr/>
          <a:lstStyle/>
          <a:p>
            <a:r>
              <a:rPr lang="en-US"/>
              <a:t>What are some key characteristics of this incoming class?</a:t>
            </a:r>
          </a:p>
        </p:txBody>
      </p:sp>
      <p:pic>
        <p:nvPicPr>
          <p:cNvPr id="13" name="Graphic 12">
            <a:extLst>
              <a:ext uri="{FF2B5EF4-FFF2-40B4-BE49-F238E27FC236}">
                <a16:creationId xmlns:a16="http://schemas.microsoft.com/office/drawing/2014/main" id="{97E789FD-9910-C322-4BF0-52A7D5596D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107" y="4461302"/>
            <a:ext cx="749296" cy="591111"/>
          </a:xfrm>
          <a:prstGeom prst="rect">
            <a:avLst/>
          </a:prstGeom>
        </p:spPr>
      </p:pic>
      <p:pic>
        <p:nvPicPr>
          <p:cNvPr id="2" name="Picture 1">
            <a:extLst>
              <a:ext uri="{FF2B5EF4-FFF2-40B4-BE49-F238E27FC236}">
                <a16:creationId xmlns:a16="http://schemas.microsoft.com/office/drawing/2014/main" id="{26622521-1FBB-9246-A346-A2183A08D3A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2351" t="18716" r="11849" b="47843"/>
          <a:stretch>
            <a:fillRect/>
          </a:stretch>
        </p:blipFill>
        <p:spPr>
          <a:xfrm>
            <a:off x="1420563" y="870521"/>
            <a:ext cx="6727295" cy="2293332"/>
          </a:xfrm>
          <a:prstGeom prst="rect">
            <a:avLst/>
          </a:prstGeom>
        </p:spPr>
      </p:pic>
      <p:sp>
        <p:nvSpPr>
          <p:cNvPr id="4" name="TextBox 11">
            <a:extLst>
              <a:ext uri="{FF2B5EF4-FFF2-40B4-BE49-F238E27FC236}">
                <a16:creationId xmlns:a16="http://schemas.microsoft.com/office/drawing/2014/main" id="{1E6B1599-5B4F-624E-B9A5-B80795D0BF38}"/>
              </a:ext>
            </a:extLst>
          </p:cNvPr>
          <p:cNvSpPr txBox="1"/>
          <p:nvPr/>
        </p:nvSpPr>
        <p:spPr>
          <a:xfrm>
            <a:off x="1790510" y="2526342"/>
            <a:ext cx="625360" cy="367645"/>
          </a:xfrm>
          <a:prstGeom prst="rect">
            <a:avLst/>
          </a:prstGeom>
        </p:spPr>
        <p:txBody>
          <a:bodyPr vert="horz" wrap="non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rgbClr val="022B57"/>
                </a:solidFill>
                <a:cs typeface="Lato Medium" panose="020F0602020204030203" pitchFamily="34" charset="0"/>
              </a:rPr>
              <a:t>%</a:t>
            </a:r>
            <a:endParaRPr lang="en-US" sz="2000" b="1" cap="none">
              <a:solidFill>
                <a:srgbClr val="022B57"/>
              </a:solidFill>
              <a:cs typeface="Lato Medium" panose="020F0602020204030203" pitchFamily="34" charset="0"/>
            </a:endParaRPr>
          </a:p>
        </p:txBody>
      </p:sp>
      <p:sp>
        <p:nvSpPr>
          <p:cNvPr id="12" name="TextBox 12">
            <a:extLst>
              <a:ext uri="{FF2B5EF4-FFF2-40B4-BE49-F238E27FC236}">
                <a16:creationId xmlns:a16="http://schemas.microsoft.com/office/drawing/2014/main" id="{20D26061-693F-3E49-B2BF-BC78590ACBA2}"/>
              </a:ext>
            </a:extLst>
          </p:cNvPr>
          <p:cNvSpPr txBox="1"/>
          <p:nvPr/>
        </p:nvSpPr>
        <p:spPr>
          <a:xfrm>
            <a:off x="2415870" y="2526342"/>
            <a:ext cx="625360" cy="367645"/>
          </a:xfrm>
          <a:prstGeom prst="rect">
            <a:avLst/>
          </a:prstGeom>
        </p:spPr>
        <p:txBody>
          <a:bodyPr vert="horz" wrap="non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cap="none">
                <a:solidFill>
                  <a:srgbClr val="022B57"/>
                </a:solidFill>
                <a:cs typeface="Lato Medium" panose="020F0602020204030203" pitchFamily="34" charset="0"/>
              </a:rPr>
              <a:t>N</a:t>
            </a:r>
          </a:p>
        </p:txBody>
      </p:sp>
      <p:sp>
        <p:nvSpPr>
          <p:cNvPr id="14" name="TextBox 13">
            <a:extLst>
              <a:ext uri="{FF2B5EF4-FFF2-40B4-BE49-F238E27FC236}">
                <a16:creationId xmlns:a16="http://schemas.microsoft.com/office/drawing/2014/main" id="{440BB772-0421-9744-9DA5-BDF3B237305C}"/>
              </a:ext>
            </a:extLst>
          </p:cNvPr>
          <p:cNvSpPr txBox="1"/>
          <p:nvPr/>
        </p:nvSpPr>
        <p:spPr>
          <a:xfrm>
            <a:off x="4060757" y="2526342"/>
            <a:ext cx="625360" cy="367645"/>
          </a:xfrm>
          <a:prstGeom prst="rect">
            <a:avLst/>
          </a:prstGeom>
        </p:spPr>
        <p:txBody>
          <a:bodyPr vert="horz" wrap="non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cap="none">
                <a:solidFill>
                  <a:srgbClr val="022B57"/>
                </a:solidFill>
                <a:cs typeface="Lato Medium" panose="020F0602020204030203" pitchFamily="34" charset="0"/>
              </a:rPr>
              <a:t>%</a:t>
            </a:r>
          </a:p>
        </p:txBody>
      </p:sp>
      <p:sp>
        <p:nvSpPr>
          <p:cNvPr id="15" name="TextBox 14">
            <a:extLst>
              <a:ext uri="{FF2B5EF4-FFF2-40B4-BE49-F238E27FC236}">
                <a16:creationId xmlns:a16="http://schemas.microsoft.com/office/drawing/2014/main" id="{1D9CA15D-0082-3943-B96A-3C5C8CF9AEC0}"/>
              </a:ext>
            </a:extLst>
          </p:cNvPr>
          <p:cNvSpPr txBox="1"/>
          <p:nvPr/>
        </p:nvSpPr>
        <p:spPr>
          <a:xfrm>
            <a:off x="4686117" y="2526342"/>
            <a:ext cx="625360" cy="367645"/>
          </a:xfrm>
          <a:prstGeom prst="rect">
            <a:avLst/>
          </a:prstGeom>
        </p:spPr>
        <p:txBody>
          <a:bodyPr vert="horz" wrap="non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cap="none">
                <a:solidFill>
                  <a:srgbClr val="022B57"/>
                </a:solidFill>
                <a:cs typeface="Lato Medium" panose="020F0602020204030203" pitchFamily="34" charset="0"/>
              </a:rPr>
              <a:t>N</a:t>
            </a:r>
          </a:p>
        </p:txBody>
      </p:sp>
      <p:sp>
        <p:nvSpPr>
          <p:cNvPr id="16" name="TextBox 15">
            <a:extLst>
              <a:ext uri="{FF2B5EF4-FFF2-40B4-BE49-F238E27FC236}">
                <a16:creationId xmlns:a16="http://schemas.microsoft.com/office/drawing/2014/main" id="{748D63AC-77D2-F543-8231-8C17CE48CDBA}"/>
              </a:ext>
            </a:extLst>
          </p:cNvPr>
          <p:cNvSpPr txBox="1"/>
          <p:nvPr/>
        </p:nvSpPr>
        <p:spPr>
          <a:xfrm>
            <a:off x="6359509" y="2526342"/>
            <a:ext cx="625360" cy="367645"/>
          </a:xfrm>
          <a:prstGeom prst="rect">
            <a:avLst/>
          </a:prstGeom>
        </p:spPr>
        <p:txBody>
          <a:bodyPr vert="horz" wrap="non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cap="none">
                <a:solidFill>
                  <a:srgbClr val="022B57"/>
                </a:solidFill>
                <a:cs typeface="Lato Medium" panose="020F0602020204030203" pitchFamily="34" charset="0"/>
              </a:rPr>
              <a:t>%</a:t>
            </a:r>
          </a:p>
        </p:txBody>
      </p:sp>
      <p:sp>
        <p:nvSpPr>
          <p:cNvPr id="17" name="TextBox 16">
            <a:extLst>
              <a:ext uri="{FF2B5EF4-FFF2-40B4-BE49-F238E27FC236}">
                <a16:creationId xmlns:a16="http://schemas.microsoft.com/office/drawing/2014/main" id="{C036F094-E88B-7D47-A6A7-2A1BDB85CAC8}"/>
              </a:ext>
            </a:extLst>
          </p:cNvPr>
          <p:cNvSpPr txBox="1"/>
          <p:nvPr/>
        </p:nvSpPr>
        <p:spPr>
          <a:xfrm>
            <a:off x="6984869" y="2526342"/>
            <a:ext cx="625360" cy="367645"/>
          </a:xfrm>
          <a:prstGeom prst="rect">
            <a:avLst/>
          </a:prstGeom>
        </p:spPr>
        <p:txBody>
          <a:bodyPr vert="horz" wrap="non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cap="none">
                <a:solidFill>
                  <a:srgbClr val="022B57"/>
                </a:solidFill>
                <a:cs typeface="Lato Medium" panose="020F0602020204030203" pitchFamily="34" charset="0"/>
              </a:rPr>
              <a:t>N</a:t>
            </a:r>
          </a:p>
        </p:txBody>
      </p:sp>
      <p:pic>
        <p:nvPicPr>
          <p:cNvPr id="18" name="Picture 17">
            <a:extLst>
              <a:ext uri="{FF2B5EF4-FFF2-40B4-BE49-F238E27FC236}">
                <a16:creationId xmlns:a16="http://schemas.microsoft.com/office/drawing/2014/main" id="{185F769A-A643-D446-AF02-823738A360E5}"/>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l="66073" t="26871" r="20224" b="58698"/>
          <a:stretch/>
        </p:blipFill>
        <p:spPr>
          <a:xfrm>
            <a:off x="6115201" y="921553"/>
            <a:ext cx="1719072" cy="1398828"/>
          </a:xfrm>
          <a:prstGeom prst="rect">
            <a:avLst/>
          </a:prstGeom>
        </p:spPr>
      </p:pic>
      <p:sp>
        <p:nvSpPr>
          <p:cNvPr id="6" name="TextBox 5">
            <a:extLst>
              <a:ext uri="{FF2B5EF4-FFF2-40B4-BE49-F238E27FC236}">
                <a16:creationId xmlns:a16="http://schemas.microsoft.com/office/drawing/2014/main" id="{D3B13FA9-79FA-693A-94FA-B801DE6931F2}"/>
              </a:ext>
            </a:extLst>
          </p:cNvPr>
          <p:cNvSpPr txBox="1">
            <a:spLocks noGrp="1" noRot="1" noMove="1" noResize="1" noEditPoints="1" noAdjustHandles="1" noChangeArrowheads="1" noChangeShapeType="1"/>
          </p:cNvSpPr>
          <p:nvPr/>
        </p:nvSpPr>
        <p:spPr>
          <a:xfrm>
            <a:off x="5978149" y="3345918"/>
            <a:ext cx="2013439" cy="584775"/>
          </a:xfrm>
          <a:prstGeom prst="rect">
            <a:avLst/>
          </a:prstGeom>
          <a:noFill/>
        </p:spPr>
        <p:txBody>
          <a:bodyPr wrap="square">
            <a:spAutoFit/>
          </a:bodyPr>
          <a:lstStyle/>
          <a:p>
            <a:pPr algn="ctr"/>
            <a:r>
              <a:rPr lang="en-US" sz="1600" b="1">
                <a:solidFill>
                  <a:srgbClr val="022B57"/>
                </a:solidFill>
                <a:cs typeface="Lato Medium" panose="020F0602020204030203" pitchFamily="34" charset="0"/>
              </a:rPr>
              <a:t>First-Generation Students</a:t>
            </a:r>
            <a:endParaRPr lang="en-US" sz="1600" b="1" cap="none">
              <a:solidFill>
                <a:srgbClr val="022B57"/>
              </a:solidFill>
              <a:cs typeface="Lato Medium" panose="020F0602020204030203" pitchFamily="34" charset="0"/>
            </a:endParaRPr>
          </a:p>
        </p:txBody>
      </p:sp>
      <p:sp>
        <p:nvSpPr>
          <p:cNvPr id="7" name="TextBox 6">
            <a:extLst>
              <a:ext uri="{FF2B5EF4-FFF2-40B4-BE49-F238E27FC236}">
                <a16:creationId xmlns:a16="http://schemas.microsoft.com/office/drawing/2014/main" id="{0E9005FA-A2E2-D29D-C8A6-21EA8F1A2E63}"/>
              </a:ext>
            </a:extLst>
          </p:cNvPr>
          <p:cNvSpPr txBox="1">
            <a:spLocks noGrp="1" noRot="1" noMove="1" noResize="1" noEditPoints="1" noAdjustHandles="1" noChangeArrowheads="1" noChangeShapeType="1"/>
          </p:cNvSpPr>
          <p:nvPr/>
        </p:nvSpPr>
        <p:spPr>
          <a:xfrm>
            <a:off x="3679397" y="3345918"/>
            <a:ext cx="2013439" cy="1077218"/>
          </a:xfrm>
          <a:prstGeom prst="rect">
            <a:avLst/>
          </a:prstGeom>
          <a:noFill/>
        </p:spPr>
        <p:txBody>
          <a:bodyPr wrap="square">
            <a:spAutoFit/>
          </a:bodyPr>
          <a:lstStyle/>
          <a:p>
            <a:pPr algn="ctr"/>
            <a:r>
              <a:rPr lang="en-US" sz="1600" b="1">
                <a:solidFill>
                  <a:srgbClr val="022B57"/>
                </a:solidFill>
                <a:cs typeface="Lato Medium" panose="020F0602020204030203" pitchFamily="34" charset="0"/>
              </a:rPr>
              <a:t>Students who plan to transfer prior to completing their program/degree.</a:t>
            </a:r>
            <a:endParaRPr lang="en-US" sz="1600" b="1" cap="none">
              <a:solidFill>
                <a:srgbClr val="022B57"/>
              </a:solidFill>
              <a:cs typeface="Lato Medium" panose="020F0602020204030203" pitchFamily="34" charset="0"/>
            </a:endParaRPr>
          </a:p>
        </p:txBody>
      </p:sp>
      <p:sp>
        <p:nvSpPr>
          <p:cNvPr id="8" name="TextBox 7">
            <a:extLst>
              <a:ext uri="{FF2B5EF4-FFF2-40B4-BE49-F238E27FC236}">
                <a16:creationId xmlns:a16="http://schemas.microsoft.com/office/drawing/2014/main" id="{0302E477-587B-5349-4C44-54670AECD721}"/>
              </a:ext>
            </a:extLst>
          </p:cNvPr>
          <p:cNvSpPr txBox="1">
            <a:spLocks noGrp="1" noRot="1" noMove="1" noResize="1" noEditPoints="1" noAdjustHandles="1" noChangeArrowheads="1" noChangeShapeType="1"/>
          </p:cNvSpPr>
          <p:nvPr/>
        </p:nvSpPr>
        <p:spPr>
          <a:xfrm>
            <a:off x="1420563" y="3345918"/>
            <a:ext cx="2013439" cy="830997"/>
          </a:xfrm>
          <a:prstGeom prst="rect">
            <a:avLst/>
          </a:prstGeom>
          <a:noFill/>
        </p:spPr>
        <p:txBody>
          <a:bodyPr wrap="square">
            <a:spAutoFit/>
          </a:bodyPr>
          <a:lstStyle/>
          <a:p>
            <a:pPr algn="ctr"/>
            <a:r>
              <a:rPr lang="en-US" sz="1600" b="1">
                <a:solidFill>
                  <a:srgbClr val="022B57"/>
                </a:solidFill>
                <a:cs typeface="Lato Medium" panose="020F0602020204030203" pitchFamily="34" charset="0"/>
              </a:rPr>
              <a:t>Students who plan to work over 20 hours per week.</a:t>
            </a:r>
            <a:endParaRPr lang="en-US" sz="1600" b="1" cap="none">
              <a:solidFill>
                <a:srgbClr val="022B57"/>
              </a:solidFill>
              <a:cs typeface="Lato Medium" panose="020F0602020204030203" pitchFamily="34" charset="0"/>
            </a:endParaRPr>
          </a:p>
        </p:txBody>
      </p:sp>
      <p:sp>
        <p:nvSpPr>
          <p:cNvPr id="9" name="TextBox 8">
            <a:extLst>
              <a:ext uri="{FF2B5EF4-FFF2-40B4-BE49-F238E27FC236}">
                <a16:creationId xmlns:a16="http://schemas.microsoft.com/office/drawing/2014/main" id="{68330AD4-2D6F-95C7-A0D6-861D5D4FA346}"/>
              </a:ext>
            </a:extLst>
          </p:cNvPr>
          <p:cNvSpPr txBox="1">
            <a:spLocks noGrp="1" noRot="1" noMove="1" noResize="1" noEditPoints="1" noAdjustHandles="1" noChangeArrowheads="1" noChangeShapeType="1"/>
          </p:cNvSpPr>
          <p:nvPr/>
        </p:nvSpPr>
        <p:spPr>
          <a:xfrm>
            <a:off x="1639083" y="4590747"/>
            <a:ext cx="1564671" cy="461665"/>
          </a:xfrm>
          <a:prstGeom prst="rect">
            <a:avLst/>
          </a:prstGeom>
          <a:noFill/>
        </p:spPr>
        <p:txBody>
          <a:bodyPr wrap="square">
            <a:spAutoFit/>
          </a:bodyPr>
          <a:lstStyle/>
          <a:p>
            <a:pPr algn="ctr"/>
            <a:r>
              <a:rPr lang="en-US" sz="1200">
                <a:solidFill>
                  <a:schemeClr val="accent1"/>
                </a:solidFill>
                <a:cs typeface="Lato Medium" panose="020F0602020204030203" pitchFamily="34" charset="0"/>
              </a:rPr>
              <a:t>Percent and number of students</a:t>
            </a:r>
            <a:endParaRPr lang="en-US" sz="1200" cap="none">
              <a:solidFill>
                <a:schemeClr val="accent1"/>
              </a:solidFill>
              <a:cs typeface="Lato Medium" panose="020F0602020204030203" pitchFamily="34" charset="0"/>
            </a:endParaRPr>
          </a:p>
        </p:txBody>
      </p:sp>
      <p:sp>
        <p:nvSpPr>
          <p:cNvPr id="10" name="TextBox 9">
            <a:extLst>
              <a:ext uri="{FF2B5EF4-FFF2-40B4-BE49-F238E27FC236}">
                <a16:creationId xmlns:a16="http://schemas.microsoft.com/office/drawing/2014/main" id="{3F441EB7-73C0-9AD6-B75C-027ABDE82C85}"/>
              </a:ext>
            </a:extLst>
          </p:cNvPr>
          <p:cNvSpPr txBox="1">
            <a:spLocks noGrp="1" noRot="1" noMove="1" noResize="1" noEditPoints="1" noAdjustHandles="1" noChangeArrowheads="1" noChangeShapeType="1"/>
          </p:cNvSpPr>
          <p:nvPr/>
        </p:nvSpPr>
        <p:spPr>
          <a:xfrm>
            <a:off x="4033854" y="4590748"/>
            <a:ext cx="1315621" cy="461665"/>
          </a:xfrm>
          <a:prstGeom prst="rect">
            <a:avLst/>
          </a:prstGeom>
          <a:noFill/>
        </p:spPr>
        <p:txBody>
          <a:bodyPr wrap="square">
            <a:spAutoFit/>
          </a:bodyPr>
          <a:lstStyle/>
          <a:p>
            <a:pPr algn="ctr"/>
            <a:r>
              <a:rPr lang="en-US" sz="1200">
                <a:solidFill>
                  <a:schemeClr val="accent1"/>
                </a:solidFill>
                <a:cs typeface="Lato Medium" panose="020F0602020204030203" pitchFamily="34" charset="0"/>
              </a:rPr>
              <a:t>80</a:t>
            </a:r>
            <a:r>
              <a:rPr lang="en-US" sz="1200" baseline="30000">
                <a:solidFill>
                  <a:schemeClr val="accent1"/>
                </a:solidFill>
                <a:cs typeface="Lato Medium" panose="020F0602020204030203" pitchFamily="34" charset="0"/>
              </a:rPr>
              <a:t>th</a:t>
            </a:r>
            <a:r>
              <a:rPr lang="en-US" sz="1200">
                <a:solidFill>
                  <a:schemeClr val="accent1"/>
                </a:solidFill>
                <a:cs typeface="Lato Medium" panose="020F0602020204030203" pitchFamily="34" charset="0"/>
              </a:rPr>
              <a:t> percentile or above</a:t>
            </a:r>
            <a:endParaRPr lang="en-US" sz="1200" cap="none">
              <a:solidFill>
                <a:schemeClr val="accent1"/>
              </a:solidFill>
              <a:cs typeface="Lato Medium" panose="020F0602020204030203" pitchFamily="34" charset="0"/>
            </a:endParaRPr>
          </a:p>
        </p:txBody>
      </p:sp>
      <p:sp>
        <p:nvSpPr>
          <p:cNvPr id="11" name="TextBox 10">
            <a:extLst>
              <a:ext uri="{FF2B5EF4-FFF2-40B4-BE49-F238E27FC236}">
                <a16:creationId xmlns:a16="http://schemas.microsoft.com/office/drawing/2014/main" id="{61994ACB-E01F-F708-7CB4-64176E8BF346}"/>
              </a:ext>
            </a:extLst>
          </p:cNvPr>
          <p:cNvSpPr txBox="1">
            <a:spLocks noGrp="1" noRot="1" noMove="1" noResize="1" noEditPoints="1" noAdjustHandles="1" noChangeArrowheads="1" noChangeShapeType="1"/>
          </p:cNvSpPr>
          <p:nvPr/>
        </p:nvSpPr>
        <p:spPr>
          <a:xfrm>
            <a:off x="6269602" y="4590747"/>
            <a:ext cx="1564671" cy="461665"/>
          </a:xfrm>
          <a:prstGeom prst="rect">
            <a:avLst/>
          </a:prstGeom>
          <a:noFill/>
        </p:spPr>
        <p:txBody>
          <a:bodyPr wrap="square">
            <a:spAutoFit/>
          </a:bodyPr>
          <a:lstStyle/>
          <a:p>
            <a:pPr algn="ctr"/>
            <a:r>
              <a:rPr lang="en-US" sz="1200">
                <a:solidFill>
                  <a:schemeClr val="accent1"/>
                </a:solidFill>
                <a:cs typeface="Lato Medium" panose="020F0602020204030203" pitchFamily="34" charset="0"/>
              </a:rPr>
              <a:t>Percent and number of students</a:t>
            </a:r>
            <a:endParaRPr lang="en-US" sz="1200" cap="none">
              <a:solidFill>
                <a:schemeClr val="accent1"/>
              </a:solidFill>
              <a:cs typeface="Lato Medium" panose="020F0602020204030203" pitchFamily="34" charset="0"/>
            </a:endParaRPr>
          </a:p>
        </p:txBody>
      </p:sp>
    </p:spTree>
    <p:extLst>
      <p:ext uri="{BB962C8B-B14F-4D97-AF65-F5344CB8AC3E}">
        <p14:creationId xmlns:p14="http://schemas.microsoft.com/office/powerpoint/2010/main" val="1250686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3FE5FBD-7194-EC50-493A-ED5BE92AF70A}"/>
              </a:ext>
            </a:extLst>
          </p:cNvPr>
          <p:cNvSpPr>
            <a:spLocks noGrp="1" noRot="1" noMove="1" noResize="1" noEditPoints="1" noAdjustHandles="1" noChangeArrowheads="1" noChangeShapeType="1"/>
          </p:cNvSpPr>
          <p:nvPr/>
        </p:nvSpPr>
        <p:spPr>
          <a:xfrm>
            <a:off x="0" y="0"/>
            <a:ext cx="3008229" cy="51435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8446C65-FB9C-912D-161C-47D9F5BFA113}"/>
              </a:ext>
            </a:extLst>
          </p:cNvPr>
          <p:cNvSpPr>
            <a:spLocks noGrp="1" noRot="1" noMove="1" noResize="1" noEditPoints="1" noAdjustHandles="1" noChangeArrowheads="1" noChangeShapeType="1"/>
          </p:cNvSpPr>
          <p:nvPr>
            <p:ph type="body" sz="quarter" idx="13"/>
          </p:nvPr>
        </p:nvSpPr>
        <p:spPr>
          <a:xfrm>
            <a:off x="206616" y="1966207"/>
            <a:ext cx="2594996" cy="413942"/>
          </a:xfrm>
        </p:spPr>
        <p:txBody>
          <a:bodyPr/>
          <a:lstStyle/>
          <a:p>
            <a:r>
              <a:rPr lang="en-US" sz="1400">
                <a:solidFill>
                  <a:srgbClr val="FFFFFF"/>
                </a:solidFill>
              </a:rPr>
              <a:t>(Get Help/Discuss/Get Info)</a:t>
            </a:r>
          </a:p>
        </p:txBody>
      </p:sp>
      <p:sp>
        <p:nvSpPr>
          <p:cNvPr id="3" name="Title 2">
            <a:extLst>
              <a:ext uri="{FF2B5EF4-FFF2-40B4-BE49-F238E27FC236}">
                <a16:creationId xmlns:a16="http://schemas.microsoft.com/office/drawing/2014/main" id="{D2A1A0F3-4A0D-E3DF-6C44-5F5224AA57E5}"/>
              </a:ext>
            </a:extLst>
          </p:cNvPr>
          <p:cNvSpPr>
            <a:spLocks noGrp="1" noRot="1" noMove="1" noResize="1" noEditPoints="1" noAdjustHandles="1" noChangeArrowheads="1" noChangeShapeType="1"/>
          </p:cNvSpPr>
          <p:nvPr>
            <p:ph type="title"/>
          </p:nvPr>
        </p:nvSpPr>
        <p:spPr>
          <a:xfrm>
            <a:off x="171646" y="658982"/>
            <a:ext cx="2718013" cy="1514196"/>
          </a:xfrm>
        </p:spPr>
        <p:txBody>
          <a:bodyPr/>
          <a:lstStyle/>
          <a:p>
            <a:r>
              <a:rPr lang="en-US" sz="2800"/>
              <a:t>Students’ top 10 requests for assistance </a:t>
            </a:r>
          </a:p>
        </p:txBody>
      </p:sp>
      <p:pic>
        <p:nvPicPr>
          <p:cNvPr id="5" name="Picture 4">
            <a:extLst>
              <a:ext uri="{FF2B5EF4-FFF2-40B4-BE49-F238E27FC236}">
                <a16:creationId xmlns:a16="http://schemas.microsoft.com/office/drawing/2014/main" id="{D5EDD574-5E25-AE06-C207-ED68BD28B33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4969" t="16124" r="14128" b="9955"/>
          <a:stretch/>
        </p:blipFill>
        <p:spPr>
          <a:xfrm>
            <a:off x="3535448" y="598022"/>
            <a:ext cx="5200650" cy="4189799"/>
          </a:xfrm>
          <a:prstGeom prst="rect">
            <a:avLst/>
          </a:prstGeom>
        </p:spPr>
      </p:pic>
      <p:sp>
        <p:nvSpPr>
          <p:cNvPr id="6" name="TextBox 5">
            <a:extLst>
              <a:ext uri="{FF2B5EF4-FFF2-40B4-BE49-F238E27FC236}">
                <a16:creationId xmlns:a16="http://schemas.microsoft.com/office/drawing/2014/main" id="{1F1E3491-0C97-3F49-938A-6379FD8240DF}"/>
              </a:ext>
            </a:extLst>
          </p:cNvPr>
          <p:cNvSpPr txBox="1"/>
          <p:nvPr/>
        </p:nvSpPr>
        <p:spPr>
          <a:xfrm>
            <a:off x="4231292" y="598022"/>
            <a:ext cx="3389376" cy="211755"/>
          </a:xfrm>
          <a:prstGeom prst="rect">
            <a:avLst/>
          </a:prstGeom>
        </p:spPr>
        <p:txBody>
          <a:bodyPr vert="horz" wrap="square" lIns="91440" tIns="45720" rIns="91440" bIns="45720" rtlCol="0" anchor="ctr">
            <a:noAutofit/>
          </a:bodyPr>
          <a:lstStyle/>
          <a:p>
            <a:endParaRPr lang="en-US" sz="2000" b="1" cap="none">
              <a:solidFill>
                <a:schemeClr val="accent1"/>
              </a:solidFill>
              <a:cs typeface="Lato Medium" panose="020F0602020204030203" pitchFamily="34" charset="0"/>
            </a:endParaRPr>
          </a:p>
        </p:txBody>
      </p:sp>
      <p:sp>
        <p:nvSpPr>
          <p:cNvPr id="7" name="TextBox 6">
            <a:extLst>
              <a:ext uri="{FF2B5EF4-FFF2-40B4-BE49-F238E27FC236}">
                <a16:creationId xmlns:a16="http://schemas.microsoft.com/office/drawing/2014/main" id="{00E98E20-4CBE-CCF3-26F3-5C217B942FEE}"/>
              </a:ext>
            </a:extLst>
          </p:cNvPr>
          <p:cNvSpPr txBox="1"/>
          <p:nvPr/>
        </p:nvSpPr>
        <p:spPr>
          <a:xfrm>
            <a:off x="4133756" y="626091"/>
            <a:ext cx="3621024" cy="211755"/>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First request</a:t>
            </a:r>
          </a:p>
        </p:txBody>
      </p:sp>
      <p:sp>
        <p:nvSpPr>
          <p:cNvPr id="8" name="TextBox 7">
            <a:extLst>
              <a:ext uri="{FF2B5EF4-FFF2-40B4-BE49-F238E27FC236}">
                <a16:creationId xmlns:a16="http://schemas.microsoft.com/office/drawing/2014/main" id="{A1B11E04-5C26-5BE6-2C0E-94C8C2185AB6}"/>
              </a:ext>
            </a:extLst>
          </p:cNvPr>
          <p:cNvSpPr txBox="1"/>
          <p:nvPr/>
        </p:nvSpPr>
        <p:spPr>
          <a:xfrm>
            <a:off x="4131724" y="1000756"/>
            <a:ext cx="3621024" cy="211755"/>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Second request</a:t>
            </a:r>
          </a:p>
        </p:txBody>
      </p:sp>
      <p:sp>
        <p:nvSpPr>
          <p:cNvPr id="9" name="TextBox 8">
            <a:extLst>
              <a:ext uri="{FF2B5EF4-FFF2-40B4-BE49-F238E27FC236}">
                <a16:creationId xmlns:a16="http://schemas.microsoft.com/office/drawing/2014/main" id="{925410BC-F408-15C5-8885-1C2F26638C33}"/>
              </a:ext>
            </a:extLst>
          </p:cNvPr>
          <p:cNvSpPr txBox="1"/>
          <p:nvPr/>
        </p:nvSpPr>
        <p:spPr>
          <a:xfrm>
            <a:off x="4129692" y="1375421"/>
            <a:ext cx="3621024" cy="211755"/>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T</a:t>
            </a:r>
            <a:r>
              <a:rPr lang="en-US" sz="1400" b="1" cap="none">
                <a:solidFill>
                  <a:srgbClr val="022B57"/>
                </a:solidFill>
                <a:cs typeface="Lato Medium" panose="020F0602020204030203" pitchFamily="34" charset="0"/>
              </a:rPr>
              <a:t>hird request</a:t>
            </a:r>
          </a:p>
        </p:txBody>
      </p:sp>
      <p:sp>
        <p:nvSpPr>
          <p:cNvPr id="10" name="TextBox 9">
            <a:extLst>
              <a:ext uri="{FF2B5EF4-FFF2-40B4-BE49-F238E27FC236}">
                <a16:creationId xmlns:a16="http://schemas.microsoft.com/office/drawing/2014/main" id="{AB4DC123-4414-09DE-6075-499C35F99244}"/>
              </a:ext>
            </a:extLst>
          </p:cNvPr>
          <p:cNvSpPr txBox="1"/>
          <p:nvPr/>
        </p:nvSpPr>
        <p:spPr>
          <a:xfrm>
            <a:off x="4127660" y="1750086"/>
            <a:ext cx="3621024" cy="211755"/>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Fourth request</a:t>
            </a:r>
          </a:p>
        </p:txBody>
      </p:sp>
      <p:sp>
        <p:nvSpPr>
          <p:cNvPr id="11" name="TextBox 10">
            <a:extLst>
              <a:ext uri="{FF2B5EF4-FFF2-40B4-BE49-F238E27FC236}">
                <a16:creationId xmlns:a16="http://schemas.microsoft.com/office/drawing/2014/main" id="{9EC2B8BA-F4F4-F657-C79E-E2BC7FDB58BE}"/>
              </a:ext>
            </a:extLst>
          </p:cNvPr>
          <p:cNvSpPr txBox="1"/>
          <p:nvPr/>
        </p:nvSpPr>
        <p:spPr>
          <a:xfrm>
            <a:off x="4125628" y="2124751"/>
            <a:ext cx="3621024" cy="211755"/>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Fifth request</a:t>
            </a:r>
          </a:p>
        </p:txBody>
      </p:sp>
      <p:sp>
        <p:nvSpPr>
          <p:cNvPr id="12" name="TextBox 11">
            <a:extLst>
              <a:ext uri="{FF2B5EF4-FFF2-40B4-BE49-F238E27FC236}">
                <a16:creationId xmlns:a16="http://schemas.microsoft.com/office/drawing/2014/main" id="{CFF69CCB-5A9B-D7FA-F9D7-9AAEC31FB5F6}"/>
              </a:ext>
            </a:extLst>
          </p:cNvPr>
          <p:cNvSpPr txBox="1"/>
          <p:nvPr/>
        </p:nvSpPr>
        <p:spPr>
          <a:xfrm>
            <a:off x="4123596" y="2499416"/>
            <a:ext cx="3621024" cy="211755"/>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Sixth</a:t>
            </a:r>
            <a:r>
              <a:rPr lang="en-US" sz="1400" b="1" cap="none">
                <a:solidFill>
                  <a:srgbClr val="022B57"/>
                </a:solidFill>
                <a:cs typeface="Lato Medium" panose="020F0602020204030203" pitchFamily="34" charset="0"/>
              </a:rPr>
              <a:t> request</a:t>
            </a:r>
          </a:p>
        </p:txBody>
      </p:sp>
      <p:sp>
        <p:nvSpPr>
          <p:cNvPr id="13" name="TextBox 12">
            <a:extLst>
              <a:ext uri="{FF2B5EF4-FFF2-40B4-BE49-F238E27FC236}">
                <a16:creationId xmlns:a16="http://schemas.microsoft.com/office/drawing/2014/main" id="{FF963739-B6B6-1905-672E-006F73226F50}"/>
              </a:ext>
            </a:extLst>
          </p:cNvPr>
          <p:cNvSpPr txBox="1"/>
          <p:nvPr/>
        </p:nvSpPr>
        <p:spPr>
          <a:xfrm>
            <a:off x="4115468" y="2874081"/>
            <a:ext cx="3621024" cy="211755"/>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Seventh</a:t>
            </a:r>
            <a:r>
              <a:rPr lang="en-US" sz="1400" b="1" cap="none">
                <a:solidFill>
                  <a:srgbClr val="022B57"/>
                </a:solidFill>
                <a:cs typeface="Lato Medium" panose="020F0602020204030203" pitchFamily="34" charset="0"/>
              </a:rPr>
              <a:t> request</a:t>
            </a:r>
          </a:p>
        </p:txBody>
      </p:sp>
      <p:sp>
        <p:nvSpPr>
          <p:cNvPr id="14" name="TextBox 13">
            <a:extLst>
              <a:ext uri="{FF2B5EF4-FFF2-40B4-BE49-F238E27FC236}">
                <a16:creationId xmlns:a16="http://schemas.microsoft.com/office/drawing/2014/main" id="{3CA65A05-7496-D92D-EF97-5B0A96E75F80}"/>
              </a:ext>
            </a:extLst>
          </p:cNvPr>
          <p:cNvSpPr txBox="1"/>
          <p:nvPr/>
        </p:nvSpPr>
        <p:spPr>
          <a:xfrm>
            <a:off x="4121564" y="3248746"/>
            <a:ext cx="3621024" cy="211755"/>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Eight</a:t>
            </a:r>
            <a:r>
              <a:rPr lang="en-US" sz="1400" b="1" cap="none">
                <a:solidFill>
                  <a:srgbClr val="022B57"/>
                </a:solidFill>
                <a:cs typeface="Lato Medium" panose="020F0602020204030203" pitchFamily="34" charset="0"/>
              </a:rPr>
              <a:t> request</a:t>
            </a:r>
          </a:p>
        </p:txBody>
      </p:sp>
      <p:sp>
        <p:nvSpPr>
          <p:cNvPr id="15" name="TextBox 14">
            <a:extLst>
              <a:ext uri="{FF2B5EF4-FFF2-40B4-BE49-F238E27FC236}">
                <a16:creationId xmlns:a16="http://schemas.microsoft.com/office/drawing/2014/main" id="{1F71EFAB-4F9E-3ED9-5009-44AFB329DE9F}"/>
              </a:ext>
            </a:extLst>
          </p:cNvPr>
          <p:cNvSpPr txBox="1"/>
          <p:nvPr/>
        </p:nvSpPr>
        <p:spPr>
          <a:xfrm>
            <a:off x="4119532" y="3623411"/>
            <a:ext cx="3621024" cy="211755"/>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Ninth request</a:t>
            </a:r>
          </a:p>
        </p:txBody>
      </p:sp>
      <p:sp>
        <p:nvSpPr>
          <p:cNvPr id="16" name="TextBox 15">
            <a:extLst>
              <a:ext uri="{FF2B5EF4-FFF2-40B4-BE49-F238E27FC236}">
                <a16:creationId xmlns:a16="http://schemas.microsoft.com/office/drawing/2014/main" id="{9F424184-BBAD-1936-9D7B-3E6F05F7DBC6}"/>
              </a:ext>
            </a:extLst>
          </p:cNvPr>
          <p:cNvSpPr txBox="1"/>
          <p:nvPr/>
        </p:nvSpPr>
        <p:spPr>
          <a:xfrm>
            <a:off x="4117500" y="3998076"/>
            <a:ext cx="3621024" cy="211755"/>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Tenth</a:t>
            </a:r>
            <a:r>
              <a:rPr lang="en-US" sz="1400" b="1" cap="none">
                <a:solidFill>
                  <a:srgbClr val="022B57"/>
                </a:solidFill>
                <a:cs typeface="Lato Medium" panose="020F0602020204030203" pitchFamily="34" charset="0"/>
              </a:rPr>
              <a:t> request</a:t>
            </a:r>
          </a:p>
        </p:txBody>
      </p:sp>
      <p:sp>
        <p:nvSpPr>
          <p:cNvPr id="17" name="TextBox 16">
            <a:extLst>
              <a:ext uri="{FF2B5EF4-FFF2-40B4-BE49-F238E27FC236}">
                <a16:creationId xmlns:a16="http://schemas.microsoft.com/office/drawing/2014/main" id="{C093F2E2-CD31-C734-8523-0B2D95010DF2}"/>
              </a:ext>
            </a:extLst>
          </p:cNvPr>
          <p:cNvSpPr txBox="1"/>
          <p:nvPr/>
        </p:nvSpPr>
        <p:spPr>
          <a:xfrm>
            <a:off x="7948009" y="618342"/>
            <a:ext cx="527712" cy="219504"/>
          </a:xfrm>
          <a:prstGeom prst="rect">
            <a:avLst/>
          </a:prstGeom>
        </p:spPr>
        <p:txBody>
          <a:bodyPr vert="horz" wrap="none" lIns="91440" tIns="45720" rIns="91440" bIns="45720" rtlCol="0" anchor="ctr">
            <a:noAutofit/>
          </a:bodyPr>
          <a:lstStyle/>
          <a:p>
            <a:r>
              <a:rPr lang="en-US" sz="1400" b="1" cap="none">
                <a:solidFill>
                  <a:srgbClr val="022B57"/>
                </a:solidFill>
                <a:cs typeface="Lato Medium" panose="020F0602020204030203" pitchFamily="34" charset="0"/>
              </a:rPr>
              <a:t>XX</a:t>
            </a:r>
          </a:p>
        </p:txBody>
      </p:sp>
      <p:sp>
        <p:nvSpPr>
          <p:cNvPr id="18" name="TextBox 17">
            <a:extLst>
              <a:ext uri="{FF2B5EF4-FFF2-40B4-BE49-F238E27FC236}">
                <a16:creationId xmlns:a16="http://schemas.microsoft.com/office/drawing/2014/main" id="{A906D915-7B9A-B298-AD7C-FB6E2550D783}"/>
              </a:ext>
            </a:extLst>
          </p:cNvPr>
          <p:cNvSpPr txBox="1"/>
          <p:nvPr/>
        </p:nvSpPr>
        <p:spPr>
          <a:xfrm>
            <a:off x="7945977" y="993007"/>
            <a:ext cx="527712" cy="219504"/>
          </a:xfrm>
          <a:prstGeom prst="rect">
            <a:avLst/>
          </a:prstGeom>
        </p:spPr>
        <p:txBody>
          <a:bodyPr vert="horz" wrap="none" lIns="91440" tIns="45720" rIns="91440" bIns="45720" rtlCol="0" anchor="ctr">
            <a:noAutofit/>
          </a:bodyPr>
          <a:lstStyle/>
          <a:p>
            <a:r>
              <a:rPr lang="en-US" sz="1400" b="1" cap="none">
                <a:solidFill>
                  <a:srgbClr val="022B57"/>
                </a:solidFill>
                <a:cs typeface="Lato Medium" panose="020F0602020204030203" pitchFamily="34" charset="0"/>
              </a:rPr>
              <a:t>XX</a:t>
            </a:r>
          </a:p>
        </p:txBody>
      </p:sp>
      <p:sp>
        <p:nvSpPr>
          <p:cNvPr id="19" name="TextBox 18">
            <a:extLst>
              <a:ext uri="{FF2B5EF4-FFF2-40B4-BE49-F238E27FC236}">
                <a16:creationId xmlns:a16="http://schemas.microsoft.com/office/drawing/2014/main" id="{4FBB9317-17B6-1BBF-C860-8AE025C78FA9}"/>
              </a:ext>
            </a:extLst>
          </p:cNvPr>
          <p:cNvSpPr txBox="1"/>
          <p:nvPr/>
        </p:nvSpPr>
        <p:spPr>
          <a:xfrm>
            <a:off x="7943945" y="1367672"/>
            <a:ext cx="527712" cy="219504"/>
          </a:xfrm>
          <a:prstGeom prst="rect">
            <a:avLst/>
          </a:prstGeom>
        </p:spPr>
        <p:txBody>
          <a:bodyPr vert="horz" wrap="non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sp>
        <p:nvSpPr>
          <p:cNvPr id="20" name="TextBox 19">
            <a:extLst>
              <a:ext uri="{FF2B5EF4-FFF2-40B4-BE49-F238E27FC236}">
                <a16:creationId xmlns:a16="http://schemas.microsoft.com/office/drawing/2014/main" id="{16F8362F-0F0E-CE8E-8256-E566B15088C3}"/>
              </a:ext>
            </a:extLst>
          </p:cNvPr>
          <p:cNvSpPr txBox="1"/>
          <p:nvPr/>
        </p:nvSpPr>
        <p:spPr>
          <a:xfrm>
            <a:off x="7941913" y="1742337"/>
            <a:ext cx="527712" cy="219504"/>
          </a:xfrm>
          <a:prstGeom prst="rect">
            <a:avLst/>
          </a:prstGeom>
        </p:spPr>
        <p:txBody>
          <a:bodyPr vert="horz" wrap="none" lIns="91440" tIns="45720" rIns="91440" bIns="45720" rtlCol="0" anchor="ctr">
            <a:noAutofit/>
          </a:bodyPr>
          <a:lstStyle/>
          <a:p>
            <a:r>
              <a:rPr lang="en-US" sz="1400" b="1" cap="none">
                <a:solidFill>
                  <a:srgbClr val="022B57"/>
                </a:solidFill>
                <a:cs typeface="Lato Medium" panose="020F0602020204030203" pitchFamily="34" charset="0"/>
              </a:rPr>
              <a:t>XX</a:t>
            </a:r>
          </a:p>
        </p:txBody>
      </p:sp>
      <p:sp>
        <p:nvSpPr>
          <p:cNvPr id="21" name="TextBox 20">
            <a:extLst>
              <a:ext uri="{FF2B5EF4-FFF2-40B4-BE49-F238E27FC236}">
                <a16:creationId xmlns:a16="http://schemas.microsoft.com/office/drawing/2014/main" id="{ED06B318-B440-0840-FA08-4742809411BE}"/>
              </a:ext>
            </a:extLst>
          </p:cNvPr>
          <p:cNvSpPr txBox="1"/>
          <p:nvPr/>
        </p:nvSpPr>
        <p:spPr>
          <a:xfrm>
            <a:off x="7939881" y="2117002"/>
            <a:ext cx="527712" cy="219504"/>
          </a:xfrm>
          <a:prstGeom prst="rect">
            <a:avLst/>
          </a:prstGeom>
        </p:spPr>
        <p:txBody>
          <a:bodyPr vert="horz" wrap="none" lIns="91440" tIns="45720" rIns="91440" bIns="45720" rtlCol="0" anchor="ctr">
            <a:noAutofit/>
          </a:bodyPr>
          <a:lstStyle/>
          <a:p>
            <a:r>
              <a:rPr lang="en-US" sz="1400" b="1" cap="none">
                <a:solidFill>
                  <a:srgbClr val="022B57"/>
                </a:solidFill>
                <a:cs typeface="Lato Medium" panose="020F0602020204030203" pitchFamily="34" charset="0"/>
              </a:rPr>
              <a:t>XX</a:t>
            </a:r>
          </a:p>
        </p:txBody>
      </p:sp>
      <p:sp>
        <p:nvSpPr>
          <p:cNvPr id="22" name="TextBox 21">
            <a:extLst>
              <a:ext uri="{FF2B5EF4-FFF2-40B4-BE49-F238E27FC236}">
                <a16:creationId xmlns:a16="http://schemas.microsoft.com/office/drawing/2014/main" id="{A96E03BC-6BE3-C1CD-0D4D-1B991D2D520C}"/>
              </a:ext>
            </a:extLst>
          </p:cNvPr>
          <p:cNvSpPr txBox="1"/>
          <p:nvPr/>
        </p:nvSpPr>
        <p:spPr>
          <a:xfrm>
            <a:off x="7937849" y="2491667"/>
            <a:ext cx="527712" cy="219504"/>
          </a:xfrm>
          <a:prstGeom prst="rect">
            <a:avLst/>
          </a:prstGeom>
        </p:spPr>
        <p:txBody>
          <a:bodyPr vert="horz" wrap="non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sp>
        <p:nvSpPr>
          <p:cNvPr id="23" name="TextBox 22">
            <a:extLst>
              <a:ext uri="{FF2B5EF4-FFF2-40B4-BE49-F238E27FC236}">
                <a16:creationId xmlns:a16="http://schemas.microsoft.com/office/drawing/2014/main" id="{079670C7-9770-A480-0978-8728EC124C81}"/>
              </a:ext>
            </a:extLst>
          </p:cNvPr>
          <p:cNvSpPr txBox="1"/>
          <p:nvPr/>
        </p:nvSpPr>
        <p:spPr>
          <a:xfrm>
            <a:off x="7929721" y="2866332"/>
            <a:ext cx="527712" cy="219504"/>
          </a:xfrm>
          <a:prstGeom prst="rect">
            <a:avLst/>
          </a:prstGeom>
        </p:spPr>
        <p:txBody>
          <a:bodyPr vert="horz" wrap="non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sp>
        <p:nvSpPr>
          <p:cNvPr id="24" name="TextBox 23">
            <a:extLst>
              <a:ext uri="{FF2B5EF4-FFF2-40B4-BE49-F238E27FC236}">
                <a16:creationId xmlns:a16="http://schemas.microsoft.com/office/drawing/2014/main" id="{A8FDD78A-0B82-CB65-0223-40CDDD4C4A03}"/>
              </a:ext>
            </a:extLst>
          </p:cNvPr>
          <p:cNvSpPr txBox="1"/>
          <p:nvPr/>
        </p:nvSpPr>
        <p:spPr>
          <a:xfrm>
            <a:off x="7935817" y="3240997"/>
            <a:ext cx="527712" cy="219504"/>
          </a:xfrm>
          <a:prstGeom prst="rect">
            <a:avLst/>
          </a:prstGeom>
        </p:spPr>
        <p:txBody>
          <a:bodyPr vert="horz" wrap="non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sp>
        <p:nvSpPr>
          <p:cNvPr id="25" name="TextBox 24">
            <a:extLst>
              <a:ext uri="{FF2B5EF4-FFF2-40B4-BE49-F238E27FC236}">
                <a16:creationId xmlns:a16="http://schemas.microsoft.com/office/drawing/2014/main" id="{FA5C9E2A-4CA6-E517-1AF6-8194336CD4E1}"/>
              </a:ext>
            </a:extLst>
          </p:cNvPr>
          <p:cNvSpPr txBox="1"/>
          <p:nvPr/>
        </p:nvSpPr>
        <p:spPr>
          <a:xfrm>
            <a:off x="7933785" y="3615662"/>
            <a:ext cx="527712" cy="219504"/>
          </a:xfrm>
          <a:prstGeom prst="rect">
            <a:avLst/>
          </a:prstGeom>
        </p:spPr>
        <p:txBody>
          <a:bodyPr vert="horz" wrap="none" lIns="91440" tIns="45720" rIns="91440" bIns="45720" rtlCol="0" anchor="ctr">
            <a:noAutofit/>
          </a:bodyPr>
          <a:lstStyle/>
          <a:p>
            <a:r>
              <a:rPr lang="en-US" sz="1400" b="1" cap="none">
                <a:solidFill>
                  <a:srgbClr val="022B57"/>
                </a:solidFill>
                <a:cs typeface="Lato Medium" panose="020F0602020204030203" pitchFamily="34" charset="0"/>
              </a:rPr>
              <a:t>XX</a:t>
            </a:r>
          </a:p>
        </p:txBody>
      </p:sp>
      <p:sp>
        <p:nvSpPr>
          <p:cNvPr id="26" name="TextBox 25">
            <a:extLst>
              <a:ext uri="{FF2B5EF4-FFF2-40B4-BE49-F238E27FC236}">
                <a16:creationId xmlns:a16="http://schemas.microsoft.com/office/drawing/2014/main" id="{0F623F23-B76B-9F6C-F7F3-F31C6C350E57}"/>
              </a:ext>
            </a:extLst>
          </p:cNvPr>
          <p:cNvSpPr txBox="1"/>
          <p:nvPr/>
        </p:nvSpPr>
        <p:spPr>
          <a:xfrm>
            <a:off x="7931753" y="3990327"/>
            <a:ext cx="527712" cy="219504"/>
          </a:xfrm>
          <a:prstGeom prst="rect">
            <a:avLst/>
          </a:prstGeom>
        </p:spPr>
        <p:txBody>
          <a:bodyPr vert="horz" wrap="non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pic>
        <p:nvPicPr>
          <p:cNvPr id="29" name="Graphic 28">
            <a:extLst>
              <a:ext uri="{FF2B5EF4-FFF2-40B4-BE49-F238E27FC236}">
                <a16:creationId xmlns:a16="http://schemas.microsoft.com/office/drawing/2014/main" id="{532BEC0C-6674-2454-40CB-DF87DA5096E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332" y="4392329"/>
            <a:ext cx="749808" cy="591515"/>
          </a:xfrm>
          <a:prstGeom prst="rect">
            <a:avLst/>
          </a:prstGeom>
        </p:spPr>
      </p:pic>
    </p:spTree>
    <p:extLst>
      <p:ext uri="{BB962C8B-B14F-4D97-AF65-F5344CB8AC3E}">
        <p14:creationId xmlns:p14="http://schemas.microsoft.com/office/powerpoint/2010/main" val="82408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5F2F5-41DC-EEFD-B07D-AC8396D17B26}"/>
              </a:ext>
            </a:extLst>
          </p:cNvPr>
          <p:cNvSpPr>
            <a:spLocks noGrp="1"/>
          </p:cNvSpPr>
          <p:nvPr>
            <p:ph type="body" sz="quarter" idx="13"/>
          </p:nvPr>
        </p:nvSpPr>
        <p:spPr/>
        <p:txBody>
          <a:bodyPr/>
          <a:lstStyle/>
          <a:p>
            <a:r>
              <a:rPr lang="en-US"/>
              <a:t>Ways in which we are using these data:</a:t>
            </a:r>
          </a:p>
          <a:p>
            <a:endParaRPr lang="en-US"/>
          </a:p>
        </p:txBody>
      </p:sp>
      <p:sp>
        <p:nvSpPr>
          <p:cNvPr id="4" name="Title 3">
            <a:extLst>
              <a:ext uri="{FF2B5EF4-FFF2-40B4-BE49-F238E27FC236}">
                <a16:creationId xmlns:a16="http://schemas.microsoft.com/office/drawing/2014/main" id="{BB8E8267-0315-7CB5-0FB2-07C6FE1EA12B}"/>
              </a:ext>
            </a:extLst>
          </p:cNvPr>
          <p:cNvSpPr>
            <a:spLocks noGrp="1"/>
          </p:cNvSpPr>
          <p:nvPr>
            <p:ph type="title"/>
          </p:nvPr>
        </p:nvSpPr>
        <p:spPr/>
        <p:txBody>
          <a:bodyPr/>
          <a:lstStyle/>
          <a:p>
            <a:r>
              <a:rPr lang="en-US"/>
              <a:t>How are we using this information?</a:t>
            </a:r>
          </a:p>
        </p:txBody>
      </p:sp>
      <p:sp>
        <p:nvSpPr>
          <p:cNvPr id="6" name="Content Placeholder 5">
            <a:extLst>
              <a:ext uri="{FF2B5EF4-FFF2-40B4-BE49-F238E27FC236}">
                <a16:creationId xmlns:a16="http://schemas.microsoft.com/office/drawing/2014/main" id="{D4BBEF35-4431-B24F-A832-0BB2D690A72C}"/>
              </a:ext>
            </a:extLst>
          </p:cNvPr>
          <p:cNvSpPr>
            <a:spLocks noGrp="1"/>
          </p:cNvSpPr>
          <p:nvPr>
            <p:ph sz="quarter" idx="14"/>
          </p:nvPr>
        </p:nvSpPr>
        <p:spPr/>
        <p:txBody>
          <a:bodyPr/>
          <a:lstStyle/>
          <a:p>
            <a:r>
              <a:rPr lang="en-US"/>
              <a:t>List ways</a:t>
            </a:r>
          </a:p>
        </p:txBody>
      </p:sp>
      <p:pic>
        <p:nvPicPr>
          <p:cNvPr id="7" name="Graphic 6">
            <a:extLst>
              <a:ext uri="{FF2B5EF4-FFF2-40B4-BE49-F238E27FC236}">
                <a16:creationId xmlns:a16="http://schemas.microsoft.com/office/drawing/2014/main" id="{0BF96EFD-A9D8-3A45-3E6C-DCB8C260640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742" y="4494312"/>
            <a:ext cx="749296" cy="591111"/>
          </a:xfrm>
          <a:prstGeom prst="rect">
            <a:avLst/>
          </a:prstGeom>
        </p:spPr>
      </p:pic>
    </p:spTree>
    <p:extLst>
      <p:ext uri="{BB962C8B-B14F-4D97-AF65-F5344CB8AC3E}">
        <p14:creationId xmlns:p14="http://schemas.microsoft.com/office/powerpoint/2010/main" val="365905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62637-EFB5-90FC-5D27-AC4131DCD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49C23-B876-D43E-E10D-EC19AA2188BB}"/>
              </a:ext>
            </a:extLst>
          </p:cNvPr>
          <p:cNvSpPr>
            <a:spLocks noGrp="1"/>
          </p:cNvSpPr>
          <p:nvPr>
            <p:ph type="title"/>
          </p:nvPr>
        </p:nvSpPr>
        <p:spPr/>
        <p:txBody>
          <a:bodyPr/>
          <a:lstStyle/>
          <a:p>
            <a:r>
              <a:rPr lang="en-US"/>
              <a:t>CSI Form B - Instructions</a:t>
            </a:r>
          </a:p>
        </p:txBody>
      </p:sp>
      <p:sp>
        <p:nvSpPr>
          <p:cNvPr id="3" name="Text Placeholder 2">
            <a:extLst>
              <a:ext uri="{FF2B5EF4-FFF2-40B4-BE49-F238E27FC236}">
                <a16:creationId xmlns:a16="http://schemas.microsoft.com/office/drawing/2014/main" id="{EB199042-9846-28CA-3946-13EA166342A5}"/>
              </a:ext>
            </a:extLst>
          </p:cNvPr>
          <p:cNvSpPr>
            <a:spLocks noGrp="1"/>
          </p:cNvSpPr>
          <p:nvPr>
            <p:ph type="body" sz="quarter" idx="11"/>
          </p:nvPr>
        </p:nvSpPr>
        <p:spPr>
          <a:xfrm>
            <a:off x="220483" y="1170493"/>
            <a:ext cx="4114800" cy="3704774"/>
          </a:xfrm>
        </p:spPr>
        <p:txBody>
          <a:bodyPr/>
          <a:lstStyle/>
          <a:p>
            <a:r>
              <a:rPr lang="en-US" sz="1200"/>
              <a:t>Log in to your Retention Data Center </a:t>
            </a:r>
          </a:p>
          <a:p>
            <a:r>
              <a:rPr lang="en-US" sz="1200"/>
              <a:t>Calculate your completion rate using the number of completed students out of the total number of students in your incoming class. If a student file was uploaded, this is displayed on your Dashboard.</a:t>
            </a:r>
          </a:p>
          <a:p>
            <a:r>
              <a:rPr lang="en-US" sz="1200"/>
              <a:t>Under the Summary Results tab - Generate a Summary Report for your intended cohort (the entire incoming class or subsections). Adjust your students by clicking the Change View button or apply a filter using the drop-down menu.</a:t>
            </a:r>
          </a:p>
          <a:p>
            <a:r>
              <a:rPr lang="en-US" sz="1200"/>
              <a:t>Use the Summary Report to populate the </a:t>
            </a:r>
            <a:r>
              <a:rPr lang="en-US" sz="1200">
                <a:hlinkClick r:id="rId2" action="ppaction://hlinksldjump"/>
              </a:rPr>
              <a:t>PowerPoint Slides</a:t>
            </a:r>
            <a:r>
              <a:rPr lang="en-US" sz="1200"/>
              <a:t> for the CSI Form B. The chart on the right indicates which page of the Summary Report the variables can be found.</a:t>
            </a:r>
            <a:br>
              <a:rPr lang="en-US" sz="1200"/>
            </a:br>
            <a:r>
              <a:rPr lang="en-US" sz="1200"/>
              <a:t>Note – if you have populated this information on your “Toolkit” it can also be found there.</a:t>
            </a:r>
          </a:p>
          <a:p>
            <a:r>
              <a:rPr lang="en-US" sz="1200"/>
              <a:t>When complete, delete this instruction page and any slides that are not applicable for your implementation.</a:t>
            </a:r>
          </a:p>
        </p:txBody>
      </p:sp>
      <p:graphicFrame>
        <p:nvGraphicFramePr>
          <p:cNvPr id="6" name="Content Placeholder 7">
            <a:extLst>
              <a:ext uri="{FF2B5EF4-FFF2-40B4-BE49-F238E27FC236}">
                <a16:creationId xmlns:a16="http://schemas.microsoft.com/office/drawing/2014/main" id="{9362890B-6D11-FC3F-23A5-517218524775}"/>
              </a:ext>
            </a:extLst>
          </p:cNvPr>
          <p:cNvGraphicFramePr>
            <a:graphicFrameLocks/>
          </p:cNvGraphicFramePr>
          <p:nvPr>
            <p:extLst>
              <p:ext uri="{D42A27DB-BD31-4B8C-83A1-F6EECF244321}">
                <p14:modId xmlns:p14="http://schemas.microsoft.com/office/powerpoint/2010/main" val="3703042154"/>
              </p:ext>
            </p:extLst>
          </p:nvPr>
        </p:nvGraphicFramePr>
        <p:xfrm>
          <a:off x="4572000" y="1555615"/>
          <a:ext cx="4232366" cy="2724277"/>
        </p:xfrm>
        <a:graphic>
          <a:graphicData uri="http://schemas.openxmlformats.org/drawingml/2006/table">
            <a:tbl>
              <a:tblPr firstRow="1" bandRow="1">
                <a:tableStyleId>{5C22544A-7EE6-4342-B048-85BDC9FD1C3A}</a:tableStyleId>
              </a:tblPr>
              <a:tblGrid>
                <a:gridCol w="1459243">
                  <a:extLst>
                    <a:ext uri="{9D8B030D-6E8A-4147-A177-3AD203B41FA5}">
                      <a16:colId xmlns:a16="http://schemas.microsoft.com/office/drawing/2014/main" val="3661852633"/>
                    </a:ext>
                  </a:extLst>
                </a:gridCol>
                <a:gridCol w="2773123">
                  <a:extLst>
                    <a:ext uri="{9D8B030D-6E8A-4147-A177-3AD203B41FA5}">
                      <a16:colId xmlns:a16="http://schemas.microsoft.com/office/drawing/2014/main" val="1953204976"/>
                    </a:ext>
                  </a:extLst>
                </a:gridCol>
              </a:tblGrid>
              <a:tr h="426034">
                <a:tc>
                  <a:txBody>
                    <a:bodyPr/>
                    <a:lstStyle/>
                    <a:p>
                      <a:pPr algn="l"/>
                      <a:endParaRPr lang="en-US" sz="1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400"/>
                        <a:t>Summary Report Section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60262158"/>
                  </a:ext>
                </a:extLst>
              </a:tr>
              <a:tr h="354601">
                <a:tc>
                  <a:txBody>
                    <a:bodyPr/>
                    <a:lstStyle/>
                    <a:p>
                      <a:r>
                        <a:rPr lang="en-US" sz="1050">
                          <a:solidFill>
                            <a:srgbClr val="000000"/>
                          </a:solidFill>
                        </a:rPr>
                        <a:t>Overall Risk Index</a:t>
                      </a:r>
                    </a:p>
                  </a:txBody>
                  <a:tcPr anchor="ctr">
                    <a:lnL w="12700" cmpd="sng">
                      <a:noFill/>
                    </a:lnL>
                    <a:lnR w="12700" cmpd="sng">
                      <a:noFill/>
                    </a:lnR>
                    <a:lnT w="38100" cmpd="sng">
                      <a:noFill/>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Summary and Observations – Page 2</a:t>
                      </a:r>
                    </a:p>
                  </a:txBody>
                  <a:tcPr anchor="ctr">
                    <a:lnL w="12700" cmpd="sng">
                      <a:noFill/>
                    </a:lnL>
                    <a:lnR w="12700" cmpd="sng">
                      <a:noFill/>
                    </a:lnR>
                    <a:lnT w="38100" cmpd="sng">
                      <a:noFill/>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495645"/>
                  </a:ext>
                </a:extLst>
              </a:tr>
              <a:tr h="393461">
                <a:tc>
                  <a:txBody>
                    <a:bodyPr/>
                    <a:lstStyle/>
                    <a:p>
                      <a:r>
                        <a:rPr lang="en-US" sz="1050">
                          <a:solidFill>
                            <a:srgbClr val="000000"/>
                          </a:solidFill>
                        </a:rPr>
                        <a:t>Predicted Academic Difficulty</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Summary and Observations – Page 2</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5769307"/>
                  </a:ext>
                </a:extLst>
              </a:tr>
              <a:tr h="354601">
                <a:tc>
                  <a:txBody>
                    <a:bodyPr/>
                    <a:lstStyle/>
                    <a:p>
                      <a:r>
                        <a:rPr lang="en-US" sz="1050">
                          <a:solidFill>
                            <a:srgbClr val="000000"/>
                          </a:solidFill>
                        </a:rPr>
                        <a:t>Educational Stress</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Summary and Observations – Page 2</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478320"/>
                  </a:ext>
                </a:extLst>
              </a:tr>
              <a:tr h="393461">
                <a:tc>
                  <a:txBody>
                    <a:bodyPr/>
                    <a:lstStyle/>
                    <a:p>
                      <a:r>
                        <a:rPr lang="en-US" sz="1050">
                          <a:solidFill>
                            <a:srgbClr val="000000"/>
                          </a:solidFill>
                        </a:rPr>
                        <a:t>Receptivity to Institutional Help</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Summary and Observations – Page 2</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537284"/>
                  </a:ext>
                </a:extLst>
              </a:tr>
              <a:tr h="354601">
                <a:tc>
                  <a:txBody>
                    <a:bodyPr/>
                    <a:lstStyle/>
                    <a:p>
                      <a:r>
                        <a:rPr lang="en-US" sz="1050">
                          <a:solidFill>
                            <a:srgbClr val="000000"/>
                          </a:solidFill>
                        </a:rPr>
                        <a:t>Key Characteristics</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Demographics – Page 2</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8530511"/>
                  </a:ext>
                </a:extLst>
              </a:tr>
              <a:tr h="393461">
                <a:tc>
                  <a:txBody>
                    <a:bodyPr/>
                    <a:lstStyle/>
                    <a:p>
                      <a:r>
                        <a:rPr lang="en-US" sz="1050">
                          <a:solidFill>
                            <a:srgbClr val="000000"/>
                          </a:solidFill>
                        </a:rPr>
                        <a:t>Top 10 Requests for Assistance</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Recommendations – Page 3</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6405488"/>
                  </a:ext>
                </a:extLst>
              </a:tr>
            </a:tbl>
          </a:graphicData>
        </a:graphic>
      </p:graphicFrame>
    </p:spTree>
    <p:extLst>
      <p:ext uri="{BB962C8B-B14F-4D97-AF65-F5344CB8AC3E}">
        <p14:creationId xmlns:p14="http://schemas.microsoft.com/office/powerpoint/2010/main" val="3029914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5F2F5-41DC-EEFD-B07D-AC8396D17B26}"/>
              </a:ext>
            </a:extLst>
          </p:cNvPr>
          <p:cNvSpPr>
            <a:spLocks noGrp="1"/>
          </p:cNvSpPr>
          <p:nvPr>
            <p:ph type="body" sz="quarter" idx="13"/>
          </p:nvPr>
        </p:nvSpPr>
        <p:spPr/>
        <p:txBody>
          <a:bodyPr/>
          <a:lstStyle/>
          <a:p>
            <a:r>
              <a:rPr lang="en-US"/>
              <a:t>Goals/Outcomes that we have set/achieved (optional):</a:t>
            </a:r>
          </a:p>
          <a:p>
            <a:endParaRPr lang="en-US"/>
          </a:p>
        </p:txBody>
      </p:sp>
      <p:sp>
        <p:nvSpPr>
          <p:cNvPr id="4" name="Title 3">
            <a:extLst>
              <a:ext uri="{FF2B5EF4-FFF2-40B4-BE49-F238E27FC236}">
                <a16:creationId xmlns:a16="http://schemas.microsoft.com/office/drawing/2014/main" id="{BB8E8267-0315-7CB5-0FB2-07C6FE1EA12B}"/>
              </a:ext>
            </a:extLst>
          </p:cNvPr>
          <p:cNvSpPr>
            <a:spLocks noGrp="1"/>
          </p:cNvSpPr>
          <p:nvPr>
            <p:ph type="title"/>
          </p:nvPr>
        </p:nvSpPr>
        <p:spPr/>
        <p:txBody>
          <a:bodyPr/>
          <a:lstStyle/>
          <a:p>
            <a:r>
              <a:rPr lang="en-US"/>
              <a:t>How are we using this information?</a:t>
            </a:r>
          </a:p>
        </p:txBody>
      </p:sp>
      <p:sp>
        <p:nvSpPr>
          <p:cNvPr id="6" name="Content Placeholder 5">
            <a:extLst>
              <a:ext uri="{FF2B5EF4-FFF2-40B4-BE49-F238E27FC236}">
                <a16:creationId xmlns:a16="http://schemas.microsoft.com/office/drawing/2014/main" id="{D4BBEF35-4431-B24F-A832-0BB2D690A72C}"/>
              </a:ext>
            </a:extLst>
          </p:cNvPr>
          <p:cNvSpPr>
            <a:spLocks noGrp="1"/>
          </p:cNvSpPr>
          <p:nvPr>
            <p:ph sz="quarter" idx="14"/>
          </p:nvPr>
        </p:nvSpPr>
        <p:spPr/>
        <p:txBody>
          <a:bodyPr/>
          <a:lstStyle/>
          <a:p>
            <a:r>
              <a:rPr lang="en-US"/>
              <a:t>List goals/outcomes (optional)</a:t>
            </a:r>
          </a:p>
        </p:txBody>
      </p:sp>
      <p:pic>
        <p:nvPicPr>
          <p:cNvPr id="2" name="Graphic 1">
            <a:extLst>
              <a:ext uri="{FF2B5EF4-FFF2-40B4-BE49-F238E27FC236}">
                <a16:creationId xmlns:a16="http://schemas.microsoft.com/office/drawing/2014/main" id="{ABB42590-5611-C980-054A-7E6FE5DF953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166" y="4494312"/>
            <a:ext cx="749296" cy="591111"/>
          </a:xfrm>
          <a:prstGeom prst="rect">
            <a:avLst/>
          </a:prstGeom>
        </p:spPr>
      </p:pic>
    </p:spTree>
    <p:extLst>
      <p:ext uri="{BB962C8B-B14F-4D97-AF65-F5344CB8AC3E}">
        <p14:creationId xmlns:p14="http://schemas.microsoft.com/office/powerpoint/2010/main" val="55580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1CC8E-0FD2-4AD4-1DF8-735387C078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44BB04-523D-391E-8FE0-DEC996215571}"/>
              </a:ext>
            </a:extLst>
          </p:cNvPr>
          <p:cNvSpPr>
            <a:spLocks noGrp="1"/>
          </p:cNvSpPr>
          <p:nvPr>
            <p:ph type="title"/>
          </p:nvPr>
        </p:nvSpPr>
        <p:spPr>
          <a:xfrm>
            <a:off x="457200" y="294718"/>
            <a:ext cx="7918663" cy="743347"/>
          </a:xfrm>
        </p:spPr>
        <p:txBody>
          <a:bodyPr/>
          <a:lstStyle/>
          <a:p>
            <a:r>
              <a:rPr lang="en-US" sz="3600" dirty="0"/>
              <a:t>One-page version of the infographic?</a:t>
            </a:r>
          </a:p>
        </p:txBody>
      </p:sp>
      <p:pic>
        <p:nvPicPr>
          <p:cNvPr id="2" name="Graphic 1">
            <a:extLst>
              <a:ext uri="{FF2B5EF4-FFF2-40B4-BE49-F238E27FC236}">
                <a16:creationId xmlns:a16="http://schemas.microsoft.com/office/drawing/2014/main" id="{F899D33B-9BE3-1F65-B660-7EC632CFB8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166" y="4494312"/>
            <a:ext cx="749296" cy="591111"/>
          </a:xfrm>
          <a:prstGeom prst="rect">
            <a:avLst/>
          </a:prstGeom>
        </p:spPr>
      </p:pic>
      <p:sp>
        <p:nvSpPr>
          <p:cNvPr id="9" name="Arrow: Down 8">
            <a:extLst>
              <a:ext uri="{FF2B5EF4-FFF2-40B4-BE49-F238E27FC236}">
                <a16:creationId xmlns:a16="http://schemas.microsoft.com/office/drawing/2014/main" id="{8B3A6154-F8DF-FD8D-82A2-F8C349FE766B}"/>
              </a:ext>
            </a:extLst>
          </p:cNvPr>
          <p:cNvSpPr/>
          <p:nvPr/>
        </p:nvSpPr>
        <p:spPr>
          <a:xfrm>
            <a:off x="3820784" y="1941368"/>
            <a:ext cx="1191491" cy="1052946"/>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816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ctangle 185">
            <a:extLst>
              <a:ext uri="{FF2B5EF4-FFF2-40B4-BE49-F238E27FC236}">
                <a16:creationId xmlns:a16="http://schemas.microsoft.com/office/drawing/2014/main" id="{A00F3E7F-5B76-0BE3-F698-F78B4104B9DB}"/>
              </a:ext>
            </a:extLst>
          </p:cNvPr>
          <p:cNvSpPr>
            <a:spLocks noGrp="1" noRot="1" noMove="1" noResize="1" noEditPoints="1" noAdjustHandles="1" noChangeArrowheads="1" noChangeShapeType="1"/>
          </p:cNvSpPr>
          <p:nvPr/>
        </p:nvSpPr>
        <p:spPr>
          <a:xfrm>
            <a:off x="6310745" y="1232559"/>
            <a:ext cx="2833253" cy="39109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3FCCCA-F9AD-565B-9712-4EB87CB5A890}"/>
              </a:ext>
            </a:extLst>
          </p:cNvPr>
          <p:cNvPicPr>
            <a:picLocks noGrp="1" noRot="1" noMove="1" noResize="1" noEditPoints="1" noAdjustHandles="1" noChangeArrowheads="1" noChangeShapeType="1" noCrop="1"/>
          </p:cNvPicPr>
          <p:nvPr/>
        </p:nvPicPr>
        <p:blipFill>
          <a:blip r:embed="rId2">
            <a:duotone>
              <a:schemeClr val="accent4">
                <a:shade val="45000"/>
                <a:satMod val="135000"/>
              </a:schemeClr>
              <a:prstClr val="white"/>
            </a:duotone>
            <a:alphaModFix amt="70000"/>
          </a:blip>
          <a:stretch>
            <a:fillRect/>
          </a:stretch>
        </p:blipFill>
        <p:spPr>
          <a:xfrm>
            <a:off x="1684700" y="3623470"/>
            <a:ext cx="558228" cy="541312"/>
          </a:xfrm>
          <a:prstGeom prst="rect">
            <a:avLst/>
          </a:prstGeom>
        </p:spPr>
      </p:pic>
      <p:pic>
        <p:nvPicPr>
          <p:cNvPr id="6" name="Picture 5">
            <a:extLst>
              <a:ext uri="{FF2B5EF4-FFF2-40B4-BE49-F238E27FC236}">
                <a16:creationId xmlns:a16="http://schemas.microsoft.com/office/drawing/2014/main" id="{44A37808-B7B7-7DA2-EB11-1806CC27B801}"/>
              </a:ext>
            </a:extLst>
          </p:cNvPr>
          <p:cNvPicPr>
            <a:picLocks noGrp="1" noRot="1" noMove="1" noResize="1" noEditPoints="1" noAdjustHandles="1" noChangeArrowheads="1" noChangeShapeType="1" noCrop="1"/>
          </p:cNvPicPr>
          <p:nvPr/>
        </p:nvPicPr>
        <p:blipFill>
          <a:blip r:embed="rId3">
            <a:duotone>
              <a:schemeClr val="accent4">
                <a:shade val="45000"/>
                <a:satMod val="135000"/>
              </a:schemeClr>
              <a:prstClr val="white"/>
            </a:duotone>
            <a:alphaModFix amt="50000"/>
          </a:blip>
          <a:stretch>
            <a:fillRect/>
          </a:stretch>
        </p:blipFill>
        <p:spPr>
          <a:xfrm>
            <a:off x="1955368" y="2104203"/>
            <a:ext cx="599379" cy="612592"/>
          </a:xfrm>
          <a:prstGeom prst="rect">
            <a:avLst/>
          </a:prstGeom>
        </p:spPr>
      </p:pic>
      <p:pic>
        <p:nvPicPr>
          <p:cNvPr id="7" name="Picture 6">
            <a:extLst>
              <a:ext uri="{FF2B5EF4-FFF2-40B4-BE49-F238E27FC236}">
                <a16:creationId xmlns:a16="http://schemas.microsoft.com/office/drawing/2014/main" id="{9D4B238C-D427-A56F-4142-1655D76B2D6E}"/>
              </a:ext>
            </a:extLst>
          </p:cNvPr>
          <p:cNvPicPr>
            <a:picLocks noGrp="1" noRot="1" noMove="1" noResize="1" noEditPoints="1" noAdjustHandles="1" noChangeArrowheads="1" noChangeShapeType="1" noCrop="1"/>
          </p:cNvPicPr>
          <p:nvPr/>
        </p:nvPicPr>
        <p:blipFill>
          <a:blip r:embed="rId4">
            <a:duotone>
              <a:schemeClr val="accent4">
                <a:shade val="45000"/>
                <a:satMod val="135000"/>
              </a:schemeClr>
              <a:prstClr val="white"/>
            </a:duotone>
            <a:alphaModFix amt="50000"/>
          </a:blip>
          <a:stretch>
            <a:fillRect/>
          </a:stretch>
        </p:blipFill>
        <p:spPr>
          <a:xfrm>
            <a:off x="1492530" y="758784"/>
            <a:ext cx="963181" cy="493775"/>
          </a:xfrm>
          <a:prstGeom prst="rect">
            <a:avLst/>
          </a:prstGeom>
        </p:spPr>
      </p:pic>
      <p:sp>
        <p:nvSpPr>
          <p:cNvPr id="8" name="Text Placeholder 30">
            <a:extLst>
              <a:ext uri="{FF2B5EF4-FFF2-40B4-BE49-F238E27FC236}">
                <a16:creationId xmlns:a16="http://schemas.microsoft.com/office/drawing/2014/main" id="{7CC2085B-5C9C-E2AE-1310-0944CFCACF6A}"/>
              </a:ext>
            </a:extLst>
          </p:cNvPr>
          <p:cNvSpPr>
            <a:spLocks noGrp="1" noRot="1" noMove="1" noResize="1" noEditPoints="1" noAdjustHandles="1" noChangeArrowheads="1" noChangeShapeType="1"/>
          </p:cNvSpPr>
          <p:nvPr>
            <p:ph type="body" sz="quarter" idx="13"/>
          </p:nvPr>
        </p:nvSpPr>
        <p:spPr>
          <a:xfrm>
            <a:off x="202032" y="552430"/>
            <a:ext cx="3082637" cy="272755"/>
          </a:xfrm>
        </p:spPr>
        <p:txBody>
          <a:bodyPr/>
          <a:lstStyle/>
          <a:p>
            <a:r>
              <a:rPr lang="en-US" sz="800"/>
              <a:t>Campus results below are mean percentile scores</a:t>
            </a:r>
          </a:p>
        </p:txBody>
      </p:sp>
      <p:sp>
        <p:nvSpPr>
          <p:cNvPr id="9" name="Title 1">
            <a:extLst>
              <a:ext uri="{FF2B5EF4-FFF2-40B4-BE49-F238E27FC236}">
                <a16:creationId xmlns:a16="http://schemas.microsoft.com/office/drawing/2014/main" id="{BEBE296A-B34F-C5E4-B391-D95015C0FAF2}"/>
              </a:ext>
            </a:extLst>
          </p:cNvPr>
          <p:cNvSpPr>
            <a:spLocks noGrp="1" noRot="1" noMove="1" noResize="1" noEditPoints="1" noAdjustHandles="1" noChangeArrowheads="1" noChangeShapeType="1"/>
          </p:cNvSpPr>
          <p:nvPr>
            <p:ph type="title"/>
          </p:nvPr>
        </p:nvSpPr>
        <p:spPr>
          <a:xfrm>
            <a:off x="208620" y="157085"/>
            <a:ext cx="2800114" cy="498798"/>
          </a:xfrm>
        </p:spPr>
        <p:txBody>
          <a:bodyPr/>
          <a:lstStyle/>
          <a:p>
            <a:r>
              <a:rPr lang="en-US" sz="1200" dirty="0"/>
              <a:t>Are our students more or less at risk than their peers nationally?</a:t>
            </a:r>
          </a:p>
        </p:txBody>
      </p:sp>
      <p:sp>
        <p:nvSpPr>
          <p:cNvPr id="10" name="TextBox 9">
            <a:extLst>
              <a:ext uri="{FF2B5EF4-FFF2-40B4-BE49-F238E27FC236}">
                <a16:creationId xmlns:a16="http://schemas.microsoft.com/office/drawing/2014/main" id="{A4004407-A0A8-DF35-F641-403508FC303A}"/>
              </a:ext>
            </a:extLst>
          </p:cNvPr>
          <p:cNvSpPr txBox="1">
            <a:spLocks noGrp="1" noRot="1" noMove="1" noResize="1" noEditPoints="1" noAdjustHandles="1" noChangeArrowheads="1" noChangeShapeType="1"/>
          </p:cNvSpPr>
          <p:nvPr/>
        </p:nvSpPr>
        <p:spPr>
          <a:xfrm>
            <a:off x="929598" y="1424203"/>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11" name="TextBox 10">
            <a:extLst>
              <a:ext uri="{FF2B5EF4-FFF2-40B4-BE49-F238E27FC236}">
                <a16:creationId xmlns:a16="http://schemas.microsoft.com/office/drawing/2014/main" id="{690E407F-72DA-264A-A7FD-A769D099C310}"/>
              </a:ext>
            </a:extLst>
          </p:cNvPr>
          <p:cNvSpPr txBox="1">
            <a:spLocks noGrp="1" noRot="1" noMove="1" noResize="1" noEditPoints="1" noAdjustHandles="1" noChangeArrowheads="1" noChangeShapeType="1"/>
          </p:cNvSpPr>
          <p:nvPr/>
        </p:nvSpPr>
        <p:spPr>
          <a:xfrm>
            <a:off x="2055649" y="1245420"/>
            <a:ext cx="461673" cy="205629"/>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Total</a:t>
            </a:r>
            <a:endParaRPr lang="en-US" sz="1000" b="1" cap="none" dirty="0">
              <a:solidFill>
                <a:srgbClr val="022B57"/>
              </a:solidFill>
              <a:cs typeface="Lato Medium" panose="020F0602020204030203" pitchFamily="34" charset="0"/>
            </a:endParaRPr>
          </a:p>
        </p:txBody>
      </p:sp>
      <p:sp>
        <p:nvSpPr>
          <p:cNvPr id="12" name="TextBox 11">
            <a:extLst>
              <a:ext uri="{FF2B5EF4-FFF2-40B4-BE49-F238E27FC236}">
                <a16:creationId xmlns:a16="http://schemas.microsoft.com/office/drawing/2014/main" id="{6303B420-9AF2-9152-1432-1F182A3402E2}"/>
              </a:ext>
            </a:extLst>
          </p:cNvPr>
          <p:cNvSpPr txBox="1">
            <a:spLocks noGrp="1" noRot="1" noMove="1" noResize="1" noEditPoints="1" noAdjustHandles="1" noChangeArrowheads="1" noChangeShapeType="1"/>
          </p:cNvSpPr>
          <p:nvPr/>
        </p:nvSpPr>
        <p:spPr>
          <a:xfrm>
            <a:off x="857707" y="1234854"/>
            <a:ext cx="582803" cy="217543"/>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Females</a:t>
            </a:r>
            <a:endParaRPr lang="en-US" sz="1000" b="1" cap="none" dirty="0">
              <a:solidFill>
                <a:srgbClr val="022B57"/>
              </a:solidFill>
              <a:cs typeface="Lato Medium" panose="020F0602020204030203" pitchFamily="34" charset="0"/>
            </a:endParaRPr>
          </a:p>
        </p:txBody>
      </p:sp>
      <p:sp>
        <p:nvSpPr>
          <p:cNvPr id="13" name="TextBox 12">
            <a:extLst>
              <a:ext uri="{FF2B5EF4-FFF2-40B4-BE49-F238E27FC236}">
                <a16:creationId xmlns:a16="http://schemas.microsoft.com/office/drawing/2014/main" id="{178839FC-0D7C-1309-ADBC-3DD936453B9E}"/>
              </a:ext>
            </a:extLst>
          </p:cNvPr>
          <p:cNvSpPr txBox="1">
            <a:spLocks noGrp="1" noRot="1" noMove="1" noResize="1" noEditPoints="1" noAdjustHandles="1" noChangeArrowheads="1" noChangeShapeType="1"/>
          </p:cNvSpPr>
          <p:nvPr/>
        </p:nvSpPr>
        <p:spPr>
          <a:xfrm>
            <a:off x="1536844" y="1269500"/>
            <a:ext cx="461674" cy="177076"/>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Males</a:t>
            </a:r>
            <a:endParaRPr lang="en-US" sz="1000" b="1" cap="none" dirty="0">
              <a:solidFill>
                <a:srgbClr val="022B57"/>
              </a:solidFill>
              <a:cs typeface="Lato Medium" panose="020F0602020204030203" pitchFamily="34" charset="0"/>
            </a:endParaRPr>
          </a:p>
        </p:txBody>
      </p:sp>
      <p:sp>
        <p:nvSpPr>
          <p:cNvPr id="22" name="TextBox 21">
            <a:extLst>
              <a:ext uri="{FF2B5EF4-FFF2-40B4-BE49-F238E27FC236}">
                <a16:creationId xmlns:a16="http://schemas.microsoft.com/office/drawing/2014/main" id="{7578E0F5-1343-C575-415A-7BF431697796}"/>
              </a:ext>
            </a:extLst>
          </p:cNvPr>
          <p:cNvSpPr txBox="1">
            <a:spLocks noGrp="1" noRot="1" noMove="1" noResize="1" noEditPoints="1" noAdjustHandles="1" noChangeArrowheads="1" noChangeShapeType="1"/>
          </p:cNvSpPr>
          <p:nvPr/>
        </p:nvSpPr>
        <p:spPr>
          <a:xfrm>
            <a:off x="995360" y="1672312"/>
            <a:ext cx="485306" cy="287097"/>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sp>
        <p:nvSpPr>
          <p:cNvPr id="23" name="TextBox 22">
            <a:extLst>
              <a:ext uri="{FF2B5EF4-FFF2-40B4-BE49-F238E27FC236}">
                <a16:creationId xmlns:a16="http://schemas.microsoft.com/office/drawing/2014/main" id="{D0484B7E-56A9-52FE-F302-7FBEB8DB7E80}"/>
              </a:ext>
            </a:extLst>
          </p:cNvPr>
          <p:cNvSpPr txBox="1">
            <a:spLocks noGrp="1" noRot="1" noMove="1" noResize="1" noEditPoints="1" noAdjustHandles="1" noChangeArrowheads="1" noChangeShapeType="1"/>
          </p:cNvSpPr>
          <p:nvPr/>
        </p:nvSpPr>
        <p:spPr>
          <a:xfrm>
            <a:off x="1637397" y="1599467"/>
            <a:ext cx="862816" cy="467931"/>
          </a:xfrm>
          <a:prstGeom prst="rect">
            <a:avLst/>
          </a:prstGeom>
        </p:spPr>
        <p:txBody>
          <a:bodyPr vert="horz" wrap="none" lIns="91440" tIns="45720" rIns="91440" bIns="45720" rtlCol="0" anchor="ctr">
            <a:noAutofit/>
          </a:bodyPr>
          <a:lstStyle/>
          <a:p>
            <a:pPr algn="ctr"/>
            <a:r>
              <a:rPr lang="en-US" sz="800" dirty="0">
                <a:solidFill>
                  <a:srgbClr val="022B57"/>
                </a:solidFill>
                <a:cs typeface="Lato Medium" panose="020F0602020204030203" pitchFamily="34" charset="0"/>
              </a:rPr>
              <a:t>of students are highest </a:t>
            </a:r>
            <a:br>
              <a:rPr lang="en-US" sz="800" dirty="0">
                <a:solidFill>
                  <a:srgbClr val="022B57"/>
                </a:solidFill>
                <a:cs typeface="Lato Medium" panose="020F0602020204030203" pitchFamily="34" charset="0"/>
              </a:rPr>
            </a:br>
            <a:r>
              <a:rPr lang="en-US" sz="800" dirty="0">
                <a:solidFill>
                  <a:srgbClr val="022B57"/>
                </a:solidFill>
                <a:cs typeface="Lato Medium" panose="020F0602020204030203" pitchFamily="34" charset="0"/>
              </a:rPr>
              <a:t>risk </a:t>
            </a:r>
            <a:r>
              <a:rPr lang="en-US" sz="800" cap="none" dirty="0">
                <a:solidFill>
                  <a:srgbClr val="022B57"/>
                </a:solidFill>
                <a:cs typeface="Lato Medium" panose="020F0602020204030203" pitchFamily="34" charset="0"/>
              </a:rPr>
              <a:t>(80</a:t>
            </a:r>
            <a:r>
              <a:rPr lang="en-US" sz="800" cap="none" baseline="30000" dirty="0">
                <a:solidFill>
                  <a:srgbClr val="022B57"/>
                </a:solidFill>
                <a:cs typeface="Lato Medium" panose="020F0602020204030203" pitchFamily="34" charset="0"/>
              </a:rPr>
              <a:t>th</a:t>
            </a:r>
            <a:r>
              <a:rPr lang="en-US" sz="800" cap="none" dirty="0">
                <a:solidFill>
                  <a:srgbClr val="022B57"/>
                </a:solidFill>
                <a:cs typeface="Lato Medium" panose="020F0602020204030203" pitchFamily="34" charset="0"/>
              </a:rPr>
              <a:t> percentile </a:t>
            </a:r>
            <a:br>
              <a:rPr lang="en-US" sz="800" cap="none" dirty="0">
                <a:solidFill>
                  <a:srgbClr val="022B57"/>
                </a:solidFill>
                <a:cs typeface="Lato Medium" panose="020F0602020204030203" pitchFamily="34" charset="0"/>
              </a:rPr>
            </a:br>
            <a:r>
              <a:rPr lang="en-US" sz="800" cap="none" dirty="0">
                <a:solidFill>
                  <a:srgbClr val="022B57"/>
                </a:solidFill>
                <a:cs typeface="Lato Medium" panose="020F0602020204030203" pitchFamily="34" charset="0"/>
              </a:rPr>
              <a:t>or higher)</a:t>
            </a:r>
          </a:p>
        </p:txBody>
      </p:sp>
      <p:sp>
        <p:nvSpPr>
          <p:cNvPr id="24" name="Rectangle 23">
            <a:extLst>
              <a:ext uri="{FF2B5EF4-FFF2-40B4-BE49-F238E27FC236}">
                <a16:creationId xmlns:a16="http://schemas.microsoft.com/office/drawing/2014/main" id="{DCC6573C-B6AA-4EB7-5DBF-B942718FB9BE}"/>
              </a:ext>
            </a:extLst>
          </p:cNvPr>
          <p:cNvSpPr>
            <a:spLocks noGrp="1" noRot="1" noMove="1" noResize="1" noEditPoints="1" noAdjustHandles="1" noChangeArrowheads="1" noChangeShapeType="1"/>
          </p:cNvSpPr>
          <p:nvPr/>
        </p:nvSpPr>
        <p:spPr>
          <a:xfrm>
            <a:off x="971846" y="1614370"/>
            <a:ext cx="537771" cy="407037"/>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2F0CA06-30F5-12A0-4310-8643F4E0F985}"/>
              </a:ext>
            </a:extLst>
          </p:cNvPr>
          <p:cNvSpPr>
            <a:spLocks noGrp="1" noRot="1" noMove="1" noResize="1" noEditPoints="1" noAdjustHandles="1" noChangeArrowheads="1" noChangeShapeType="1"/>
          </p:cNvSpPr>
          <p:nvPr/>
        </p:nvSpPr>
        <p:spPr>
          <a:xfrm>
            <a:off x="248054" y="1621398"/>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TextBox 28">
            <a:extLst>
              <a:ext uri="{FF2B5EF4-FFF2-40B4-BE49-F238E27FC236}">
                <a16:creationId xmlns:a16="http://schemas.microsoft.com/office/drawing/2014/main" id="{7610EF71-7A21-2FB2-28C4-FBBB26084FAA}"/>
              </a:ext>
            </a:extLst>
          </p:cNvPr>
          <p:cNvSpPr txBox="1">
            <a:spLocks noGrp="1" noRot="1" noMove="1" noResize="1" noEditPoints="1" noAdjustHandles="1" noChangeArrowheads="1" noChangeShapeType="1"/>
          </p:cNvSpPr>
          <p:nvPr/>
        </p:nvSpPr>
        <p:spPr>
          <a:xfrm>
            <a:off x="248056" y="1646250"/>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High Risk </a:t>
            </a:r>
            <a:endParaRPr lang="en-US" sz="800" b="1" cap="none">
              <a:solidFill>
                <a:srgbClr val="FFFFFF"/>
              </a:solidFill>
              <a:cs typeface="Lato Medium" panose="020F0602020204030203" pitchFamily="34" charset="0"/>
            </a:endParaRPr>
          </a:p>
        </p:txBody>
      </p:sp>
      <p:sp>
        <p:nvSpPr>
          <p:cNvPr id="30" name="TextBox 29">
            <a:extLst>
              <a:ext uri="{FF2B5EF4-FFF2-40B4-BE49-F238E27FC236}">
                <a16:creationId xmlns:a16="http://schemas.microsoft.com/office/drawing/2014/main" id="{2037944E-7538-F2F9-0191-E84D9B94909A}"/>
              </a:ext>
            </a:extLst>
          </p:cNvPr>
          <p:cNvSpPr txBox="1">
            <a:spLocks noGrp="1" noRot="1" noMove="1" noResize="1" noEditPoints="1" noAdjustHandles="1" noChangeArrowheads="1" noChangeShapeType="1"/>
          </p:cNvSpPr>
          <p:nvPr/>
        </p:nvSpPr>
        <p:spPr>
          <a:xfrm>
            <a:off x="224540" y="1807759"/>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&lt;50</a:t>
            </a:r>
            <a:endParaRPr lang="en-US" sz="800" b="1" cap="none">
              <a:solidFill>
                <a:srgbClr val="FFFFFF"/>
              </a:solidFill>
              <a:cs typeface="Lato Medium" panose="020F0602020204030203" pitchFamily="34" charset="0"/>
            </a:endParaRPr>
          </a:p>
        </p:txBody>
      </p:sp>
      <p:sp>
        <p:nvSpPr>
          <p:cNvPr id="31" name="Rectangle 30">
            <a:extLst>
              <a:ext uri="{FF2B5EF4-FFF2-40B4-BE49-F238E27FC236}">
                <a16:creationId xmlns:a16="http://schemas.microsoft.com/office/drawing/2014/main" id="{857A1F32-B5BD-8260-0A73-C7107E6F175C}"/>
              </a:ext>
            </a:extLst>
          </p:cNvPr>
          <p:cNvSpPr>
            <a:spLocks noGrp="1" noRot="1" noMove="1" noResize="1" noEditPoints="1" noAdjustHandles="1" noChangeArrowheads="1" noChangeShapeType="1"/>
          </p:cNvSpPr>
          <p:nvPr/>
        </p:nvSpPr>
        <p:spPr>
          <a:xfrm>
            <a:off x="248054" y="1203333"/>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 name="TextBox 31">
            <a:extLst>
              <a:ext uri="{FF2B5EF4-FFF2-40B4-BE49-F238E27FC236}">
                <a16:creationId xmlns:a16="http://schemas.microsoft.com/office/drawing/2014/main" id="{8B8F5413-9DE3-7933-4D18-12B167DF6F49}"/>
              </a:ext>
            </a:extLst>
          </p:cNvPr>
          <p:cNvSpPr txBox="1">
            <a:spLocks noGrp="1" noRot="1" noMove="1" noResize="1" noEditPoints="1" noAdjustHandles="1" noChangeArrowheads="1" noChangeShapeType="1"/>
          </p:cNvSpPr>
          <p:nvPr/>
        </p:nvSpPr>
        <p:spPr>
          <a:xfrm>
            <a:off x="224542" y="1224995"/>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Low Risk</a:t>
            </a:r>
            <a:endParaRPr lang="en-US" sz="800" b="1" cap="none">
              <a:solidFill>
                <a:srgbClr val="FFFFFF"/>
              </a:solidFill>
              <a:cs typeface="Lato Medium" panose="020F0602020204030203" pitchFamily="34" charset="0"/>
            </a:endParaRPr>
          </a:p>
        </p:txBody>
      </p:sp>
      <p:sp>
        <p:nvSpPr>
          <p:cNvPr id="33" name="TextBox 32">
            <a:extLst>
              <a:ext uri="{FF2B5EF4-FFF2-40B4-BE49-F238E27FC236}">
                <a16:creationId xmlns:a16="http://schemas.microsoft.com/office/drawing/2014/main" id="{AC86D9FB-A176-EE49-3914-30031F286796}"/>
              </a:ext>
            </a:extLst>
          </p:cNvPr>
          <p:cNvSpPr txBox="1">
            <a:spLocks noGrp="1" noRot="1" noMove="1" noResize="1" noEditPoints="1" noAdjustHandles="1" noChangeArrowheads="1" noChangeShapeType="1"/>
          </p:cNvSpPr>
          <p:nvPr/>
        </p:nvSpPr>
        <p:spPr>
          <a:xfrm>
            <a:off x="224541" y="1398947"/>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&gt;50</a:t>
            </a:r>
            <a:endParaRPr lang="en-US" sz="800" b="1" cap="none">
              <a:solidFill>
                <a:srgbClr val="FFFFFF"/>
              </a:solidFill>
              <a:cs typeface="Lato Medium" panose="020F0602020204030203" pitchFamily="34" charset="0"/>
            </a:endParaRPr>
          </a:p>
        </p:txBody>
      </p:sp>
      <p:sp>
        <p:nvSpPr>
          <p:cNvPr id="40" name="TextBox 39">
            <a:extLst>
              <a:ext uri="{FF2B5EF4-FFF2-40B4-BE49-F238E27FC236}">
                <a16:creationId xmlns:a16="http://schemas.microsoft.com/office/drawing/2014/main" id="{387FD5F9-263D-4C53-BEA4-5E8BDB1E100C}"/>
              </a:ext>
            </a:extLst>
          </p:cNvPr>
          <p:cNvSpPr txBox="1">
            <a:spLocks noGrp="1" noRot="1" noMove="1" noResize="1" noEditPoints="1" noAdjustHandles="1" noChangeArrowheads="1" noChangeShapeType="1"/>
          </p:cNvSpPr>
          <p:nvPr/>
        </p:nvSpPr>
        <p:spPr>
          <a:xfrm>
            <a:off x="253930" y="859614"/>
            <a:ext cx="1045465" cy="205062"/>
          </a:xfrm>
          <a:prstGeom prst="rect">
            <a:avLst/>
          </a:prstGeom>
        </p:spPr>
        <p:txBody>
          <a:bodyPr vert="horz" wrap="none" lIns="91440" tIns="45720" rIns="91440" bIns="45720" rtlCol="0" anchor="ctr">
            <a:noAutofit/>
          </a:bodyPr>
          <a:lstStyle/>
          <a:p>
            <a:pPr algn="ctr"/>
            <a:r>
              <a:rPr lang="en-US" sz="1200" b="1" dirty="0">
                <a:solidFill>
                  <a:srgbClr val="022B57"/>
                </a:solidFill>
                <a:cs typeface="Lato Medium" panose="020F0602020204030203" pitchFamily="34" charset="0"/>
              </a:rPr>
              <a:t>Overall Risk </a:t>
            </a:r>
            <a:br>
              <a:rPr lang="en-US" sz="1200" b="1" dirty="0">
                <a:solidFill>
                  <a:srgbClr val="022B57"/>
                </a:solidFill>
                <a:cs typeface="Lato Medium" panose="020F0602020204030203" pitchFamily="34" charset="0"/>
              </a:rPr>
            </a:br>
            <a:r>
              <a:rPr lang="en-US" sz="1200" b="1" dirty="0">
                <a:solidFill>
                  <a:srgbClr val="022B57"/>
                </a:solidFill>
                <a:cs typeface="Lato Medium" panose="020F0602020204030203" pitchFamily="34" charset="0"/>
              </a:rPr>
              <a:t>Index</a:t>
            </a:r>
            <a:endParaRPr lang="en-US" sz="1200" b="1" cap="none" dirty="0">
              <a:solidFill>
                <a:srgbClr val="022B57"/>
              </a:solidFill>
              <a:cs typeface="Lato Medium" panose="020F0602020204030203" pitchFamily="34" charset="0"/>
            </a:endParaRPr>
          </a:p>
        </p:txBody>
      </p:sp>
      <p:cxnSp>
        <p:nvCxnSpPr>
          <p:cNvPr id="59" name="Straight Connector 58">
            <a:extLst>
              <a:ext uri="{FF2B5EF4-FFF2-40B4-BE49-F238E27FC236}">
                <a16:creationId xmlns:a16="http://schemas.microsoft.com/office/drawing/2014/main" id="{6DA55AB0-0845-578F-1D81-A760ACCDB37F}"/>
              </a:ext>
            </a:extLst>
          </p:cNvPr>
          <p:cNvCxnSpPr>
            <a:cxnSpLocks noGrp="1" noRot="1" noMove="1" noResize="1" noEditPoints="1" noAdjustHandles="1" noChangeArrowheads="1" noChangeShapeType="1"/>
          </p:cNvCxnSpPr>
          <p:nvPr/>
        </p:nvCxnSpPr>
        <p:spPr>
          <a:xfrm>
            <a:off x="229466" y="2086374"/>
            <a:ext cx="2469429" cy="447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811825C-FB1D-724A-FE8C-ABC6BFF76AC0}"/>
              </a:ext>
            </a:extLst>
          </p:cNvPr>
          <p:cNvSpPr txBox="1">
            <a:spLocks noGrp="1" noRot="1" noMove="1" noResize="1" noEditPoints="1" noAdjustHandles="1" noChangeArrowheads="1" noChangeShapeType="1"/>
          </p:cNvSpPr>
          <p:nvPr/>
        </p:nvSpPr>
        <p:spPr>
          <a:xfrm>
            <a:off x="1527254" y="1424203"/>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65" name="TextBox 64">
            <a:extLst>
              <a:ext uri="{FF2B5EF4-FFF2-40B4-BE49-F238E27FC236}">
                <a16:creationId xmlns:a16="http://schemas.microsoft.com/office/drawing/2014/main" id="{6D221554-D166-1D54-72C2-F285DF5F5959}"/>
              </a:ext>
            </a:extLst>
          </p:cNvPr>
          <p:cNvSpPr txBox="1">
            <a:spLocks noGrp="1" noRot="1" noMove="1" noResize="1" noEditPoints="1" noAdjustHandles="1" noChangeArrowheads="1" noChangeShapeType="1"/>
          </p:cNvSpPr>
          <p:nvPr/>
        </p:nvSpPr>
        <p:spPr>
          <a:xfrm>
            <a:off x="2054923" y="1424203"/>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66" name="TextBox 65">
            <a:extLst>
              <a:ext uri="{FF2B5EF4-FFF2-40B4-BE49-F238E27FC236}">
                <a16:creationId xmlns:a16="http://schemas.microsoft.com/office/drawing/2014/main" id="{FF4F8176-AB4D-2EDE-D1CB-39BF4BEDDCBB}"/>
              </a:ext>
            </a:extLst>
          </p:cNvPr>
          <p:cNvSpPr txBox="1">
            <a:spLocks noGrp="1" noRot="1" noMove="1" noResize="1" noEditPoints="1" noAdjustHandles="1" noChangeArrowheads="1" noChangeShapeType="1"/>
          </p:cNvSpPr>
          <p:nvPr/>
        </p:nvSpPr>
        <p:spPr>
          <a:xfrm>
            <a:off x="925233" y="2900050"/>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67" name="TextBox 66">
            <a:extLst>
              <a:ext uri="{FF2B5EF4-FFF2-40B4-BE49-F238E27FC236}">
                <a16:creationId xmlns:a16="http://schemas.microsoft.com/office/drawing/2014/main" id="{D789641F-36BB-F659-C40B-C4DDBE42B8F1}"/>
              </a:ext>
            </a:extLst>
          </p:cNvPr>
          <p:cNvSpPr txBox="1">
            <a:spLocks noGrp="1" noRot="1" noMove="1" noResize="1" noEditPoints="1" noAdjustHandles="1" noChangeArrowheads="1" noChangeShapeType="1"/>
          </p:cNvSpPr>
          <p:nvPr/>
        </p:nvSpPr>
        <p:spPr>
          <a:xfrm>
            <a:off x="2051284" y="2721267"/>
            <a:ext cx="461673" cy="205629"/>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Total</a:t>
            </a:r>
            <a:endParaRPr lang="en-US" sz="1000" b="1" cap="none" dirty="0">
              <a:solidFill>
                <a:srgbClr val="022B57"/>
              </a:solidFill>
              <a:cs typeface="Lato Medium" panose="020F0602020204030203" pitchFamily="34" charset="0"/>
            </a:endParaRPr>
          </a:p>
        </p:txBody>
      </p:sp>
      <p:sp>
        <p:nvSpPr>
          <p:cNvPr id="68" name="TextBox 67">
            <a:extLst>
              <a:ext uri="{FF2B5EF4-FFF2-40B4-BE49-F238E27FC236}">
                <a16:creationId xmlns:a16="http://schemas.microsoft.com/office/drawing/2014/main" id="{BF2A29FD-6004-CADE-2C37-E0AC7C7C86FF}"/>
              </a:ext>
            </a:extLst>
          </p:cNvPr>
          <p:cNvSpPr txBox="1">
            <a:spLocks noGrp="1" noRot="1" noMove="1" noResize="1" noEditPoints="1" noAdjustHandles="1" noChangeArrowheads="1" noChangeShapeType="1"/>
          </p:cNvSpPr>
          <p:nvPr/>
        </p:nvSpPr>
        <p:spPr>
          <a:xfrm>
            <a:off x="853342" y="2710701"/>
            <a:ext cx="582803" cy="217543"/>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Females</a:t>
            </a:r>
            <a:endParaRPr lang="en-US" sz="1000" b="1" cap="none" dirty="0">
              <a:solidFill>
                <a:srgbClr val="022B57"/>
              </a:solidFill>
              <a:cs typeface="Lato Medium" panose="020F0602020204030203" pitchFamily="34" charset="0"/>
            </a:endParaRPr>
          </a:p>
        </p:txBody>
      </p:sp>
      <p:sp>
        <p:nvSpPr>
          <p:cNvPr id="69" name="TextBox 68">
            <a:extLst>
              <a:ext uri="{FF2B5EF4-FFF2-40B4-BE49-F238E27FC236}">
                <a16:creationId xmlns:a16="http://schemas.microsoft.com/office/drawing/2014/main" id="{60C71691-A70C-17E4-797B-292CFF4D4280}"/>
              </a:ext>
            </a:extLst>
          </p:cNvPr>
          <p:cNvSpPr txBox="1">
            <a:spLocks noGrp="1" noRot="1" noMove="1" noResize="1" noEditPoints="1" noAdjustHandles="1" noChangeArrowheads="1" noChangeShapeType="1"/>
          </p:cNvSpPr>
          <p:nvPr/>
        </p:nvSpPr>
        <p:spPr>
          <a:xfrm>
            <a:off x="1532479" y="2745347"/>
            <a:ext cx="461674" cy="177076"/>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Males</a:t>
            </a:r>
            <a:endParaRPr lang="en-US" sz="1000" b="1" cap="none" dirty="0">
              <a:solidFill>
                <a:srgbClr val="022B57"/>
              </a:solidFill>
              <a:cs typeface="Lato Medium" panose="020F0602020204030203" pitchFamily="34" charset="0"/>
            </a:endParaRPr>
          </a:p>
        </p:txBody>
      </p:sp>
      <p:sp>
        <p:nvSpPr>
          <p:cNvPr id="70" name="TextBox 69">
            <a:extLst>
              <a:ext uri="{FF2B5EF4-FFF2-40B4-BE49-F238E27FC236}">
                <a16:creationId xmlns:a16="http://schemas.microsoft.com/office/drawing/2014/main" id="{88208A1D-765A-0206-A44F-7E276AC1886D}"/>
              </a:ext>
            </a:extLst>
          </p:cNvPr>
          <p:cNvSpPr txBox="1">
            <a:spLocks noGrp="1" noRot="1" noMove="1" noResize="1" noEditPoints="1" noAdjustHandles="1" noChangeArrowheads="1" noChangeShapeType="1"/>
          </p:cNvSpPr>
          <p:nvPr/>
        </p:nvSpPr>
        <p:spPr>
          <a:xfrm>
            <a:off x="990995" y="3148159"/>
            <a:ext cx="485306" cy="287097"/>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sp>
        <p:nvSpPr>
          <p:cNvPr id="71" name="TextBox 70">
            <a:extLst>
              <a:ext uri="{FF2B5EF4-FFF2-40B4-BE49-F238E27FC236}">
                <a16:creationId xmlns:a16="http://schemas.microsoft.com/office/drawing/2014/main" id="{CEA9A54E-C23B-144B-0D39-C53D3E2A837F}"/>
              </a:ext>
            </a:extLst>
          </p:cNvPr>
          <p:cNvSpPr txBox="1">
            <a:spLocks noGrp="1" noRot="1" noMove="1" noResize="1" noEditPoints="1" noAdjustHandles="1" noChangeArrowheads="1" noChangeShapeType="1"/>
          </p:cNvSpPr>
          <p:nvPr/>
        </p:nvSpPr>
        <p:spPr>
          <a:xfrm>
            <a:off x="1633032" y="3075314"/>
            <a:ext cx="862816" cy="467931"/>
          </a:xfrm>
          <a:prstGeom prst="rect">
            <a:avLst/>
          </a:prstGeom>
        </p:spPr>
        <p:txBody>
          <a:bodyPr vert="horz" wrap="none" lIns="91440" tIns="45720" rIns="91440" bIns="45720" rtlCol="0" anchor="ctr">
            <a:noAutofit/>
          </a:bodyPr>
          <a:lstStyle/>
          <a:p>
            <a:pPr algn="ctr"/>
            <a:r>
              <a:rPr lang="en-US" sz="800" dirty="0">
                <a:solidFill>
                  <a:srgbClr val="022B57"/>
                </a:solidFill>
                <a:cs typeface="Lato Medium" panose="020F0602020204030203" pitchFamily="34" charset="0"/>
              </a:rPr>
              <a:t>of students are highest </a:t>
            </a:r>
            <a:br>
              <a:rPr lang="en-US" sz="800" dirty="0">
                <a:solidFill>
                  <a:srgbClr val="022B57"/>
                </a:solidFill>
                <a:cs typeface="Lato Medium" panose="020F0602020204030203" pitchFamily="34" charset="0"/>
              </a:rPr>
            </a:br>
            <a:r>
              <a:rPr lang="en-US" sz="800" dirty="0">
                <a:solidFill>
                  <a:srgbClr val="022B57"/>
                </a:solidFill>
                <a:cs typeface="Lato Medium" panose="020F0602020204030203" pitchFamily="34" charset="0"/>
              </a:rPr>
              <a:t>risk </a:t>
            </a:r>
            <a:r>
              <a:rPr lang="en-US" sz="800" cap="none" dirty="0">
                <a:solidFill>
                  <a:srgbClr val="022B57"/>
                </a:solidFill>
                <a:cs typeface="Lato Medium" panose="020F0602020204030203" pitchFamily="34" charset="0"/>
              </a:rPr>
              <a:t>(80</a:t>
            </a:r>
            <a:r>
              <a:rPr lang="en-US" sz="800" cap="none" baseline="30000" dirty="0">
                <a:solidFill>
                  <a:srgbClr val="022B57"/>
                </a:solidFill>
                <a:cs typeface="Lato Medium" panose="020F0602020204030203" pitchFamily="34" charset="0"/>
              </a:rPr>
              <a:t>th</a:t>
            </a:r>
            <a:r>
              <a:rPr lang="en-US" sz="800" cap="none" dirty="0">
                <a:solidFill>
                  <a:srgbClr val="022B57"/>
                </a:solidFill>
                <a:cs typeface="Lato Medium" panose="020F0602020204030203" pitchFamily="34" charset="0"/>
              </a:rPr>
              <a:t> percentile </a:t>
            </a:r>
            <a:br>
              <a:rPr lang="en-US" sz="800" cap="none" dirty="0">
                <a:solidFill>
                  <a:srgbClr val="022B57"/>
                </a:solidFill>
                <a:cs typeface="Lato Medium" panose="020F0602020204030203" pitchFamily="34" charset="0"/>
              </a:rPr>
            </a:br>
            <a:r>
              <a:rPr lang="en-US" sz="800" cap="none" dirty="0">
                <a:solidFill>
                  <a:srgbClr val="022B57"/>
                </a:solidFill>
                <a:cs typeface="Lato Medium" panose="020F0602020204030203" pitchFamily="34" charset="0"/>
              </a:rPr>
              <a:t>or higher)</a:t>
            </a:r>
          </a:p>
        </p:txBody>
      </p:sp>
      <p:sp>
        <p:nvSpPr>
          <p:cNvPr id="72" name="Rectangle 71">
            <a:extLst>
              <a:ext uri="{FF2B5EF4-FFF2-40B4-BE49-F238E27FC236}">
                <a16:creationId xmlns:a16="http://schemas.microsoft.com/office/drawing/2014/main" id="{A514AA54-BA2E-5A4F-3559-BF0B050B2997}"/>
              </a:ext>
            </a:extLst>
          </p:cNvPr>
          <p:cNvSpPr>
            <a:spLocks noGrp="1" noRot="1" noMove="1" noResize="1" noEditPoints="1" noAdjustHandles="1" noChangeArrowheads="1" noChangeShapeType="1"/>
          </p:cNvSpPr>
          <p:nvPr/>
        </p:nvSpPr>
        <p:spPr>
          <a:xfrm>
            <a:off x="967481" y="3090217"/>
            <a:ext cx="537771" cy="407037"/>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84E5464-62C4-EB14-09C6-463D9FAA393A}"/>
              </a:ext>
            </a:extLst>
          </p:cNvPr>
          <p:cNvSpPr>
            <a:spLocks noGrp="1" noRot="1" noMove="1" noResize="1" noEditPoints="1" noAdjustHandles="1" noChangeArrowheads="1" noChangeShapeType="1"/>
          </p:cNvSpPr>
          <p:nvPr/>
        </p:nvSpPr>
        <p:spPr>
          <a:xfrm>
            <a:off x="243689" y="3097245"/>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4" name="TextBox 73">
            <a:extLst>
              <a:ext uri="{FF2B5EF4-FFF2-40B4-BE49-F238E27FC236}">
                <a16:creationId xmlns:a16="http://schemas.microsoft.com/office/drawing/2014/main" id="{4F4BE398-3862-5C97-9C2C-73BA47401977}"/>
              </a:ext>
            </a:extLst>
          </p:cNvPr>
          <p:cNvSpPr txBox="1">
            <a:spLocks noGrp="1" noRot="1" noMove="1" noResize="1" noEditPoints="1" noAdjustHandles="1" noChangeArrowheads="1" noChangeShapeType="1"/>
          </p:cNvSpPr>
          <p:nvPr/>
        </p:nvSpPr>
        <p:spPr>
          <a:xfrm>
            <a:off x="243691" y="3122097"/>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High Risk </a:t>
            </a:r>
            <a:endParaRPr lang="en-US" sz="800" b="1" cap="none">
              <a:solidFill>
                <a:srgbClr val="FFFFFF"/>
              </a:solidFill>
              <a:cs typeface="Lato Medium" panose="020F0602020204030203" pitchFamily="34" charset="0"/>
            </a:endParaRPr>
          </a:p>
        </p:txBody>
      </p:sp>
      <p:sp>
        <p:nvSpPr>
          <p:cNvPr id="75" name="TextBox 74">
            <a:extLst>
              <a:ext uri="{FF2B5EF4-FFF2-40B4-BE49-F238E27FC236}">
                <a16:creationId xmlns:a16="http://schemas.microsoft.com/office/drawing/2014/main" id="{41E61B5A-7120-F7BA-FB3E-80F260A7B340}"/>
              </a:ext>
            </a:extLst>
          </p:cNvPr>
          <p:cNvSpPr txBox="1">
            <a:spLocks noGrp="1" noRot="1" noMove="1" noResize="1" noEditPoints="1" noAdjustHandles="1" noChangeArrowheads="1" noChangeShapeType="1"/>
          </p:cNvSpPr>
          <p:nvPr/>
        </p:nvSpPr>
        <p:spPr>
          <a:xfrm>
            <a:off x="220175" y="3283606"/>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&lt;50</a:t>
            </a:r>
            <a:endParaRPr lang="en-US" sz="800" b="1" cap="none">
              <a:solidFill>
                <a:srgbClr val="FFFFFF"/>
              </a:solidFill>
              <a:cs typeface="Lato Medium" panose="020F0602020204030203" pitchFamily="34" charset="0"/>
            </a:endParaRPr>
          </a:p>
        </p:txBody>
      </p:sp>
      <p:sp>
        <p:nvSpPr>
          <p:cNvPr id="76" name="Rectangle 75">
            <a:extLst>
              <a:ext uri="{FF2B5EF4-FFF2-40B4-BE49-F238E27FC236}">
                <a16:creationId xmlns:a16="http://schemas.microsoft.com/office/drawing/2014/main" id="{2E323B31-EC8B-2622-2DBC-FD44BCA3A096}"/>
              </a:ext>
            </a:extLst>
          </p:cNvPr>
          <p:cNvSpPr>
            <a:spLocks noGrp="1" noRot="1" noMove="1" noResize="1" noEditPoints="1" noAdjustHandles="1" noChangeArrowheads="1" noChangeShapeType="1"/>
          </p:cNvSpPr>
          <p:nvPr/>
        </p:nvSpPr>
        <p:spPr>
          <a:xfrm>
            <a:off x="243689" y="2679180"/>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7" name="TextBox 76">
            <a:extLst>
              <a:ext uri="{FF2B5EF4-FFF2-40B4-BE49-F238E27FC236}">
                <a16:creationId xmlns:a16="http://schemas.microsoft.com/office/drawing/2014/main" id="{53097D24-DE39-3742-6AA5-32E4D78A39A7}"/>
              </a:ext>
            </a:extLst>
          </p:cNvPr>
          <p:cNvSpPr txBox="1">
            <a:spLocks noGrp="1" noRot="1" noMove="1" noResize="1" noEditPoints="1" noAdjustHandles="1" noChangeArrowheads="1" noChangeShapeType="1"/>
          </p:cNvSpPr>
          <p:nvPr/>
        </p:nvSpPr>
        <p:spPr>
          <a:xfrm>
            <a:off x="220177" y="2700842"/>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Low Risk</a:t>
            </a:r>
            <a:endParaRPr lang="en-US" sz="800" b="1" cap="none">
              <a:solidFill>
                <a:srgbClr val="FFFFFF"/>
              </a:solidFill>
              <a:cs typeface="Lato Medium" panose="020F0602020204030203" pitchFamily="34" charset="0"/>
            </a:endParaRPr>
          </a:p>
        </p:txBody>
      </p:sp>
      <p:sp>
        <p:nvSpPr>
          <p:cNvPr id="78" name="TextBox 77">
            <a:extLst>
              <a:ext uri="{FF2B5EF4-FFF2-40B4-BE49-F238E27FC236}">
                <a16:creationId xmlns:a16="http://schemas.microsoft.com/office/drawing/2014/main" id="{E288AA0E-D8AD-A8B0-FD78-0D935A875258}"/>
              </a:ext>
            </a:extLst>
          </p:cNvPr>
          <p:cNvSpPr txBox="1">
            <a:spLocks noGrp="1" noRot="1" noMove="1" noResize="1" noEditPoints="1" noAdjustHandles="1" noChangeArrowheads="1" noChangeShapeType="1"/>
          </p:cNvSpPr>
          <p:nvPr/>
        </p:nvSpPr>
        <p:spPr>
          <a:xfrm>
            <a:off x="220176" y="2874794"/>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&gt;50</a:t>
            </a:r>
            <a:endParaRPr lang="en-US" sz="800" b="1" cap="none">
              <a:solidFill>
                <a:srgbClr val="FFFFFF"/>
              </a:solidFill>
              <a:cs typeface="Lato Medium" panose="020F0602020204030203" pitchFamily="34" charset="0"/>
            </a:endParaRPr>
          </a:p>
        </p:txBody>
      </p:sp>
      <p:sp>
        <p:nvSpPr>
          <p:cNvPr id="79" name="TextBox 78">
            <a:extLst>
              <a:ext uri="{FF2B5EF4-FFF2-40B4-BE49-F238E27FC236}">
                <a16:creationId xmlns:a16="http://schemas.microsoft.com/office/drawing/2014/main" id="{996F3E28-C634-309A-4177-E5C65E9FF405}"/>
              </a:ext>
            </a:extLst>
          </p:cNvPr>
          <p:cNvSpPr txBox="1">
            <a:spLocks noGrp="1" noRot="1" noMove="1" noResize="1" noEditPoints="1" noAdjustHandles="1" noChangeArrowheads="1" noChangeShapeType="1"/>
          </p:cNvSpPr>
          <p:nvPr/>
        </p:nvSpPr>
        <p:spPr>
          <a:xfrm>
            <a:off x="457200" y="2254467"/>
            <a:ext cx="1045465" cy="205062"/>
          </a:xfrm>
          <a:prstGeom prst="rect">
            <a:avLst/>
          </a:prstGeom>
        </p:spPr>
        <p:txBody>
          <a:bodyPr vert="horz" wrap="none" lIns="91440" tIns="45720" rIns="91440" bIns="45720" rtlCol="0" anchor="ctr">
            <a:noAutofit/>
          </a:bodyPr>
          <a:lstStyle/>
          <a:p>
            <a:pPr algn="ctr"/>
            <a:r>
              <a:rPr lang="en-US" sz="1200" b="1" cap="none" dirty="0">
                <a:solidFill>
                  <a:srgbClr val="022B57"/>
                </a:solidFill>
                <a:cs typeface="Lato Medium" panose="020F0602020204030203" pitchFamily="34" charset="0"/>
              </a:rPr>
              <a:t>Acknowledged </a:t>
            </a:r>
            <a:br>
              <a:rPr lang="en-US" sz="1200" b="1" cap="none" dirty="0">
                <a:solidFill>
                  <a:srgbClr val="022B57"/>
                </a:solidFill>
                <a:cs typeface="Lato Medium" panose="020F0602020204030203" pitchFamily="34" charset="0"/>
              </a:rPr>
            </a:br>
            <a:r>
              <a:rPr lang="en-US" sz="1200" b="1" cap="none" dirty="0">
                <a:solidFill>
                  <a:srgbClr val="022B57"/>
                </a:solidFill>
                <a:cs typeface="Lato Medium" panose="020F0602020204030203" pitchFamily="34" charset="0"/>
              </a:rPr>
              <a:t>Academic Needs Index</a:t>
            </a:r>
          </a:p>
        </p:txBody>
      </p:sp>
      <p:sp>
        <p:nvSpPr>
          <p:cNvPr id="80" name="TextBox 79">
            <a:extLst>
              <a:ext uri="{FF2B5EF4-FFF2-40B4-BE49-F238E27FC236}">
                <a16:creationId xmlns:a16="http://schemas.microsoft.com/office/drawing/2014/main" id="{BABEE9B5-CC6E-1A1B-3EAD-249B0912E917}"/>
              </a:ext>
            </a:extLst>
          </p:cNvPr>
          <p:cNvSpPr txBox="1">
            <a:spLocks noGrp="1" noRot="1" noMove="1" noResize="1" noEditPoints="1" noAdjustHandles="1" noChangeArrowheads="1" noChangeShapeType="1"/>
          </p:cNvSpPr>
          <p:nvPr/>
        </p:nvSpPr>
        <p:spPr>
          <a:xfrm>
            <a:off x="1522889" y="2900050"/>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81" name="TextBox 80">
            <a:extLst>
              <a:ext uri="{FF2B5EF4-FFF2-40B4-BE49-F238E27FC236}">
                <a16:creationId xmlns:a16="http://schemas.microsoft.com/office/drawing/2014/main" id="{0D921C44-546D-4407-CF9C-A7A3BD33C975}"/>
              </a:ext>
            </a:extLst>
          </p:cNvPr>
          <p:cNvSpPr txBox="1">
            <a:spLocks noGrp="1" noRot="1" noMove="1" noResize="1" noEditPoints="1" noAdjustHandles="1" noChangeArrowheads="1" noChangeShapeType="1"/>
          </p:cNvSpPr>
          <p:nvPr/>
        </p:nvSpPr>
        <p:spPr>
          <a:xfrm>
            <a:off x="2050558" y="2900050"/>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82" name="TextBox 81">
            <a:extLst>
              <a:ext uri="{FF2B5EF4-FFF2-40B4-BE49-F238E27FC236}">
                <a16:creationId xmlns:a16="http://schemas.microsoft.com/office/drawing/2014/main" id="{B2DB31FB-E3FB-488D-5F53-985762135E66}"/>
              </a:ext>
            </a:extLst>
          </p:cNvPr>
          <p:cNvSpPr txBox="1">
            <a:spLocks noGrp="1" noRot="1" noMove="1" noResize="1" noEditPoints="1" noAdjustHandles="1" noChangeArrowheads="1" noChangeShapeType="1"/>
          </p:cNvSpPr>
          <p:nvPr/>
        </p:nvSpPr>
        <p:spPr>
          <a:xfrm>
            <a:off x="969238" y="4369861"/>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83" name="TextBox 82">
            <a:extLst>
              <a:ext uri="{FF2B5EF4-FFF2-40B4-BE49-F238E27FC236}">
                <a16:creationId xmlns:a16="http://schemas.microsoft.com/office/drawing/2014/main" id="{1D50C8BE-8EB9-EE83-D048-F547D5890F20}"/>
              </a:ext>
            </a:extLst>
          </p:cNvPr>
          <p:cNvSpPr txBox="1">
            <a:spLocks noGrp="1" noRot="1" noMove="1" noResize="1" noEditPoints="1" noAdjustHandles="1" noChangeArrowheads="1" noChangeShapeType="1"/>
          </p:cNvSpPr>
          <p:nvPr/>
        </p:nvSpPr>
        <p:spPr>
          <a:xfrm>
            <a:off x="2095289" y="4191078"/>
            <a:ext cx="461673" cy="205629"/>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Total</a:t>
            </a:r>
            <a:endParaRPr lang="en-US" sz="1000" b="1" cap="none" dirty="0">
              <a:solidFill>
                <a:srgbClr val="022B57"/>
              </a:solidFill>
              <a:cs typeface="Lato Medium" panose="020F0602020204030203" pitchFamily="34" charset="0"/>
            </a:endParaRPr>
          </a:p>
        </p:txBody>
      </p:sp>
      <p:sp>
        <p:nvSpPr>
          <p:cNvPr id="84" name="TextBox 83">
            <a:extLst>
              <a:ext uri="{FF2B5EF4-FFF2-40B4-BE49-F238E27FC236}">
                <a16:creationId xmlns:a16="http://schemas.microsoft.com/office/drawing/2014/main" id="{D0784A88-0606-5455-3D37-D998460D7202}"/>
              </a:ext>
            </a:extLst>
          </p:cNvPr>
          <p:cNvSpPr txBox="1">
            <a:spLocks noGrp="1" noRot="1" noMove="1" noResize="1" noEditPoints="1" noAdjustHandles="1" noChangeArrowheads="1" noChangeShapeType="1"/>
          </p:cNvSpPr>
          <p:nvPr/>
        </p:nvSpPr>
        <p:spPr>
          <a:xfrm>
            <a:off x="897347" y="4180512"/>
            <a:ext cx="582803" cy="217543"/>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Females</a:t>
            </a:r>
            <a:endParaRPr lang="en-US" sz="1000" b="1" cap="none" dirty="0">
              <a:solidFill>
                <a:srgbClr val="022B57"/>
              </a:solidFill>
              <a:cs typeface="Lato Medium" panose="020F0602020204030203" pitchFamily="34" charset="0"/>
            </a:endParaRPr>
          </a:p>
        </p:txBody>
      </p:sp>
      <p:sp>
        <p:nvSpPr>
          <p:cNvPr id="85" name="TextBox 84">
            <a:extLst>
              <a:ext uri="{FF2B5EF4-FFF2-40B4-BE49-F238E27FC236}">
                <a16:creationId xmlns:a16="http://schemas.microsoft.com/office/drawing/2014/main" id="{36BEBEF6-04F5-BD4E-F052-8A1C2B4CC337}"/>
              </a:ext>
            </a:extLst>
          </p:cNvPr>
          <p:cNvSpPr txBox="1">
            <a:spLocks noGrp="1" noRot="1" noMove="1" noResize="1" noEditPoints="1" noAdjustHandles="1" noChangeArrowheads="1" noChangeShapeType="1"/>
          </p:cNvSpPr>
          <p:nvPr/>
        </p:nvSpPr>
        <p:spPr>
          <a:xfrm>
            <a:off x="1576484" y="4215158"/>
            <a:ext cx="461674" cy="177076"/>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Males</a:t>
            </a:r>
            <a:endParaRPr lang="en-US" sz="1000" b="1" cap="none" dirty="0">
              <a:solidFill>
                <a:srgbClr val="022B57"/>
              </a:solidFill>
              <a:cs typeface="Lato Medium" panose="020F0602020204030203" pitchFamily="34" charset="0"/>
            </a:endParaRPr>
          </a:p>
        </p:txBody>
      </p:sp>
      <p:sp>
        <p:nvSpPr>
          <p:cNvPr id="86" name="TextBox 85">
            <a:extLst>
              <a:ext uri="{FF2B5EF4-FFF2-40B4-BE49-F238E27FC236}">
                <a16:creationId xmlns:a16="http://schemas.microsoft.com/office/drawing/2014/main" id="{B2508C3B-977D-1F46-2811-57DDBBBF4AF8}"/>
              </a:ext>
            </a:extLst>
          </p:cNvPr>
          <p:cNvSpPr txBox="1">
            <a:spLocks noGrp="1" noRot="1" noMove="1" noResize="1" noEditPoints="1" noAdjustHandles="1" noChangeArrowheads="1" noChangeShapeType="1"/>
          </p:cNvSpPr>
          <p:nvPr/>
        </p:nvSpPr>
        <p:spPr>
          <a:xfrm>
            <a:off x="1035000" y="4617970"/>
            <a:ext cx="485306" cy="287097"/>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sp>
        <p:nvSpPr>
          <p:cNvPr id="87" name="TextBox 86">
            <a:extLst>
              <a:ext uri="{FF2B5EF4-FFF2-40B4-BE49-F238E27FC236}">
                <a16:creationId xmlns:a16="http://schemas.microsoft.com/office/drawing/2014/main" id="{9A167AF4-E6AA-7D9E-5544-9A8B529DA3C3}"/>
              </a:ext>
            </a:extLst>
          </p:cNvPr>
          <p:cNvSpPr txBox="1">
            <a:spLocks noGrp="1" noRot="1" noMove="1" noResize="1" noEditPoints="1" noAdjustHandles="1" noChangeArrowheads="1" noChangeShapeType="1"/>
          </p:cNvSpPr>
          <p:nvPr/>
        </p:nvSpPr>
        <p:spPr>
          <a:xfrm>
            <a:off x="1677036" y="4545125"/>
            <a:ext cx="1225455" cy="467931"/>
          </a:xfrm>
          <a:prstGeom prst="rect">
            <a:avLst/>
          </a:prstGeom>
        </p:spPr>
        <p:txBody>
          <a:bodyPr vert="horz" wrap="none" lIns="91440" tIns="45720" rIns="91440" bIns="45720" rtlCol="0" anchor="ctr">
            <a:noAutofit/>
          </a:bodyPr>
          <a:lstStyle/>
          <a:p>
            <a:pPr algn="ctr"/>
            <a:r>
              <a:rPr lang="en-US" sz="800" dirty="0">
                <a:solidFill>
                  <a:srgbClr val="022B57"/>
                </a:solidFill>
                <a:cs typeface="Lato Medium" panose="020F0602020204030203" pitchFamily="34" charset="0"/>
              </a:rPr>
              <a:t>of students are highest </a:t>
            </a:r>
            <a:br>
              <a:rPr lang="en-US" sz="800" dirty="0">
                <a:solidFill>
                  <a:srgbClr val="022B57"/>
                </a:solidFill>
                <a:cs typeface="Lato Medium" panose="020F0602020204030203" pitchFamily="34" charset="0"/>
              </a:rPr>
            </a:br>
            <a:r>
              <a:rPr lang="en-US" sz="800" dirty="0">
                <a:solidFill>
                  <a:srgbClr val="022B57"/>
                </a:solidFill>
                <a:cs typeface="Lato Medium" panose="020F0602020204030203" pitchFamily="34" charset="0"/>
              </a:rPr>
              <a:t>risk </a:t>
            </a:r>
            <a:r>
              <a:rPr lang="en-US" sz="800" cap="none" dirty="0">
                <a:solidFill>
                  <a:srgbClr val="022B57"/>
                </a:solidFill>
                <a:cs typeface="Lato Medium" panose="020F0602020204030203" pitchFamily="34" charset="0"/>
              </a:rPr>
              <a:t>(80</a:t>
            </a:r>
            <a:r>
              <a:rPr lang="en-US" sz="800" cap="none" baseline="30000" dirty="0">
                <a:solidFill>
                  <a:srgbClr val="022B57"/>
                </a:solidFill>
                <a:cs typeface="Lato Medium" panose="020F0602020204030203" pitchFamily="34" charset="0"/>
              </a:rPr>
              <a:t>th</a:t>
            </a:r>
            <a:r>
              <a:rPr lang="en-US" sz="800" cap="none" dirty="0">
                <a:solidFill>
                  <a:srgbClr val="022B57"/>
                </a:solidFill>
                <a:cs typeface="Lato Medium" panose="020F0602020204030203" pitchFamily="34" charset="0"/>
              </a:rPr>
              <a:t> percentile </a:t>
            </a:r>
            <a:br>
              <a:rPr lang="en-US" sz="800" cap="none" dirty="0">
                <a:solidFill>
                  <a:srgbClr val="022B57"/>
                </a:solidFill>
                <a:cs typeface="Lato Medium" panose="020F0602020204030203" pitchFamily="34" charset="0"/>
              </a:rPr>
            </a:br>
            <a:r>
              <a:rPr lang="en-US" sz="800" cap="none" dirty="0">
                <a:solidFill>
                  <a:srgbClr val="022B57"/>
                </a:solidFill>
                <a:cs typeface="Lato Medium" panose="020F0602020204030203" pitchFamily="34" charset="0"/>
              </a:rPr>
              <a:t>or higher)</a:t>
            </a:r>
          </a:p>
        </p:txBody>
      </p:sp>
      <p:sp>
        <p:nvSpPr>
          <p:cNvPr id="88" name="Rectangle 87">
            <a:extLst>
              <a:ext uri="{FF2B5EF4-FFF2-40B4-BE49-F238E27FC236}">
                <a16:creationId xmlns:a16="http://schemas.microsoft.com/office/drawing/2014/main" id="{969B0D80-46D0-93B6-FA03-EB64944558EE}"/>
              </a:ext>
            </a:extLst>
          </p:cNvPr>
          <p:cNvSpPr>
            <a:spLocks noGrp="1" noRot="1" noMove="1" noResize="1" noEditPoints="1" noAdjustHandles="1" noChangeArrowheads="1" noChangeShapeType="1"/>
          </p:cNvSpPr>
          <p:nvPr/>
        </p:nvSpPr>
        <p:spPr>
          <a:xfrm>
            <a:off x="1011486" y="4560028"/>
            <a:ext cx="537771" cy="407037"/>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FFE8C05-5A04-9ED4-3D53-0E69971466D9}"/>
              </a:ext>
            </a:extLst>
          </p:cNvPr>
          <p:cNvSpPr>
            <a:spLocks noGrp="1" noRot="1" noMove="1" noResize="1" noEditPoints="1" noAdjustHandles="1" noChangeArrowheads="1" noChangeShapeType="1"/>
          </p:cNvSpPr>
          <p:nvPr/>
        </p:nvSpPr>
        <p:spPr>
          <a:xfrm>
            <a:off x="287694" y="4567056"/>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0" name="TextBox 89">
            <a:extLst>
              <a:ext uri="{FF2B5EF4-FFF2-40B4-BE49-F238E27FC236}">
                <a16:creationId xmlns:a16="http://schemas.microsoft.com/office/drawing/2014/main" id="{D41B96BB-903E-D705-4457-9B477DFC3933}"/>
              </a:ext>
            </a:extLst>
          </p:cNvPr>
          <p:cNvSpPr txBox="1">
            <a:spLocks noGrp="1" noRot="1" noMove="1" noResize="1" noEditPoints="1" noAdjustHandles="1" noChangeArrowheads="1" noChangeShapeType="1"/>
          </p:cNvSpPr>
          <p:nvPr/>
        </p:nvSpPr>
        <p:spPr>
          <a:xfrm>
            <a:off x="287696" y="4591908"/>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High Risk </a:t>
            </a:r>
            <a:endParaRPr lang="en-US" sz="800" b="1" cap="none">
              <a:solidFill>
                <a:srgbClr val="FFFFFF"/>
              </a:solidFill>
              <a:cs typeface="Lato Medium" panose="020F0602020204030203" pitchFamily="34" charset="0"/>
            </a:endParaRPr>
          </a:p>
        </p:txBody>
      </p:sp>
      <p:sp>
        <p:nvSpPr>
          <p:cNvPr id="91" name="TextBox 90">
            <a:extLst>
              <a:ext uri="{FF2B5EF4-FFF2-40B4-BE49-F238E27FC236}">
                <a16:creationId xmlns:a16="http://schemas.microsoft.com/office/drawing/2014/main" id="{59757A2B-8CAB-B861-40B1-5F0C83E2099A}"/>
              </a:ext>
            </a:extLst>
          </p:cNvPr>
          <p:cNvSpPr txBox="1">
            <a:spLocks noGrp="1" noRot="1" noMove="1" noResize="1" noEditPoints="1" noAdjustHandles="1" noChangeArrowheads="1" noChangeShapeType="1"/>
          </p:cNvSpPr>
          <p:nvPr/>
        </p:nvSpPr>
        <p:spPr>
          <a:xfrm>
            <a:off x="264180" y="4753417"/>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&lt;50</a:t>
            </a:r>
            <a:endParaRPr lang="en-US" sz="800" b="1" cap="none">
              <a:solidFill>
                <a:srgbClr val="FFFFFF"/>
              </a:solidFill>
              <a:cs typeface="Lato Medium" panose="020F0602020204030203" pitchFamily="34" charset="0"/>
            </a:endParaRPr>
          </a:p>
        </p:txBody>
      </p:sp>
      <p:sp>
        <p:nvSpPr>
          <p:cNvPr id="92" name="Rectangle 91">
            <a:extLst>
              <a:ext uri="{FF2B5EF4-FFF2-40B4-BE49-F238E27FC236}">
                <a16:creationId xmlns:a16="http://schemas.microsoft.com/office/drawing/2014/main" id="{ED739ECF-FB80-443F-5CF5-34D1BDE783E1}"/>
              </a:ext>
            </a:extLst>
          </p:cNvPr>
          <p:cNvSpPr>
            <a:spLocks noGrp="1" noRot="1" noMove="1" noResize="1" noEditPoints="1" noAdjustHandles="1" noChangeArrowheads="1" noChangeShapeType="1"/>
          </p:cNvSpPr>
          <p:nvPr/>
        </p:nvSpPr>
        <p:spPr>
          <a:xfrm>
            <a:off x="287694" y="4148991"/>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3" name="TextBox 92">
            <a:extLst>
              <a:ext uri="{FF2B5EF4-FFF2-40B4-BE49-F238E27FC236}">
                <a16:creationId xmlns:a16="http://schemas.microsoft.com/office/drawing/2014/main" id="{0DB8E448-5C65-03A8-AE68-AA30B74F3E36}"/>
              </a:ext>
            </a:extLst>
          </p:cNvPr>
          <p:cNvSpPr txBox="1">
            <a:spLocks noGrp="1" noRot="1" noMove="1" noResize="1" noEditPoints="1" noAdjustHandles="1" noChangeArrowheads="1" noChangeShapeType="1"/>
          </p:cNvSpPr>
          <p:nvPr/>
        </p:nvSpPr>
        <p:spPr>
          <a:xfrm>
            <a:off x="264182" y="4170653"/>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Low Risk</a:t>
            </a:r>
            <a:endParaRPr lang="en-US" sz="800" b="1" cap="none">
              <a:solidFill>
                <a:srgbClr val="FFFFFF"/>
              </a:solidFill>
              <a:cs typeface="Lato Medium" panose="020F0602020204030203" pitchFamily="34" charset="0"/>
            </a:endParaRPr>
          </a:p>
        </p:txBody>
      </p:sp>
      <p:sp>
        <p:nvSpPr>
          <p:cNvPr id="94" name="TextBox 93">
            <a:extLst>
              <a:ext uri="{FF2B5EF4-FFF2-40B4-BE49-F238E27FC236}">
                <a16:creationId xmlns:a16="http://schemas.microsoft.com/office/drawing/2014/main" id="{97CDF127-B3AF-4F75-B168-B8939911F1DE}"/>
              </a:ext>
            </a:extLst>
          </p:cNvPr>
          <p:cNvSpPr txBox="1">
            <a:spLocks noGrp="1" noRot="1" noMove="1" noResize="1" noEditPoints="1" noAdjustHandles="1" noChangeArrowheads="1" noChangeShapeType="1"/>
          </p:cNvSpPr>
          <p:nvPr/>
        </p:nvSpPr>
        <p:spPr>
          <a:xfrm>
            <a:off x="264181" y="4344605"/>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&gt;50</a:t>
            </a:r>
            <a:endParaRPr lang="en-US" sz="800" b="1" cap="none">
              <a:solidFill>
                <a:srgbClr val="FFFFFF"/>
              </a:solidFill>
              <a:cs typeface="Lato Medium" panose="020F0602020204030203" pitchFamily="34" charset="0"/>
            </a:endParaRPr>
          </a:p>
        </p:txBody>
      </p:sp>
      <p:sp>
        <p:nvSpPr>
          <p:cNvPr id="95" name="TextBox 94">
            <a:extLst>
              <a:ext uri="{FF2B5EF4-FFF2-40B4-BE49-F238E27FC236}">
                <a16:creationId xmlns:a16="http://schemas.microsoft.com/office/drawing/2014/main" id="{6EB8C5D4-89FA-C3B1-929E-649A19BA99A7}"/>
              </a:ext>
            </a:extLst>
          </p:cNvPr>
          <p:cNvSpPr txBox="1">
            <a:spLocks noGrp="1" noRot="1" noMove="1" noResize="1" noEditPoints="1" noAdjustHandles="1" noChangeArrowheads="1" noChangeShapeType="1"/>
          </p:cNvSpPr>
          <p:nvPr/>
        </p:nvSpPr>
        <p:spPr>
          <a:xfrm>
            <a:off x="501205" y="3724278"/>
            <a:ext cx="1045465" cy="205062"/>
          </a:xfrm>
          <a:prstGeom prst="rect">
            <a:avLst/>
          </a:prstGeom>
        </p:spPr>
        <p:txBody>
          <a:bodyPr vert="horz" wrap="none" lIns="91440" tIns="45720" rIns="91440" bIns="45720" rtlCol="0" anchor="ctr">
            <a:noAutofit/>
          </a:bodyPr>
          <a:lstStyle/>
          <a:p>
            <a:pPr algn="ctr"/>
            <a:r>
              <a:rPr lang="en-US" sz="1200" b="1" cap="none" dirty="0">
                <a:solidFill>
                  <a:srgbClr val="022B57"/>
                </a:solidFill>
                <a:cs typeface="Lato Medium" panose="020F0602020204030203" pitchFamily="34" charset="0"/>
              </a:rPr>
              <a:t>Apprehension </a:t>
            </a:r>
          </a:p>
          <a:p>
            <a:pPr algn="ctr"/>
            <a:r>
              <a:rPr lang="en-US" sz="1200" b="1" cap="none" dirty="0">
                <a:solidFill>
                  <a:srgbClr val="022B57"/>
                </a:solidFill>
                <a:cs typeface="Lato Medium" panose="020F0602020204030203" pitchFamily="34" charset="0"/>
              </a:rPr>
              <a:t>Index</a:t>
            </a:r>
          </a:p>
        </p:txBody>
      </p:sp>
      <p:sp>
        <p:nvSpPr>
          <p:cNvPr id="96" name="TextBox 95">
            <a:extLst>
              <a:ext uri="{FF2B5EF4-FFF2-40B4-BE49-F238E27FC236}">
                <a16:creationId xmlns:a16="http://schemas.microsoft.com/office/drawing/2014/main" id="{245970CF-B95B-2B84-2E4A-E5A7BD211EC4}"/>
              </a:ext>
            </a:extLst>
          </p:cNvPr>
          <p:cNvSpPr txBox="1">
            <a:spLocks noGrp="1" noRot="1" noMove="1" noResize="1" noEditPoints="1" noAdjustHandles="1" noChangeArrowheads="1" noChangeShapeType="1"/>
          </p:cNvSpPr>
          <p:nvPr/>
        </p:nvSpPr>
        <p:spPr>
          <a:xfrm>
            <a:off x="1566894" y="4369861"/>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97" name="TextBox 96">
            <a:extLst>
              <a:ext uri="{FF2B5EF4-FFF2-40B4-BE49-F238E27FC236}">
                <a16:creationId xmlns:a16="http://schemas.microsoft.com/office/drawing/2014/main" id="{EEF6F4C6-94E6-A200-B6D1-49C2F5F67D5B}"/>
              </a:ext>
            </a:extLst>
          </p:cNvPr>
          <p:cNvSpPr txBox="1">
            <a:spLocks noGrp="1" noRot="1" noMove="1" noResize="1" noEditPoints="1" noAdjustHandles="1" noChangeArrowheads="1" noChangeShapeType="1"/>
          </p:cNvSpPr>
          <p:nvPr/>
        </p:nvSpPr>
        <p:spPr>
          <a:xfrm>
            <a:off x="2094563" y="4369861"/>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cxnSp>
        <p:nvCxnSpPr>
          <p:cNvPr id="101" name="Straight Connector 100">
            <a:extLst>
              <a:ext uri="{FF2B5EF4-FFF2-40B4-BE49-F238E27FC236}">
                <a16:creationId xmlns:a16="http://schemas.microsoft.com/office/drawing/2014/main" id="{4C5B032A-0962-B425-E80C-AC79A01B6732}"/>
              </a:ext>
            </a:extLst>
          </p:cNvPr>
          <p:cNvCxnSpPr>
            <a:cxnSpLocks noGrp="1" noRot="1" noMove="1" noResize="1" noEditPoints="1" noAdjustHandles="1" noChangeArrowheads="1" noChangeShapeType="1"/>
          </p:cNvCxnSpPr>
          <p:nvPr/>
        </p:nvCxnSpPr>
        <p:spPr>
          <a:xfrm>
            <a:off x="229466" y="3589143"/>
            <a:ext cx="2469429" cy="447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0B1EE83-5704-CCF6-8C99-F28F5C8FA0C0}"/>
              </a:ext>
            </a:extLst>
          </p:cNvPr>
          <p:cNvCxnSpPr>
            <a:cxnSpLocks noGrp="1" noRot="1" noMove="1" noResize="1" noEditPoints="1" noAdjustHandles="1" noChangeArrowheads="1" noChangeShapeType="1"/>
          </p:cNvCxnSpPr>
          <p:nvPr/>
        </p:nvCxnSpPr>
        <p:spPr>
          <a:xfrm flipV="1">
            <a:off x="3031261" y="195558"/>
            <a:ext cx="0" cy="475128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1429AE7-FB48-7F00-87BB-88CE347DBF48}"/>
              </a:ext>
            </a:extLst>
          </p:cNvPr>
          <p:cNvSpPr txBox="1">
            <a:spLocks noGrp="1" noRot="1" noMove="1" noResize="1" noEditPoints="1" noAdjustHandles="1" noChangeArrowheads="1" noChangeShapeType="1"/>
          </p:cNvSpPr>
          <p:nvPr/>
        </p:nvSpPr>
        <p:spPr>
          <a:xfrm>
            <a:off x="4179918" y="4105014"/>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141" name="TextBox 140">
            <a:extLst>
              <a:ext uri="{FF2B5EF4-FFF2-40B4-BE49-F238E27FC236}">
                <a16:creationId xmlns:a16="http://schemas.microsoft.com/office/drawing/2014/main" id="{026F6A1F-D6EC-45F9-2824-E36B5FAABC54}"/>
              </a:ext>
            </a:extLst>
          </p:cNvPr>
          <p:cNvSpPr txBox="1">
            <a:spLocks noGrp="1" noRot="1" noMove="1" noResize="1" noEditPoints="1" noAdjustHandles="1" noChangeArrowheads="1" noChangeShapeType="1"/>
          </p:cNvSpPr>
          <p:nvPr/>
        </p:nvSpPr>
        <p:spPr>
          <a:xfrm>
            <a:off x="5305969" y="3926231"/>
            <a:ext cx="461673" cy="205629"/>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Total</a:t>
            </a:r>
            <a:endParaRPr lang="en-US" sz="1000" b="1" cap="none" dirty="0">
              <a:solidFill>
                <a:srgbClr val="022B57"/>
              </a:solidFill>
              <a:cs typeface="Lato Medium" panose="020F0602020204030203" pitchFamily="34" charset="0"/>
            </a:endParaRPr>
          </a:p>
        </p:txBody>
      </p:sp>
      <p:sp>
        <p:nvSpPr>
          <p:cNvPr id="142" name="TextBox 141">
            <a:extLst>
              <a:ext uri="{FF2B5EF4-FFF2-40B4-BE49-F238E27FC236}">
                <a16:creationId xmlns:a16="http://schemas.microsoft.com/office/drawing/2014/main" id="{50DA2DCB-C6D9-4731-D4AD-2BBBB9945491}"/>
              </a:ext>
            </a:extLst>
          </p:cNvPr>
          <p:cNvSpPr txBox="1">
            <a:spLocks noGrp="1" noRot="1" noMove="1" noResize="1" noEditPoints="1" noAdjustHandles="1" noChangeArrowheads="1" noChangeShapeType="1"/>
          </p:cNvSpPr>
          <p:nvPr/>
        </p:nvSpPr>
        <p:spPr>
          <a:xfrm>
            <a:off x="4108027" y="3915665"/>
            <a:ext cx="582803" cy="217543"/>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Females</a:t>
            </a:r>
            <a:endParaRPr lang="en-US" sz="1000" b="1" cap="none" dirty="0">
              <a:solidFill>
                <a:srgbClr val="022B57"/>
              </a:solidFill>
              <a:cs typeface="Lato Medium" panose="020F0602020204030203" pitchFamily="34" charset="0"/>
            </a:endParaRPr>
          </a:p>
        </p:txBody>
      </p:sp>
      <p:sp>
        <p:nvSpPr>
          <p:cNvPr id="143" name="TextBox 142">
            <a:extLst>
              <a:ext uri="{FF2B5EF4-FFF2-40B4-BE49-F238E27FC236}">
                <a16:creationId xmlns:a16="http://schemas.microsoft.com/office/drawing/2014/main" id="{72E3E7B4-B94A-CB0A-BCDE-63625631B875}"/>
              </a:ext>
            </a:extLst>
          </p:cNvPr>
          <p:cNvSpPr txBox="1">
            <a:spLocks noGrp="1" noRot="1" noMove="1" noResize="1" noEditPoints="1" noAdjustHandles="1" noChangeArrowheads="1" noChangeShapeType="1"/>
          </p:cNvSpPr>
          <p:nvPr/>
        </p:nvSpPr>
        <p:spPr>
          <a:xfrm>
            <a:off x="4787164" y="3950311"/>
            <a:ext cx="461674" cy="177076"/>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Males</a:t>
            </a:r>
            <a:endParaRPr lang="en-US" sz="1000" b="1" cap="none" dirty="0">
              <a:solidFill>
                <a:srgbClr val="022B57"/>
              </a:solidFill>
              <a:cs typeface="Lato Medium" panose="020F0602020204030203" pitchFamily="34" charset="0"/>
            </a:endParaRPr>
          </a:p>
        </p:txBody>
      </p:sp>
      <p:sp>
        <p:nvSpPr>
          <p:cNvPr id="144" name="TextBox 143">
            <a:extLst>
              <a:ext uri="{FF2B5EF4-FFF2-40B4-BE49-F238E27FC236}">
                <a16:creationId xmlns:a16="http://schemas.microsoft.com/office/drawing/2014/main" id="{EEAA4B54-AAA6-C7DA-AFD4-01D4C9CF19E2}"/>
              </a:ext>
            </a:extLst>
          </p:cNvPr>
          <p:cNvSpPr txBox="1">
            <a:spLocks noGrp="1" noRot="1" noMove="1" noResize="1" noEditPoints="1" noAdjustHandles="1" noChangeArrowheads="1" noChangeShapeType="1"/>
          </p:cNvSpPr>
          <p:nvPr/>
        </p:nvSpPr>
        <p:spPr>
          <a:xfrm>
            <a:off x="4274631" y="4339491"/>
            <a:ext cx="485306" cy="287097"/>
          </a:xfrm>
          <a:prstGeom prst="rect">
            <a:avLst/>
          </a:prstGeom>
        </p:spPr>
        <p:txBody>
          <a:bodyPr vert="horz" wrap="none" lIns="91440" tIns="45720" rIns="91440" bIns="45720" rtlCol="0" anchor="ctr">
            <a:noAutofit/>
          </a:bodyPr>
          <a:lstStyle/>
          <a:p>
            <a:pPr algn="ctr"/>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sp>
        <p:nvSpPr>
          <p:cNvPr id="145" name="TextBox 144">
            <a:extLst>
              <a:ext uri="{FF2B5EF4-FFF2-40B4-BE49-F238E27FC236}">
                <a16:creationId xmlns:a16="http://schemas.microsoft.com/office/drawing/2014/main" id="{DBD60F74-8519-0E0E-45A5-344B09363D4E}"/>
              </a:ext>
            </a:extLst>
          </p:cNvPr>
          <p:cNvSpPr txBox="1">
            <a:spLocks noGrp="1" noRot="1" noMove="1" noResize="1" noEditPoints="1" noAdjustHandles="1" noChangeArrowheads="1" noChangeShapeType="1"/>
          </p:cNvSpPr>
          <p:nvPr/>
        </p:nvSpPr>
        <p:spPr>
          <a:xfrm>
            <a:off x="5094297" y="4273862"/>
            <a:ext cx="862816" cy="467931"/>
          </a:xfrm>
          <a:prstGeom prst="rect">
            <a:avLst/>
          </a:prstGeom>
        </p:spPr>
        <p:txBody>
          <a:bodyPr vert="horz" wrap="none" lIns="91440" tIns="45720" rIns="91440" bIns="45720" rtlCol="0" anchor="ctr">
            <a:noAutofit/>
          </a:bodyPr>
          <a:lstStyle/>
          <a:p>
            <a:pPr algn="ctr"/>
            <a:r>
              <a:rPr lang="en-US" sz="800" dirty="0">
                <a:solidFill>
                  <a:srgbClr val="022B57"/>
                </a:solidFill>
                <a:cs typeface="Lato Medium" panose="020F0602020204030203" pitchFamily="34" charset="0"/>
              </a:rPr>
              <a:t>of students are most receptive</a:t>
            </a:r>
          </a:p>
          <a:p>
            <a:pPr algn="ctr"/>
            <a:r>
              <a:rPr lang="en-US" sz="800" dirty="0">
                <a:solidFill>
                  <a:srgbClr val="022B57"/>
                </a:solidFill>
                <a:cs typeface="Lato Medium" panose="020F0602020204030203" pitchFamily="34" charset="0"/>
              </a:rPr>
              <a:t>(80th percentile or higher)</a:t>
            </a:r>
          </a:p>
        </p:txBody>
      </p:sp>
      <p:sp>
        <p:nvSpPr>
          <p:cNvPr id="146" name="Rectangle 145">
            <a:extLst>
              <a:ext uri="{FF2B5EF4-FFF2-40B4-BE49-F238E27FC236}">
                <a16:creationId xmlns:a16="http://schemas.microsoft.com/office/drawing/2014/main" id="{131C5FAA-7FDC-420E-886D-09B5E6924943}"/>
              </a:ext>
            </a:extLst>
          </p:cNvPr>
          <p:cNvSpPr>
            <a:spLocks noGrp="1" noRot="1" noMove="1" noResize="1" noEditPoints="1" noAdjustHandles="1" noChangeArrowheads="1" noChangeShapeType="1"/>
          </p:cNvSpPr>
          <p:nvPr/>
        </p:nvSpPr>
        <p:spPr>
          <a:xfrm>
            <a:off x="4223067" y="4289493"/>
            <a:ext cx="537771" cy="407037"/>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D908D21A-13CE-143C-49EC-D3D9F9F40E93}"/>
              </a:ext>
            </a:extLst>
          </p:cNvPr>
          <p:cNvSpPr>
            <a:spLocks noGrp="1" noRot="1" noMove="1" noResize="1" noEditPoints="1" noAdjustHandles="1" noChangeArrowheads="1" noChangeShapeType="1"/>
          </p:cNvSpPr>
          <p:nvPr/>
        </p:nvSpPr>
        <p:spPr>
          <a:xfrm>
            <a:off x="3222745" y="4387926"/>
            <a:ext cx="823484"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8" name="TextBox 147">
            <a:extLst>
              <a:ext uri="{FF2B5EF4-FFF2-40B4-BE49-F238E27FC236}">
                <a16:creationId xmlns:a16="http://schemas.microsoft.com/office/drawing/2014/main" id="{0F0DB7B4-981F-91F4-2164-2F2853E5668F}"/>
              </a:ext>
            </a:extLst>
          </p:cNvPr>
          <p:cNvSpPr txBox="1">
            <a:spLocks noGrp="1" noRot="1" noMove="1" noResize="1" noEditPoints="1" noAdjustHandles="1" noChangeArrowheads="1" noChangeShapeType="1"/>
          </p:cNvSpPr>
          <p:nvPr/>
        </p:nvSpPr>
        <p:spPr>
          <a:xfrm>
            <a:off x="3333469" y="4403659"/>
            <a:ext cx="608723" cy="193430"/>
          </a:xfrm>
          <a:prstGeom prst="rect">
            <a:avLst/>
          </a:prstGeom>
        </p:spPr>
        <p:txBody>
          <a:bodyPr vert="horz" wrap="none" lIns="91440" tIns="45720" rIns="91440" bIns="45720" rtlCol="0" anchor="ctr">
            <a:noAutofit/>
          </a:bodyPr>
          <a:lstStyle/>
          <a:p>
            <a:pPr algn="ctr"/>
            <a:r>
              <a:rPr lang="en-US" sz="800" b="1" dirty="0">
                <a:solidFill>
                  <a:srgbClr val="FFFFFF"/>
                </a:solidFill>
                <a:cs typeface="Lato Medium" panose="020F0602020204030203" pitchFamily="34" charset="0"/>
              </a:rPr>
              <a:t>High Receptivity </a:t>
            </a:r>
            <a:endParaRPr lang="en-US" sz="800" b="1" cap="none" dirty="0">
              <a:solidFill>
                <a:srgbClr val="FFFFFF"/>
              </a:solidFill>
              <a:cs typeface="Lato Medium" panose="020F0602020204030203" pitchFamily="34" charset="0"/>
            </a:endParaRPr>
          </a:p>
        </p:txBody>
      </p:sp>
      <p:sp>
        <p:nvSpPr>
          <p:cNvPr id="149" name="TextBox 148">
            <a:extLst>
              <a:ext uri="{FF2B5EF4-FFF2-40B4-BE49-F238E27FC236}">
                <a16:creationId xmlns:a16="http://schemas.microsoft.com/office/drawing/2014/main" id="{FFC5828B-5DF0-BA9B-A721-103C57C8840C}"/>
              </a:ext>
            </a:extLst>
          </p:cNvPr>
          <p:cNvSpPr txBox="1">
            <a:spLocks noGrp="1" noRot="1" noMove="1" noResize="1" noEditPoints="1" noAdjustHandles="1" noChangeArrowheads="1" noChangeShapeType="1"/>
          </p:cNvSpPr>
          <p:nvPr/>
        </p:nvSpPr>
        <p:spPr>
          <a:xfrm>
            <a:off x="3365615" y="4574287"/>
            <a:ext cx="608723" cy="193430"/>
          </a:xfrm>
          <a:prstGeom prst="rect">
            <a:avLst/>
          </a:prstGeom>
        </p:spPr>
        <p:txBody>
          <a:bodyPr vert="horz" wrap="none" lIns="91440" tIns="45720" rIns="91440" bIns="45720" rtlCol="0" anchor="ctr">
            <a:noAutofit/>
          </a:bodyPr>
          <a:lstStyle/>
          <a:p>
            <a:pPr algn="ctr"/>
            <a:r>
              <a:rPr lang="en-US" sz="800" b="1" dirty="0">
                <a:solidFill>
                  <a:srgbClr val="FFFFFF"/>
                </a:solidFill>
                <a:cs typeface="Lato Medium" panose="020F0602020204030203" pitchFamily="34" charset="0"/>
              </a:rPr>
              <a:t>&lt;50</a:t>
            </a:r>
            <a:endParaRPr lang="en-US" sz="800" b="1" cap="none" dirty="0">
              <a:solidFill>
                <a:srgbClr val="FFFFFF"/>
              </a:solidFill>
              <a:cs typeface="Lato Medium" panose="020F0602020204030203" pitchFamily="34" charset="0"/>
            </a:endParaRPr>
          </a:p>
        </p:txBody>
      </p:sp>
      <p:sp>
        <p:nvSpPr>
          <p:cNvPr id="150" name="Rectangle 149">
            <a:extLst>
              <a:ext uri="{FF2B5EF4-FFF2-40B4-BE49-F238E27FC236}">
                <a16:creationId xmlns:a16="http://schemas.microsoft.com/office/drawing/2014/main" id="{4796EA43-8FC0-2CA8-FEA1-E4619EA4B360}"/>
              </a:ext>
            </a:extLst>
          </p:cNvPr>
          <p:cNvSpPr>
            <a:spLocks noGrp="1" noRot="1" noMove="1" noResize="1" noEditPoints="1" noAdjustHandles="1" noChangeArrowheads="1" noChangeShapeType="1"/>
          </p:cNvSpPr>
          <p:nvPr/>
        </p:nvSpPr>
        <p:spPr>
          <a:xfrm>
            <a:off x="3219335" y="3969167"/>
            <a:ext cx="822736"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51" name="TextBox 150">
            <a:extLst>
              <a:ext uri="{FF2B5EF4-FFF2-40B4-BE49-F238E27FC236}">
                <a16:creationId xmlns:a16="http://schemas.microsoft.com/office/drawing/2014/main" id="{2E15D346-0297-B5BA-ECEE-4F1779F10BB2}"/>
              </a:ext>
            </a:extLst>
          </p:cNvPr>
          <p:cNvSpPr txBox="1">
            <a:spLocks noGrp="1" noRot="1" noMove="1" noResize="1" noEditPoints="1" noAdjustHandles="1" noChangeArrowheads="1" noChangeShapeType="1"/>
          </p:cNvSpPr>
          <p:nvPr/>
        </p:nvSpPr>
        <p:spPr>
          <a:xfrm>
            <a:off x="3330125" y="3984614"/>
            <a:ext cx="608723" cy="193430"/>
          </a:xfrm>
          <a:prstGeom prst="rect">
            <a:avLst/>
          </a:prstGeom>
        </p:spPr>
        <p:txBody>
          <a:bodyPr vert="horz" wrap="none" lIns="91440" tIns="45720" rIns="91440" bIns="45720" rtlCol="0" anchor="ctr">
            <a:noAutofit/>
          </a:bodyPr>
          <a:lstStyle/>
          <a:p>
            <a:pPr algn="ctr"/>
            <a:r>
              <a:rPr lang="en-US" sz="800" b="1" dirty="0">
                <a:solidFill>
                  <a:srgbClr val="FFFFFF"/>
                </a:solidFill>
                <a:cs typeface="Lato Medium" panose="020F0602020204030203" pitchFamily="34" charset="0"/>
              </a:rPr>
              <a:t>Low Receptivity</a:t>
            </a:r>
            <a:endParaRPr lang="en-US" sz="800" b="1" cap="none" dirty="0">
              <a:solidFill>
                <a:srgbClr val="FFFFFF"/>
              </a:solidFill>
              <a:cs typeface="Lato Medium" panose="020F0602020204030203" pitchFamily="34" charset="0"/>
            </a:endParaRPr>
          </a:p>
        </p:txBody>
      </p:sp>
      <p:sp>
        <p:nvSpPr>
          <p:cNvPr id="152" name="TextBox 151">
            <a:extLst>
              <a:ext uri="{FF2B5EF4-FFF2-40B4-BE49-F238E27FC236}">
                <a16:creationId xmlns:a16="http://schemas.microsoft.com/office/drawing/2014/main" id="{2C1773DB-019F-E3A0-F0C4-892B42524147}"/>
              </a:ext>
            </a:extLst>
          </p:cNvPr>
          <p:cNvSpPr txBox="1">
            <a:spLocks noGrp="1" noRot="1" noMove="1" noResize="1" noEditPoints="1" noAdjustHandles="1" noChangeArrowheads="1" noChangeShapeType="1"/>
          </p:cNvSpPr>
          <p:nvPr/>
        </p:nvSpPr>
        <p:spPr>
          <a:xfrm>
            <a:off x="3365616" y="4165475"/>
            <a:ext cx="608723" cy="193430"/>
          </a:xfrm>
          <a:prstGeom prst="rect">
            <a:avLst/>
          </a:prstGeom>
        </p:spPr>
        <p:txBody>
          <a:bodyPr vert="horz" wrap="none" lIns="91440" tIns="45720" rIns="91440" bIns="45720" rtlCol="0" anchor="ctr">
            <a:noAutofit/>
          </a:bodyPr>
          <a:lstStyle/>
          <a:p>
            <a:pPr algn="ctr"/>
            <a:r>
              <a:rPr lang="en-US" sz="800" b="1">
                <a:solidFill>
                  <a:srgbClr val="FFFFFF"/>
                </a:solidFill>
                <a:cs typeface="Lato Medium" panose="020F0602020204030203" pitchFamily="34" charset="0"/>
              </a:rPr>
              <a:t>&gt;50</a:t>
            </a:r>
            <a:endParaRPr lang="en-US" sz="800" b="1" cap="none">
              <a:solidFill>
                <a:srgbClr val="FFFFFF"/>
              </a:solidFill>
              <a:cs typeface="Lato Medium" panose="020F0602020204030203" pitchFamily="34" charset="0"/>
            </a:endParaRPr>
          </a:p>
        </p:txBody>
      </p:sp>
      <p:sp>
        <p:nvSpPr>
          <p:cNvPr id="154" name="TextBox 153">
            <a:extLst>
              <a:ext uri="{FF2B5EF4-FFF2-40B4-BE49-F238E27FC236}">
                <a16:creationId xmlns:a16="http://schemas.microsoft.com/office/drawing/2014/main" id="{F464BA6F-941C-618E-D679-7CFACB385375}"/>
              </a:ext>
            </a:extLst>
          </p:cNvPr>
          <p:cNvSpPr txBox="1">
            <a:spLocks noGrp="1" noRot="1" noMove="1" noResize="1" noEditPoints="1" noAdjustHandles="1" noChangeArrowheads="1" noChangeShapeType="1"/>
          </p:cNvSpPr>
          <p:nvPr/>
        </p:nvSpPr>
        <p:spPr>
          <a:xfrm>
            <a:off x="4777574" y="4105014"/>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155" name="TextBox 154">
            <a:extLst>
              <a:ext uri="{FF2B5EF4-FFF2-40B4-BE49-F238E27FC236}">
                <a16:creationId xmlns:a16="http://schemas.microsoft.com/office/drawing/2014/main" id="{52F99538-A803-FBF1-71EC-88C5C46528EA}"/>
              </a:ext>
            </a:extLst>
          </p:cNvPr>
          <p:cNvSpPr txBox="1">
            <a:spLocks noGrp="1" noRot="1" noMove="1" noResize="1" noEditPoints="1" noAdjustHandles="1" noChangeArrowheads="1" noChangeShapeType="1"/>
          </p:cNvSpPr>
          <p:nvPr/>
        </p:nvSpPr>
        <p:spPr>
          <a:xfrm>
            <a:off x="5305243" y="4105014"/>
            <a:ext cx="440925" cy="175682"/>
          </a:xfrm>
          <a:prstGeom prst="rect">
            <a:avLst/>
          </a:prstGeom>
        </p:spPr>
        <p:txBody>
          <a:bodyPr vert="horz" wrap="none" lIns="91440" tIns="45720" rIns="91440" bIns="45720" rtlCol="0" anchor="ctr">
            <a:noAutofit/>
          </a:bodyPr>
          <a:lstStyle/>
          <a:p>
            <a:pPr algn="ctr"/>
            <a:r>
              <a:rPr lang="en-US" sz="1000" b="1" cap="none" dirty="0">
                <a:solidFill>
                  <a:srgbClr val="022B57"/>
                </a:solidFill>
                <a:cs typeface="Lato Medium" panose="020F0602020204030203" pitchFamily="34" charset="0"/>
              </a:rPr>
              <a:t>XX</a:t>
            </a:r>
          </a:p>
        </p:txBody>
      </p:sp>
      <p:sp>
        <p:nvSpPr>
          <p:cNvPr id="156" name="Text Placeholder 1">
            <a:extLst>
              <a:ext uri="{FF2B5EF4-FFF2-40B4-BE49-F238E27FC236}">
                <a16:creationId xmlns:a16="http://schemas.microsoft.com/office/drawing/2014/main" id="{AEE6CD90-22EC-7EE3-ECC6-B206ED02FF22}"/>
              </a:ext>
            </a:extLst>
          </p:cNvPr>
          <p:cNvSpPr txBox="1">
            <a:spLocks noGrp="1" noRot="1" noMove="1" noResize="1" noEditPoints="1" noAdjustHandles="1" noChangeArrowheads="1" noChangeShapeType="1"/>
          </p:cNvSpPr>
          <p:nvPr/>
        </p:nvSpPr>
        <p:spPr>
          <a:xfrm>
            <a:off x="3155247" y="3617925"/>
            <a:ext cx="2029691" cy="243479"/>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0"/>
              </a:spcAft>
              <a:buFont typeface="Arial" panose="020B0604020202020204" pitchFamily="34" charset="0"/>
              <a:buNone/>
              <a:defRPr sz="1800" b="1" i="0" kern="1200">
                <a:solidFill>
                  <a:schemeClr val="accent3"/>
                </a:solidFill>
                <a:latin typeface="+mn-lt"/>
                <a:ea typeface="+mn-ea"/>
                <a:cs typeface="Aptos Regular" pitchFamily="50" charset="0"/>
              </a:defRPr>
            </a:lvl1pPr>
            <a:lvl2pPr marL="0" indent="0" algn="l" defTabSz="685800" rtl="0" eaLnBrk="1" latinLnBrk="0" hangingPunct="1">
              <a:lnSpc>
                <a:spcPct val="100000"/>
              </a:lnSpc>
              <a:spcBef>
                <a:spcPts val="0"/>
              </a:spcBef>
              <a:spcAft>
                <a:spcPts val="1000"/>
              </a:spcAft>
              <a:buFont typeface="Arial" panose="020B0604020202020204" pitchFamily="34" charset="0"/>
              <a:buNone/>
              <a:tabLst/>
              <a:defRPr sz="1600" kern="1200">
                <a:solidFill>
                  <a:schemeClr val="tx1"/>
                </a:solidFill>
                <a:latin typeface="Aptos Regular" pitchFamily="50" charset="0"/>
                <a:ea typeface="+mn-ea"/>
                <a:cs typeface="Aptos Regular" pitchFamily="50" charset="0"/>
              </a:defRPr>
            </a:lvl2pPr>
            <a:lvl3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3pPr>
            <a:lvl4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4pPr>
            <a:lvl5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dirty="0"/>
              <a:t>Receptivity Index</a:t>
            </a:r>
          </a:p>
        </p:txBody>
      </p:sp>
      <p:sp>
        <p:nvSpPr>
          <p:cNvPr id="157" name="Title 2">
            <a:extLst>
              <a:ext uri="{FF2B5EF4-FFF2-40B4-BE49-F238E27FC236}">
                <a16:creationId xmlns:a16="http://schemas.microsoft.com/office/drawing/2014/main" id="{025A5863-AB44-A0D1-4262-9E944CA0BC8F}"/>
              </a:ext>
            </a:extLst>
          </p:cNvPr>
          <p:cNvSpPr txBox="1">
            <a:spLocks noGrp="1" noRot="1" noMove="1" noResize="1" noEditPoints="1" noAdjustHandles="1" noChangeArrowheads="1" noChangeShapeType="1"/>
          </p:cNvSpPr>
          <p:nvPr/>
        </p:nvSpPr>
        <p:spPr>
          <a:xfrm>
            <a:off x="3151689" y="3194585"/>
            <a:ext cx="2551085" cy="35567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sz="1400" dirty="0"/>
              <a:t>Are our students more receptive to assistance?</a:t>
            </a:r>
          </a:p>
        </p:txBody>
      </p:sp>
      <p:pic>
        <p:nvPicPr>
          <p:cNvPr id="158" name="Picture 157">
            <a:extLst>
              <a:ext uri="{FF2B5EF4-FFF2-40B4-BE49-F238E27FC236}">
                <a16:creationId xmlns:a16="http://schemas.microsoft.com/office/drawing/2014/main" id="{7AF80E52-3ABA-73AA-9AF8-B5804EFC202F}"/>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34017" t="50956" r="35882" b="27307"/>
          <a:stretch>
            <a:fillRect/>
          </a:stretch>
        </p:blipFill>
        <p:spPr>
          <a:xfrm>
            <a:off x="5375522" y="3280008"/>
            <a:ext cx="840863" cy="469184"/>
          </a:xfrm>
          <a:prstGeom prst="rect">
            <a:avLst/>
          </a:prstGeom>
        </p:spPr>
      </p:pic>
      <p:pic>
        <p:nvPicPr>
          <p:cNvPr id="159" name="Picture 158">
            <a:extLst>
              <a:ext uri="{FF2B5EF4-FFF2-40B4-BE49-F238E27FC236}">
                <a16:creationId xmlns:a16="http://schemas.microsoft.com/office/drawing/2014/main" id="{B0D0CFBE-D181-629A-0DAF-99C29A9CED2F}"/>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2351" t="18716" r="11849" b="47215"/>
          <a:stretch>
            <a:fillRect/>
          </a:stretch>
        </p:blipFill>
        <p:spPr>
          <a:xfrm>
            <a:off x="3320474" y="783104"/>
            <a:ext cx="2878926" cy="999873"/>
          </a:xfrm>
          <a:prstGeom prst="rect">
            <a:avLst/>
          </a:prstGeom>
        </p:spPr>
      </p:pic>
      <p:sp>
        <p:nvSpPr>
          <p:cNvPr id="160" name="Title 2">
            <a:extLst>
              <a:ext uri="{FF2B5EF4-FFF2-40B4-BE49-F238E27FC236}">
                <a16:creationId xmlns:a16="http://schemas.microsoft.com/office/drawing/2014/main" id="{5387072F-0C67-21B7-4EB0-A974A074242E}"/>
              </a:ext>
            </a:extLst>
          </p:cNvPr>
          <p:cNvSpPr txBox="1">
            <a:spLocks noGrp="1" noRot="1" noMove="1" noResize="1" noEditPoints="1" noAdjustHandles="1" noChangeArrowheads="1" noChangeShapeType="1"/>
          </p:cNvSpPr>
          <p:nvPr/>
        </p:nvSpPr>
        <p:spPr>
          <a:xfrm>
            <a:off x="3133751" y="149378"/>
            <a:ext cx="3082634" cy="28653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sz="1400" dirty="0"/>
              <a:t>What are some key characteristics of this incoming class?</a:t>
            </a:r>
          </a:p>
        </p:txBody>
      </p:sp>
      <p:sp>
        <p:nvSpPr>
          <p:cNvPr id="161" name="TextBox 160">
            <a:extLst>
              <a:ext uri="{FF2B5EF4-FFF2-40B4-BE49-F238E27FC236}">
                <a16:creationId xmlns:a16="http://schemas.microsoft.com/office/drawing/2014/main" id="{EB34B38D-90B8-DB01-E0A3-CA6F2DE09336}"/>
              </a:ext>
            </a:extLst>
          </p:cNvPr>
          <p:cNvSpPr txBox="1">
            <a:spLocks noGrp="1" noRot="1" noMove="1" noResize="1" noEditPoints="1" noAdjustHandles="1" noChangeArrowheads="1" noChangeShapeType="1"/>
          </p:cNvSpPr>
          <p:nvPr/>
        </p:nvSpPr>
        <p:spPr>
          <a:xfrm>
            <a:off x="3327461" y="1443357"/>
            <a:ext cx="449852" cy="283187"/>
          </a:xfrm>
          <a:prstGeom prst="rect">
            <a:avLst/>
          </a:prstGeom>
        </p:spPr>
        <p:txBody>
          <a:bodyPr vert="horz" wrap="none" lIns="91440" tIns="45720" rIns="91440" bIns="45720" rtlCol="0" anchor="ctr">
            <a:noAutofit/>
          </a:bodyPr>
          <a:lstStyle/>
          <a:p>
            <a:pPr algn="ctr"/>
            <a:r>
              <a:rPr lang="en-US" sz="900" b="1" dirty="0">
                <a:solidFill>
                  <a:srgbClr val="022B57"/>
                </a:solidFill>
                <a:cs typeface="Lato Medium" panose="020F0602020204030203" pitchFamily="34" charset="0"/>
              </a:rPr>
              <a:t>%</a:t>
            </a:r>
            <a:endParaRPr lang="en-US" sz="900" b="1" cap="none" dirty="0">
              <a:solidFill>
                <a:srgbClr val="022B57"/>
              </a:solidFill>
              <a:cs typeface="Lato Medium" panose="020F0602020204030203" pitchFamily="34" charset="0"/>
            </a:endParaRPr>
          </a:p>
        </p:txBody>
      </p:sp>
      <p:sp>
        <p:nvSpPr>
          <p:cNvPr id="162" name="TextBox 161">
            <a:extLst>
              <a:ext uri="{FF2B5EF4-FFF2-40B4-BE49-F238E27FC236}">
                <a16:creationId xmlns:a16="http://schemas.microsoft.com/office/drawing/2014/main" id="{25903A11-630E-69AE-DB04-0E75F911D4D3}"/>
              </a:ext>
            </a:extLst>
          </p:cNvPr>
          <p:cNvSpPr txBox="1">
            <a:spLocks noGrp="1" noRot="1" noMove="1" noResize="1" noEditPoints="1" noAdjustHandles="1" noChangeArrowheads="1" noChangeShapeType="1"/>
          </p:cNvSpPr>
          <p:nvPr/>
        </p:nvSpPr>
        <p:spPr>
          <a:xfrm>
            <a:off x="3731221" y="1443357"/>
            <a:ext cx="449852" cy="283187"/>
          </a:xfrm>
          <a:prstGeom prst="rect">
            <a:avLst/>
          </a:prstGeom>
        </p:spPr>
        <p:txBody>
          <a:bodyPr vert="horz" wrap="none" lIns="91440" tIns="45720" rIns="91440" bIns="45720" rtlCol="0" anchor="ctr">
            <a:noAutofit/>
          </a:bodyPr>
          <a:lstStyle/>
          <a:p>
            <a:pPr algn="ctr"/>
            <a:r>
              <a:rPr lang="en-US" sz="900" b="1" cap="none" dirty="0">
                <a:solidFill>
                  <a:srgbClr val="022B57"/>
                </a:solidFill>
                <a:cs typeface="Lato Medium" panose="020F0602020204030203" pitchFamily="34" charset="0"/>
              </a:rPr>
              <a:t>N</a:t>
            </a:r>
          </a:p>
        </p:txBody>
      </p:sp>
      <p:sp>
        <p:nvSpPr>
          <p:cNvPr id="163" name="TextBox 162">
            <a:extLst>
              <a:ext uri="{FF2B5EF4-FFF2-40B4-BE49-F238E27FC236}">
                <a16:creationId xmlns:a16="http://schemas.microsoft.com/office/drawing/2014/main" id="{2D0B0FED-8F76-CFDB-9531-0A1CC78BC745}"/>
              </a:ext>
            </a:extLst>
          </p:cNvPr>
          <p:cNvSpPr txBox="1">
            <a:spLocks noGrp="1" noRot="1" noMove="1" noResize="1" noEditPoints="1" noAdjustHandles="1" noChangeArrowheads="1" noChangeShapeType="1"/>
          </p:cNvSpPr>
          <p:nvPr/>
        </p:nvSpPr>
        <p:spPr>
          <a:xfrm>
            <a:off x="3064226" y="1726544"/>
            <a:ext cx="1181744" cy="507831"/>
          </a:xfrm>
          <a:prstGeom prst="rect">
            <a:avLst/>
          </a:prstGeom>
          <a:noFill/>
        </p:spPr>
        <p:txBody>
          <a:bodyPr wrap="square">
            <a:spAutoFit/>
          </a:bodyPr>
          <a:lstStyle/>
          <a:p>
            <a:pPr algn="ctr"/>
            <a:r>
              <a:rPr lang="en-US" sz="900" b="1" dirty="0">
                <a:solidFill>
                  <a:srgbClr val="022B57"/>
                </a:solidFill>
                <a:cs typeface="Lato Medium" panose="020F0602020204030203" pitchFamily="34" charset="0"/>
              </a:rPr>
              <a:t>Students who plan to work over 20 hours per week.</a:t>
            </a:r>
            <a:endParaRPr lang="en-US" sz="900" b="1" cap="none" dirty="0">
              <a:solidFill>
                <a:srgbClr val="022B57"/>
              </a:solidFill>
              <a:cs typeface="Lato Medium" panose="020F0602020204030203" pitchFamily="34" charset="0"/>
            </a:endParaRPr>
          </a:p>
        </p:txBody>
      </p:sp>
      <p:sp>
        <p:nvSpPr>
          <p:cNvPr id="164" name="TextBox 163">
            <a:extLst>
              <a:ext uri="{FF2B5EF4-FFF2-40B4-BE49-F238E27FC236}">
                <a16:creationId xmlns:a16="http://schemas.microsoft.com/office/drawing/2014/main" id="{9B41883F-957D-6EA8-FAF1-E5C8F923FD29}"/>
              </a:ext>
            </a:extLst>
          </p:cNvPr>
          <p:cNvSpPr txBox="1">
            <a:spLocks noGrp="1" noRot="1" noMove="1" noResize="1" noEditPoints="1" noAdjustHandles="1" noChangeArrowheads="1" noChangeShapeType="1"/>
          </p:cNvSpPr>
          <p:nvPr/>
        </p:nvSpPr>
        <p:spPr>
          <a:xfrm>
            <a:off x="4155339" y="1744930"/>
            <a:ext cx="1130985" cy="784830"/>
          </a:xfrm>
          <a:prstGeom prst="rect">
            <a:avLst/>
          </a:prstGeom>
          <a:noFill/>
        </p:spPr>
        <p:txBody>
          <a:bodyPr wrap="square">
            <a:spAutoFit/>
          </a:bodyPr>
          <a:lstStyle/>
          <a:p>
            <a:pPr algn="ctr"/>
            <a:r>
              <a:rPr lang="en-US" sz="900" b="1" dirty="0">
                <a:solidFill>
                  <a:srgbClr val="022B57"/>
                </a:solidFill>
                <a:cs typeface="Lato Medium" panose="020F0602020204030203" pitchFamily="34" charset="0"/>
              </a:rPr>
              <a:t>Students who plan to transfer prior to completing their program/degree.</a:t>
            </a:r>
            <a:endParaRPr lang="en-US" sz="900" b="1" cap="none" dirty="0">
              <a:solidFill>
                <a:srgbClr val="022B57"/>
              </a:solidFill>
              <a:cs typeface="Lato Medium" panose="020F0602020204030203" pitchFamily="34" charset="0"/>
            </a:endParaRPr>
          </a:p>
        </p:txBody>
      </p:sp>
      <p:sp>
        <p:nvSpPr>
          <p:cNvPr id="165" name="TextBox 164">
            <a:extLst>
              <a:ext uri="{FF2B5EF4-FFF2-40B4-BE49-F238E27FC236}">
                <a16:creationId xmlns:a16="http://schemas.microsoft.com/office/drawing/2014/main" id="{0F49DF7E-9674-479E-E3F3-5635DA2C883E}"/>
              </a:ext>
            </a:extLst>
          </p:cNvPr>
          <p:cNvSpPr txBox="1">
            <a:spLocks noGrp="1" noRot="1" noMove="1" noResize="1" noEditPoints="1" noAdjustHandles="1" noChangeArrowheads="1" noChangeShapeType="1"/>
          </p:cNvSpPr>
          <p:nvPr/>
        </p:nvSpPr>
        <p:spPr>
          <a:xfrm>
            <a:off x="5150292" y="1744930"/>
            <a:ext cx="1132910" cy="507831"/>
          </a:xfrm>
          <a:prstGeom prst="rect">
            <a:avLst/>
          </a:prstGeom>
          <a:noFill/>
        </p:spPr>
        <p:txBody>
          <a:bodyPr wrap="square">
            <a:spAutoFit/>
          </a:bodyPr>
          <a:lstStyle/>
          <a:p>
            <a:pPr algn="ctr"/>
            <a:r>
              <a:rPr lang="en-US" sz="900" b="1" dirty="0">
                <a:solidFill>
                  <a:srgbClr val="022B57"/>
                </a:solidFill>
                <a:cs typeface="Lato Medium" panose="020F0602020204030203" pitchFamily="34" charset="0"/>
              </a:rPr>
              <a:t>First</a:t>
            </a:r>
            <a:br>
              <a:rPr lang="en-US" sz="900" b="1" dirty="0">
                <a:solidFill>
                  <a:srgbClr val="022B57"/>
                </a:solidFill>
                <a:cs typeface="Lato Medium" panose="020F0602020204030203" pitchFamily="34" charset="0"/>
              </a:rPr>
            </a:br>
            <a:r>
              <a:rPr lang="en-US" sz="900" b="1" dirty="0">
                <a:solidFill>
                  <a:srgbClr val="022B57"/>
                </a:solidFill>
                <a:cs typeface="Lato Medium" panose="020F0602020204030203" pitchFamily="34" charset="0"/>
              </a:rPr>
              <a:t>Generation</a:t>
            </a:r>
            <a:br>
              <a:rPr lang="en-US" sz="900" b="1" dirty="0">
                <a:solidFill>
                  <a:srgbClr val="022B57"/>
                </a:solidFill>
                <a:cs typeface="Lato Medium" panose="020F0602020204030203" pitchFamily="34" charset="0"/>
              </a:rPr>
            </a:br>
            <a:r>
              <a:rPr lang="en-US" sz="900" b="1" dirty="0">
                <a:solidFill>
                  <a:srgbClr val="022B57"/>
                </a:solidFill>
                <a:cs typeface="Lato Medium" panose="020F0602020204030203" pitchFamily="34" charset="0"/>
              </a:rPr>
              <a:t>Students</a:t>
            </a:r>
            <a:endParaRPr lang="en-US" sz="900" b="1" cap="none" dirty="0">
              <a:solidFill>
                <a:srgbClr val="022B57"/>
              </a:solidFill>
              <a:cs typeface="Lato Medium" panose="020F0602020204030203" pitchFamily="34" charset="0"/>
            </a:endParaRPr>
          </a:p>
        </p:txBody>
      </p:sp>
      <p:sp>
        <p:nvSpPr>
          <p:cNvPr id="166" name="TextBox 165">
            <a:extLst>
              <a:ext uri="{FF2B5EF4-FFF2-40B4-BE49-F238E27FC236}">
                <a16:creationId xmlns:a16="http://schemas.microsoft.com/office/drawing/2014/main" id="{1E0D01B7-0A7A-9722-F5E2-F1DAD083A84D}"/>
              </a:ext>
            </a:extLst>
          </p:cNvPr>
          <p:cNvSpPr txBox="1">
            <a:spLocks noGrp="1" noRot="1" noMove="1" noResize="1" noEditPoints="1" noAdjustHandles="1" noChangeArrowheads="1" noChangeShapeType="1"/>
          </p:cNvSpPr>
          <p:nvPr/>
        </p:nvSpPr>
        <p:spPr>
          <a:xfrm>
            <a:off x="3182545" y="2491431"/>
            <a:ext cx="925482" cy="507831"/>
          </a:xfrm>
          <a:prstGeom prst="rect">
            <a:avLst/>
          </a:prstGeom>
          <a:noFill/>
        </p:spPr>
        <p:txBody>
          <a:bodyPr wrap="square">
            <a:spAutoFit/>
          </a:bodyPr>
          <a:lstStyle/>
          <a:p>
            <a:pPr algn="ctr"/>
            <a:r>
              <a:rPr lang="en-US" sz="900" dirty="0">
                <a:solidFill>
                  <a:schemeClr val="accent1"/>
                </a:solidFill>
                <a:cs typeface="Lato Medium" panose="020F0602020204030203" pitchFamily="34" charset="0"/>
              </a:rPr>
              <a:t>Percent and number of students</a:t>
            </a:r>
            <a:endParaRPr lang="en-US" sz="900" cap="none" dirty="0">
              <a:solidFill>
                <a:schemeClr val="accent1"/>
              </a:solidFill>
              <a:cs typeface="Lato Medium" panose="020F0602020204030203" pitchFamily="34" charset="0"/>
            </a:endParaRPr>
          </a:p>
        </p:txBody>
      </p:sp>
      <p:sp>
        <p:nvSpPr>
          <p:cNvPr id="167" name="TextBox 166">
            <a:extLst>
              <a:ext uri="{FF2B5EF4-FFF2-40B4-BE49-F238E27FC236}">
                <a16:creationId xmlns:a16="http://schemas.microsoft.com/office/drawing/2014/main" id="{B6D94913-0249-FFD8-47CB-30B19052B594}"/>
              </a:ext>
            </a:extLst>
          </p:cNvPr>
          <p:cNvSpPr txBox="1">
            <a:spLocks noGrp="1" noRot="1" noMove="1" noResize="1" noEditPoints="1" noAdjustHandles="1" noChangeArrowheads="1" noChangeShapeType="1"/>
          </p:cNvSpPr>
          <p:nvPr/>
        </p:nvSpPr>
        <p:spPr>
          <a:xfrm>
            <a:off x="4333432" y="2491431"/>
            <a:ext cx="778172" cy="507831"/>
          </a:xfrm>
          <a:prstGeom prst="rect">
            <a:avLst/>
          </a:prstGeom>
          <a:noFill/>
        </p:spPr>
        <p:txBody>
          <a:bodyPr wrap="square">
            <a:spAutoFit/>
          </a:bodyPr>
          <a:lstStyle/>
          <a:p>
            <a:pPr algn="ctr"/>
            <a:r>
              <a:rPr lang="en-US" sz="900" dirty="0">
                <a:solidFill>
                  <a:schemeClr val="accent1"/>
                </a:solidFill>
                <a:cs typeface="Lato Medium" panose="020F0602020204030203" pitchFamily="34" charset="0"/>
              </a:rPr>
              <a:t>80</a:t>
            </a:r>
            <a:r>
              <a:rPr lang="en-US" sz="900" baseline="30000" dirty="0">
                <a:solidFill>
                  <a:schemeClr val="accent1"/>
                </a:solidFill>
                <a:cs typeface="Lato Medium" panose="020F0602020204030203" pitchFamily="34" charset="0"/>
              </a:rPr>
              <a:t>th</a:t>
            </a:r>
            <a:r>
              <a:rPr lang="en-US" sz="900" dirty="0">
                <a:solidFill>
                  <a:schemeClr val="accent1"/>
                </a:solidFill>
                <a:cs typeface="Lato Medium" panose="020F0602020204030203" pitchFamily="34" charset="0"/>
              </a:rPr>
              <a:t> percentile or above</a:t>
            </a:r>
            <a:endParaRPr lang="en-US" sz="900" cap="none" dirty="0">
              <a:solidFill>
                <a:schemeClr val="accent1"/>
              </a:solidFill>
              <a:cs typeface="Lato Medium" panose="020F0602020204030203" pitchFamily="34" charset="0"/>
            </a:endParaRPr>
          </a:p>
        </p:txBody>
      </p:sp>
      <p:sp>
        <p:nvSpPr>
          <p:cNvPr id="168" name="TextBox 167">
            <a:extLst>
              <a:ext uri="{FF2B5EF4-FFF2-40B4-BE49-F238E27FC236}">
                <a16:creationId xmlns:a16="http://schemas.microsoft.com/office/drawing/2014/main" id="{34355C02-F287-736E-37F7-2FA9E93716C8}"/>
              </a:ext>
            </a:extLst>
          </p:cNvPr>
          <p:cNvSpPr txBox="1">
            <a:spLocks noGrp="1" noRot="1" noMove="1" noResize="1" noEditPoints="1" noAdjustHandles="1" noChangeArrowheads="1" noChangeShapeType="1"/>
          </p:cNvSpPr>
          <p:nvPr/>
        </p:nvSpPr>
        <p:spPr>
          <a:xfrm>
            <a:off x="5254006" y="2490887"/>
            <a:ext cx="925482" cy="507831"/>
          </a:xfrm>
          <a:prstGeom prst="rect">
            <a:avLst/>
          </a:prstGeom>
          <a:noFill/>
        </p:spPr>
        <p:txBody>
          <a:bodyPr wrap="square">
            <a:spAutoFit/>
          </a:bodyPr>
          <a:lstStyle/>
          <a:p>
            <a:pPr algn="ctr"/>
            <a:r>
              <a:rPr lang="en-US" sz="900" dirty="0">
                <a:solidFill>
                  <a:schemeClr val="accent1"/>
                </a:solidFill>
                <a:cs typeface="Lato Medium" panose="020F0602020204030203" pitchFamily="34" charset="0"/>
              </a:rPr>
              <a:t>Percent and number of students</a:t>
            </a:r>
            <a:endParaRPr lang="en-US" sz="900" cap="none" dirty="0">
              <a:solidFill>
                <a:schemeClr val="accent1"/>
              </a:solidFill>
              <a:cs typeface="Lato Medium" panose="020F0602020204030203" pitchFamily="34" charset="0"/>
            </a:endParaRPr>
          </a:p>
        </p:txBody>
      </p:sp>
      <p:sp>
        <p:nvSpPr>
          <p:cNvPr id="169" name="TextBox 168">
            <a:extLst>
              <a:ext uri="{FF2B5EF4-FFF2-40B4-BE49-F238E27FC236}">
                <a16:creationId xmlns:a16="http://schemas.microsoft.com/office/drawing/2014/main" id="{798B89E9-750F-5BAA-C8B7-978DEBB5F315}"/>
              </a:ext>
            </a:extLst>
          </p:cNvPr>
          <p:cNvSpPr txBox="1">
            <a:spLocks noGrp="1" noRot="1" noMove="1" noResize="1" noEditPoints="1" noAdjustHandles="1" noChangeArrowheads="1" noChangeShapeType="1"/>
          </p:cNvSpPr>
          <p:nvPr/>
        </p:nvSpPr>
        <p:spPr>
          <a:xfrm>
            <a:off x="4317072" y="1443357"/>
            <a:ext cx="449852" cy="283187"/>
          </a:xfrm>
          <a:prstGeom prst="rect">
            <a:avLst/>
          </a:prstGeom>
        </p:spPr>
        <p:txBody>
          <a:bodyPr vert="horz" wrap="none" lIns="91440" tIns="45720" rIns="91440" bIns="45720" rtlCol="0" anchor="ctr">
            <a:noAutofit/>
          </a:bodyPr>
          <a:lstStyle/>
          <a:p>
            <a:pPr algn="ctr"/>
            <a:r>
              <a:rPr lang="en-US" sz="900" b="1" dirty="0">
                <a:solidFill>
                  <a:srgbClr val="022B57"/>
                </a:solidFill>
                <a:cs typeface="Lato Medium" panose="020F0602020204030203" pitchFamily="34" charset="0"/>
              </a:rPr>
              <a:t>%</a:t>
            </a:r>
            <a:endParaRPr lang="en-US" sz="900" b="1" cap="none" dirty="0">
              <a:solidFill>
                <a:srgbClr val="022B57"/>
              </a:solidFill>
              <a:cs typeface="Lato Medium" panose="020F0602020204030203" pitchFamily="34" charset="0"/>
            </a:endParaRPr>
          </a:p>
        </p:txBody>
      </p:sp>
      <p:sp>
        <p:nvSpPr>
          <p:cNvPr id="170" name="TextBox 169">
            <a:extLst>
              <a:ext uri="{FF2B5EF4-FFF2-40B4-BE49-F238E27FC236}">
                <a16:creationId xmlns:a16="http://schemas.microsoft.com/office/drawing/2014/main" id="{121F7B4C-6331-90B5-EBC0-60460B529BF0}"/>
              </a:ext>
            </a:extLst>
          </p:cNvPr>
          <p:cNvSpPr txBox="1">
            <a:spLocks noGrp="1" noRot="1" noMove="1" noResize="1" noEditPoints="1" noAdjustHandles="1" noChangeArrowheads="1" noChangeShapeType="1"/>
          </p:cNvSpPr>
          <p:nvPr/>
        </p:nvSpPr>
        <p:spPr>
          <a:xfrm>
            <a:off x="4720832" y="1443357"/>
            <a:ext cx="449852" cy="283187"/>
          </a:xfrm>
          <a:prstGeom prst="rect">
            <a:avLst/>
          </a:prstGeom>
        </p:spPr>
        <p:txBody>
          <a:bodyPr vert="horz" wrap="none" lIns="91440" tIns="45720" rIns="91440" bIns="45720" rtlCol="0" anchor="ctr">
            <a:noAutofit/>
          </a:bodyPr>
          <a:lstStyle/>
          <a:p>
            <a:pPr algn="ctr"/>
            <a:r>
              <a:rPr lang="en-US" sz="900" b="1" cap="none" dirty="0">
                <a:solidFill>
                  <a:srgbClr val="022B57"/>
                </a:solidFill>
                <a:cs typeface="Lato Medium" panose="020F0602020204030203" pitchFamily="34" charset="0"/>
              </a:rPr>
              <a:t>N</a:t>
            </a:r>
          </a:p>
        </p:txBody>
      </p:sp>
      <p:sp>
        <p:nvSpPr>
          <p:cNvPr id="171" name="TextBox 170">
            <a:extLst>
              <a:ext uri="{FF2B5EF4-FFF2-40B4-BE49-F238E27FC236}">
                <a16:creationId xmlns:a16="http://schemas.microsoft.com/office/drawing/2014/main" id="{7E8169A3-D944-61FE-70F5-BD3CA924CA69}"/>
              </a:ext>
            </a:extLst>
          </p:cNvPr>
          <p:cNvSpPr txBox="1">
            <a:spLocks noGrp="1" noRot="1" noMove="1" noResize="1" noEditPoints="1" noAdjustHandles="1" noChangeArrowheads="1" noChangeShapeType="1"/>
          </p:cNvSpPr>
          <p:nvPr/>
        </p:nvSpPr>
        <p:spPr>
          <a:xfrm>
            <a:off x="5312987" y="1436205"/>
            <a:ext cx="449852" cy="283187"/>
          </a:xfrm>
          <a:prstGeom prst="rect">
            <a:avLst/>
          </a:prstGeom>
        </p:spPr>
        <p:txBody>
          <a:bodyPr vert="horz" wrap="none" lIns="91440" tIns="45720" rIns="91440" bIns="45720" rtlCol="0" anchor="ctr">
            <a:noAutofit/>
          </a:bodyPr>
          <a:lstStyle/>
          <a:p>
            <a:pPr algn="ctr"/>
            <a:r>
              <a:rPr lang="en-US" sz="900" b="1" dirty="0">
                <a:solidFill>
                  <a:srgbClr val="022B57"/>
                </a:solidFill>
                <a:cs typeface="Lato Medium" panose="020F0602020204030203" pitchFamily="34" charset="0"/>
              </a:rPr>
              <a:t>%</a:t>
            </a:r>
            <a:endParaRPr lang="en-US" sz="900" b="1" cap="none" dirty="0">
              <a:solidFill>
                <a:srgbClr val="022B57"/>
              </a:solidFill>
              <a:cs typeface="Lato Medium" panose="020F0602020204030203" pitchFamily="34" charset="0"/>
            </a:endParaRPr>
          </a:p>
        </p:txBody>
      </p:sp>
      <p:sp>
        <p:nvSpPr>
          <p:cNvPr id="172" name="TextBox 171">
            <a:extLst>
              <a:ext uri="{FF2B5EF4-FFF2-40B4-BE49-F238E27FC236}">
                <a16:creationId xmlns:a16="http://schemas.microsoft.com/office/drawing/2014/main" id="{3ECF0F4F-1E8B-708B-F70B-92785AEE0A75}"/>
              </a:ext>
            </a:extLst>
          </p:cNvPr>
          <p:cNvSpPr txBox="1">
            <a:spLocks noGrp="1" noRot="1" noMove="1" noResize="1" noEditPoints="1" noAdjustHandles="1" noChangeArrowheads="1" noChangeShapeType="1"/>
          </p:cNvSpPr>
          <p:nvPr/>
        </p:nvSpPr>
        <p:spPr>
          <a:xfrm>
            <a:off x="5716747" y="1436205"/>
            <a:ext cx="449852" cy="283187"/>
          </a:xfrm>
          <a:prstGeom prst="rect">
            <a:avLst/>
          </a:prstGeom>
        </p:spPr>
        <p:txBody>
          <a:bodyPr vert="horz" wrap="none" lIns="91440" tIns="45720" rIns="91440" bIns="45720" rtlCol="0" anchor="ctr">
            <a:noAutofit/>
          </a:bodyPr>
          <a:lstStyle/>
          <a:p>
            <a:pPr algn="ctr"/>
            <a:r>
              <a:rPr lang="en-US" sz="900" b="1" cap="none" dirty="0">
                <a:solidFill>
                  <a:srgbClr val="022B57"/>
                </a:solidFill>
                <a:cs typeface="Lato Medium" panose="020F0602020204030203" pitchFamily="34" charset="0"/>
              </a:rPr>
              <a:t>N</a:t>
            </a:r>
          </a:p>
        </p:txBody>
      </p:sp>
      <p:cxnSp>
        <p:nvCxnSpPr>
          <p:cNvPr id="173" name="Straight Connector 172">
            <a:extLst>
              <a:ext uri="{FF2B5EF4-FFF2-40B4-BE49-F238E27FC236}">
                <a16:creationId xmlns:a16="http://schemas.microsoft.com/office/drawing/2014/main" id="{D0ADE968-C3ED-BB75-AEBD-885F15F84B1F}"/>
              </a:ext>
            </a:extLst>
          </p:cNvPr>
          <p:cNvCxnSpPr>
            <a:cxnSpLocks noGrp="1" noRot="1" noMove="1" noResize="1" noEditPoints="1" noAdjustHandles="1" noChangeArrowheads="1" noChangeShapeType="1"/>
          </p:cNvCxnSpPr>
          <p:nvPr/>
        </p:nvCxnSpPr>
        <p:spPr>
          <a:xfrm>
            <a:off x="3487684" y="3075314"/>
            <a:ext cx="2469429" cy="447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D3EFD2FF-57D8-EAB4-64B7-4AA51D286FD1}"/>
              </a:ext>
            </a:extLst>
          </p:cNvPr>
          <p:cNvCxnSpPr>
            <a:cxnSpLocks noGrp="1" noRot="1" noMove="1" noResize="1" noEditPoints="1" noAdjustHandles="1" noChangeArrowheads="1" noChangeShapeType="1"/>
          </p:cNvCxnSpPr>
          <p:nvPr/>
        </p:nvCxnSpPr>
        <p:spPr>
          <a:xfrm flipH="1" flipV="1">
            <a:off x="6308450" y="196105"/>
            <a:ext cx="2295" cy="10072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6" name="Text Placeholder 5">
            <a:extLst>
              <a:ext uri="{FF2B5EF4-FFF2-40B4-BE49-F238E27FC236}">
                <a16:creationId xmlns:a16="http://schemas.microsoft.com/office/drawing/2014/main" id="{52384060-6EC6-51CF-F47E-1527863CCB5E}"/>
              </a:ext>
            </a:extLst>
          </p:cNvPr>
          <p:cNvSpPr txBox="1">
            <a:spLocks noGrp="1" noRot="1" noMove="1" noResize="1" noEditPoints="1" noAdjustHandles="1" noChangeArrowheads="1" noChangeShapeType="1"/>
          </p:cNvSpPr>
          <p:nvPr/>
        </p:nvSpPr>
        <p:spPr>
          <a:xfrm>
            <a:off x="6259178" y="92802"/>
            <a:ext cx="2572728" cy="684319"/>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400"/>
              </a:spcAft>
              <a:buFont typeface="Arial" panose="020B0604020202020204" pitchFamily="34" charset="0"/>
              <a:buNone/>
              <a:defRPr sz="1200" kern="1200">
                <a:solidFill>
                  <a:schemeClr val="tx2"/>
                </a:solidFill>
                <a:latin typeface="+mn-lt"/>
                <a:ea typeface="+mn-ea"/>
                <a:cs typeface="+mn-cs"/>
              </a:defRPr>
            </a:lvl1pPr>
            <a:lvl2pPr marL="338328" indent="0" algn="l" defTabSz="685800" rtl="0" eaLnBrk="1" latinLnBrk="0" hangingPunct="1">
              <a:lnSpc>
                <a:spcPct val="100000"/>
              </a:lnSpc>
              <a:spcBef>
                <a:spcPts val="0"/>
              </a:spcBef>
              <a:spcAft>
                <a:spcPts val="0"/>
              </a:spcAft>
              <a:buFont typeface="Arial" panose="020B0604020202020204" pitchFamily="34" charset="0"/>
              <a:buNone/>
              <a:tabLst/>
              <a:defRPr sz="1200" kern="1200">
                <a:solidFill>
                  <a:schemeClr val="tx2"/>
                </a:solidFill>
                <a:latin typeface="+mn-lt"/>
                <a:ea typeface="+mn-ea"/>
                <a:cs typeface="+mn-cs"/>
              </a:defRPr>
            </a:lvl2pPr>
            <a:lvl3pPr marL="7955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3pPr>
            <a:lvl4pPr marL="12527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4pPr>
            <a:lvl5pPr marL="17099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1" dirty="0"/>
              <a:t>College Student Inventory™ </a:t>
            </a:r>
            <a:br>
              <a:rPr lang="en-US" sz="1000" b="1" dirty="0"/>
            </a:br>
            <a:r>
              <a:rPr lang="en-US" sz="1000" b="1" dirty="0"/>
              <a:t>Summary Results </a:t>
            </a:r>
            <a:br>
              <a:rPr lang="en-US" sz="1000" b="1" dirty="0"/>
            </a:br>
            <a:r>
              <a:rPr lang="en-US" sz="1000" b="1" dirty="0"/>
              <a:t>Fall 20XX Cohort</a:t>
            </a:r>
            <a:br>
              <a:rPr lang="en-US" sz="1000" b="1" dirty="0"/>
            </a:br>
            <a:r>
              <a:rPr lang="en-US" sz="1000" b="1" dirty="0"/>
              <a:t>Institution </a:t>
            </a:r>
            <a:br>
              <a:rPr lang="en-US" sz="1000" b="1" dirty="0"/>
            </a:br>
            <a:r>
              <a:rPr lang="en-US" sz="1000" b="1" dirty="0"/>
              <a:t>Name</a:t>
            </a:r>
            <a:br>
              <a:rPr lang="en-US" sz="1000" b="1" dirty="0"/>
            </a:br>
            <a:r>
              <a:rPr lang="en-US" sz="1000" b="1" dirty="0"/>
              <a:t>Completion Rate = </a:t>
            </a:r>
            <a:br>
              <a:rPr lang="en-US" sz="1000" b="1" dirty="0"/>
            </a:br>
            <a:r>
              <a:rPr lang="en-US" sz="1000" b="1" dirty="0"/>
              <a:t>N = </a:t>
            </a:r>
          </a:p>
          <a:p>
            <a:endParaRPr lang="en-US" sz="1000" b="1" dirty="0"/>
          </a:p>
        </p:txBody>
      </p:sp>
      <p:sp>
        <p:nvSpPr>
          <p:cNvPr id="178" name="TextBox 177">
            <a:extLst>
              <a:ext uri="{FF2B5EF4-FFF2-40B4-BE49-F238E27FC236}">
                <a16:creationId xmlns:a16="http://schemas.microsoft.com/office/drawing/2014/main" id="{BF882C9C-9647-F38D-6CAD-0D93B4FBC481}"/>
              </a:ext>
            </a:extLst>
          </p:cNvPr>
          <p:cNvSpPr txBox="1">
            <a:spLocks noGrp="1" noRot="1" noMove="1" noResize="1" noEditPoints="1" noAdjustHandles="1" noChangeArrowheads="1" noChangeShapeType="1"/>
          </p:cNvSpPr>
          <p:nvPr/>
        </p:nvSpPr>
        <p:spPr>
          <a:xfrm>
            <a:off x="6490404" y="1018790"/>
            <a:ext cx="473256" cy="216064"/>
          </a:xfrm>
          <a:prstGeom prst="rect">
            <a:avLst/>
          </a:prstGeom>
        </p:spPr>
        <p:txBody>
          <a:bodyPr vert="horz" wrap="square" lIns="91440" tIns="45720" rIns="91440" bIns="45720" rtlCol="0" anchor="ctr">
            <a:noAutofit/>
          </a:bodyPr>
          <a:lstStyle/>
          <a:p>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sp>
        <p:nvSpPr>
          <p:cNvPr id="184" name="Text Placeholder 1">
            <a:extLst>
              <a:ext uri="{FF2B5EF4-FFF2-40B4-BE49-F238E27FC236}">
                <a16:creationId xmlns:a16="http://schemas.microsoft.com/office/drawing/2014/main" id="{9BE386C9-8846-C6D8-E116-F1D71DFD8C76}"/>
              </a:ext>
            </a:extLst>
          </p:cNvPr>
          <p:cNvSpPr txBox="1">
            <a:spLocks noGrp="1" noRot="1" noMove="1" noResize="1" noEditPoints="1" noAdjustHandles="1" noChangeArrowheads="1" noChangeShapeType="1"/>
          </p:cNvSpPr>
          <p:nvPr/>
        </p:nvSpPr>
        <p:spPr>
          <a:xfrm>
            <a:off x="6350534" y="1610606"/>
            <a:ext cx="1705311" cy="257448"/>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0"/>
              </a:spcAft>
              <a:buFont typeface="Arial" panose="020B0604020202020204" pitchFamily="34" charset="0"/>
              <a:buNone/>
              <a:defRPr sz="1800" b="1" i="0" kern="1200">
                <a:solidFill>
                  <a:schemeClr val="accent3"/>
                </a:solidFill>
                <a:latin typeface="+mn-lt"/>
                <a:ea typeface="+mn-ea"/>
                <a:cs typeface="Aptos Regular" pitchFamily="50" charset="0"/>
              </a:defRPr>
            </a:lvl1pPr>
            <a:lvl2pPr marL="0" indent="0" algn="l" defTabSz="685800" rtl="0" eaLnBrk="1" latinLnBrk="0" hangingPunct="1">
              <a:lnSpc>
                <a:spcPct val="100000"/>
              </a:lnSpc>
              <a:spcBef>
                <a:spcPts val="0"/>
              </a:spcBef>
              <a:spcAft>
                <a:spcPts val="1000"/>
              </a:spcAft>
              <a:buFont typeface="Arial" panose="020B0604020202020204" pitchFamily="34" charset="0"/>
              <a:buNone/>
              <a:tabLst/>
              <a:defRPr sz="1600" kern="1200">
                <a:solidFill>
                  <a:schemeClr val="tx1"/>
                </a:solidFill>
                <a:latin typeface="Aptos Regular" pitchFamily="50" charset="0"/>
                <a:ea typeface="+mn-ea"/>
                <a:cs typeface="Aptos Regular" pitchFamily="50" charset="0"/>
              </a:defRPr>
            </a:lvl2pPr>
            <a:lvl3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3pPr>
            <a:lvl4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4pPr>
            <a:lvl5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a:solidFill>
                  <a:srgbClr val="FFFFFF"/>
                </a:solidFill>
              </a:rPr>
              <a:t>(Get Help/Discuss/Get Info)</a:t>
            </a:r>
            <a:endParaRPr lang="en-US" sz="900" dirty="0">
              <a:solidFill>
                <a:srgbClr val="FFFFFF"/>
              </a:solidFill>
            </a:endParaRPr>
          </a:p>
        </p:txBody>
      </p:sp>
      <p:sp>
        <p:nvSpPr>
          <p:cNvPr id="185" name="Title 2">
            <a:extLst>
              <a:ext uri="{FF2B5EF4-FFF2-40B4-BE49-F238E27FC236}">
                <a16:creationId xmlns:a16="http://schemas.microsoft.com/office/drawing/2014/main" id="{50B09A4C-4ACD-4E51-22C6-E64D46A414D2}"/>
              </a:ext>
            </a:extLst>
          </p:cNvPr>
          <p:cNvSpPr txBox="1">
            <a:spLocks noGrp="1" noRot="1" noMove="1" noResize="1" noEditPoints="1" noAdjustHandles="1" noChangeArrowheads="1" noChangeShapeType="1"/>
          </p:cNvSpPr>
          <p:nvPr/>
        </p:nvSpPr>
        <p:spPr>
          <a:xfrm>
            <a:off x="6325659" y="1245560"/>
            <a:ext cx="2329099" cy="413942"/>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sz="1200" dirty="0"/>
              <a:t>Students’ top 10 requests for assistance </a:t>
            </a:r>
          </a:p>
        </p:txBody>
      </p:sp>
      <p:sp>
        <p:nvSpPr>
          <p:cNvPr id="189" name="TextBox 188">
            <a:extLst>
              <a:ext uri="{FF2B5EF4-FFF2-40B4-BE49-F238E27FC236}">
                <a16:creationId xmlns:a16="http://schemas.microsoft.com/office/drawing/2014/main" id="{761ECED6-3420-1000-A334-1A2BD196FE58}"/>
              </a:ext>
            </a:extLst>
          </p:cNvPr>
          <p:cNvSpPr txBox="1">
            <a:spLocks noGrp="1" noRot="1" noMove="1" noResize="1" noEditPoints="1" noAdjustHandles="1" noChangeArrowheads="1" noChangeShapeType="1"/>
          </p:cNvSpPr>
          <p:nvPr/>
        </p:nvSpPr>
        <p:spPr>
          <a:xfrm>
            <a:off x="6389351" y="1856270"/>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190" name="TextBox 189">
            <a:extLst>
              <a:ext uri="{FF2B5EF4-FFF2-40B4-BE49-F238E27FC236}">
                <a16:creationId xmlns:a16="http://schemas.microsoft.com/office/drawing/2014/main" id="{11D36429-3D7D-0DB3-B772-B07976C55315}"/>
              </a:ext>
            </a:extLst>
          </p:cNvPr>
          <p:cNvSpPr txBox="1">
            <a:spLocks noGrp="1" noRot="1" noMove="1" noResize="1" noEditPoints="1" noAdjustHandles="1" noChangeArrowheads="1" noChangeShapeType="1"/>
          </p:cNvSpPr>
          <p:nvPr/>
        </p:nvSpPr>
        <p:spPr>
          <a:xfrm>
            <a:off x="8686800" y="1855019"/>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191" name="TextBox 190">
            <a:extLst>
              <a:ext uri="{FF2B5EF4-FFF2-40B4-BE49-F238E27FC236}">
                <a16:creationId xmlns:a16="http://schemas.microsoft.com/office/drawing/2014/main" id="{3FDB09F3-5568-ED3D-BC0A-1D9924245563}"/>
              </a:ext>
            </a:extLst>
          </p:cNvPr>
          <p:cNvSpPr txBox="1">
            <a:spLocks noGrp="1" noRot="1" noMove="1" noResize="1" noEditPoints="1" noAdjustHandles="1" noChangeArrowheads="1" noChangeShapeType="1"/>
          </p:cNvSpPr>
          <p:nvPr/>
        </p:nvSpPr>
        <p:spPr>
          <a:xfrm>
            <a:off x="8859982" y="1865050"/>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pic>
        <p:nvPicPr>
          <p:cNvPr id="193" name="Picture 192" descr="A logo with colorful circles&#10;&#10;AI-generated content may be incorrect.">
            <a:extLst>
              <a:ext uri="{FF2B5EF4-FFF2-40B4-BE49-F238E27FC236}">
                <a16:creationId xmlns:a16="http://schemas.microsoft.com/office/drawing/2014/main" id="{CCCD6F1A-D75C-988C-036E-34A16F4ECBD8}"/>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8111835" y="85130"/>
            <a:ext cx="967775" cy="782384"/>
          </a:xfrm>
          <a:prstGeom prst="rect">
            <a:avLst/>
          </a:prstGeom>
        </p:spPr>
      </p:pic>
      <p:sp>
        <p:nvSpPr>
          <p:cNvPr id="194" name="TextBox 193">
            <a:extLst>
              <a:ext uri="{FF2B5EF4-FFF2-40B4-BE49-F238E27FC236}">
                <a16:creationId xmlns:a16="http://schemas.microsoft.com/office/drawing/2014/main" id="{643C5D8E-1CC5-62AC-B351-F88DE31AFCAD}"/>
              </a:ext>
            </a:extLst>
          </p:cNvPr>
          <p:cNvSpPr txBox="1">
            <a:spLocks noGrp="1" noRot="1" noMove="1" noResize="1" noEditPoints="1" noAdjustHandles="1" noChangeArrowheads="1" noChangeShapeType="1"/>
          </p:cNvSpPr>
          <p:nvPr/>
        </p:nvSpPr>
        <p:spPr>
          <a:xfrm>
            <a:off x="6271105" y="1868575"/>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1. </a:t>
            </a:r>
          </a:p>
        </p:txBody>
      </p:sp>
      <p:sp>
        <p:nvSpPr>
          <p:cNvPr id="195" name="TextBox 194">
            <a:extLst>
              <a:ext uri="{FF2B5EF4-FFF2-40B4-BE49-F238E27FC236}">
                <a16:creationId xmlns:a16="http://schemas.microsoft.com/office/drawing/2014/main" id="{8B1E4156-B660-221D-B081-63D8BABFC672}"/>
              </a:ext>
            </a:extLst>
          </p:cNvPr>
          <p:cNvSpPr txBox="1">
            <a:spLocks noGrp="1" noRot="1" noMove="1" noResize="1" noEditPoints="1" noAdjustHandles="1" noChangeArrowheads="1" noChangeShapeType="1"/>
          </p:cNvSpPr>
          <p:nvPr/>
        </p:nvSpPr>
        <p:spPr>
          <a:xfrm>
            <a:off x="6389351" y="2132811"/>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196" name="TextBox 195">
            <a:extLst>
              <a:ext uri="{FF2B5EF4-FFF2-40B4-BE49-F238E27FC236}">
                <a16:creationId xmlns:a16="http://schemas.microsoft.com/office/drawing/2014/main" id="{47A56FB7-8EBB-5FF6-B813-FDD87F3380C3}"/>
              </a:ext>
            </a:extLst>
          </p:cNvPr>
          <p:cNvSpPr txBox="1">
            <a:spLocks noGrp="1" noRot="1" noMove="1" noResize="1" noEditPoints="1" noAdjustHandles="1" noChangeArrowheads="1" noChangeShapeType="1"/>
          </p:cNvSpPr>
          <p:nvPr/>
        </p:nvSpPr>
        <p:spPr>
          <a:xfrm>
            <a:off x="8686800" y="2131560"/>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197" name="TextBox 196">
            <a:extLst>
              <a:ext uri="{FF2B5EF4-FFF2-40B4-BE49-F238E27FC236}">
                <a16:creationId xmlns:a16="http://schemas.microsoft.com/office/drawing/2014/main" id="{7753BE5A-5521-4A26-96E4-FD84F661BC29}"/>
              </a:ext>
            </a:extLst>
          </p:cNvPr>
          <p:cNvSpPr txBox="1">
            <a:spLocks noGrp="1" noRot="1" noMove="1" noResize="1" noEditPoints="1" noAdjustHandles="1" noChangeArrowheads="1" noChangeShapeType="1"/>
          </p:cNvSpPr>
          <p:nvPr/>
        </p:nvSpPr>
        <p:spPr>
          <a:xfrm>
            <a:off x="8859982" y="2141591"/>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198" name="TextBox 197">
            <a:extLst>
              <a:ext uri="{FF2B5EF4-FFF2-40B4-BE49-F238E27FC236}">
                <a16:creationId xmlns:a16="http://schemas.microsoft.com/office/drawing/2014/main" id="{8876BB41-A3DE-1599-268F-89011186BAE3}"/>
              </a:ext>
            </a:extLst>
          </p:cNvPr>
          <p:cNvSpPr txBox="1">
            <a:spLocks noGrp="1" noRot="1" noMove="1" noResize="1" noEditPoints="1" noAdjustHandles="1" noChangeArrowheads="1" noChangeShapeType="1"/>
          </p:cNvSpPr>
          <p:nvPr/>
        </p:nvSpPr>
        <p:spPr>
          <a:xfrm>
            <a:off x="6271105" y="2145116"/>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2. </a:t>
            </a:r>
          </a:p>
        </p:txBody>
      </p:sp>
      <p:sp>
        <p:nvSpPr>
          <p:cNvPr id="211" name="TextBox 210">
            <a:extLst>
              <a:ext uri="{FF2B5EF4-FFF2-40B4-BE49-F238E27FC236}">
                <a16:creationId xmlns:a16="http://schemas.microsoft.com/office/drawing/2014/main" id="{51735214-0D03-7154-C168-6C43DF26CC61}"/>
              </a:ext>
            </a:extLst>
          </p:cNvPr>
          <p:cNvSpPr txBox="1">
            <a:spLocks noGrp="1" noRot="1" noMove="1" noResize="1" noEditPoints="1" noAdjustHandles="1" noChangeArrowheads="1" noChangeShapeType="1"/>
          </p:cNvSpPr>
          <p:nvPr/>
        </p:nvSpPr>
        <p:spPr>
          <a:xfrm>
            <a:off x="6389351" y="2418603"/>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12" name="TextBox 211">
            <a:extLst>
              <a:ext uri="{FF2B5EF4-FFF2-40B4-BE49-F238E27FC236}">
                <a16:creationId xmlns:a16="http://schemas.microsoft.com/office/drawing/2014/main" id="{3BFB4131-0812-FE4E-B675-D907D027E25F}"/>
              </a:ext>
            </a:extLst>
          </p:cNvPr>
          <p:cNvSpPr txBox="1">
            <a:spLocks noGrp="1" noRot="1" noMove="1" noResize="1" noEditPoints="1" noAdjustHandles="1" noChangeArrowheads="1" noChangeShapeType="1"/>
          </p:cNvSpPr>
          <p:nvPr/>
        </p:nvSpPr>
        <p:spPr>
          <a:xfrm>
            <a:off x="8686800" y="2417352"/>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13" name="TextBox 212">
            <a:extLst>
              <a:ext uri="{FF2B5EF4-FFF2-40B4-BE49-F238E27FC236}">
                <a16:creationId xmlns:a16="http://schemas.microsoft.com/office/drawing/2014/main" id="{5524292B-41BB-62E4-3C22-1FD400BC5625}"/>
              </a:ext>
            </a:extLst>
          </p:cNvPr>
          <p:cNvSpPr txBox="1">
            <a:spLocks noGrp="1" noRot="1" noMove="1" noResize="1" noEditPoints="1" noAdjustHandles="1" noChangeArrowheads="1" noChangeShapeType="1"/>
          </p:cNvSpPr>
          <p:nvPr/>
        </p:nvSpPr>
        <p:spPr>
          <a:xfrm>
            <a:off x="8859982" y="2427383"/>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14" name="TextBox 213">
            <a:extLst>
              <a:ext uri="{FF2B5EF4-FFF2-40B4-BE49-F238E27FC236}">
                <a16:creationId xmlns:a16="http://schemas.microsoft.com/office/drawing/2014/main" id="{8992D417-DD00-4049-0DC3-8A00336A917F}"/>
              </a:ext>
            </a:extLst>
          </p:cNvPr>
          <p:cNvSpPr txBox="1">
            <a:spLocks noGrp="1" noRot="1" noMove="1" noResize="1" noEditPoints="1" noAdjustHandles="1" noChangeArrowheads="1" noChangeShapeType="1"/>
          </p:cNvSpPr>
          <p:nvPr/>
        </p:nvSpPr>
        <p:spPr>
          <a:xfrm>
            <a:off x="6271105" y="2430908"/>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3. </a:t>
            </a:r>
          </a:p>
        </p:txBody>
      </p:sp>
      <p:sp>
        <p:nvSpPr>
          <p:cNvPr id="215" name="TextBox 214">
            <a:extLst>
              <a:ext uri="{FF2B5EF4-FFF2-40B4-BE49-F238E27FC236}">
                <a16:creationId xmlns:a16="http://schemas.microsoft.com/office/drawing/2014/main" id="{00508468-B3C9-9E7F-F34B-72FAA9DBC51F}"/>
              </a:ext>
            </a:extLst>
          </p:cNvPr>
          <p:cNvSpPr txBox="1">
            <a:spLocks noGrp="1" noRot="1" noMove="1" noResize="1" noEditPoints="1" noAdjustHandles="1" noChangeArrowheads="1" noChangeShapeType="1"/>
          </p:cNvSpPr>
          <p:nvPr/>
        </p:nvSpPr>
        <p:spPr>
          <a:xfrm>
            <a:off x="6389349" y="2708406"/>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16" name="TextBox 215">
            <a:extLst>
              <a:ext uri="{FF2B5EF4-FFF2-40B4-BE49-F238E27FC236}">
                <a16:creationId xmlns:a16="http://schemas.microsoft.com/office/drawing/2014/main" id="{10070A78-B4C6-6F9B-93B1-D1E5E1A9CE9C}"/>
              </a:ext>
            </a:extLst>
          </p:cNvPr>
          <p:cNvSpPr txBox="1">
            <a:spLocks noGrp="1" noRot="1" noMove="1" noResize="1" noEditPoints="1" noAdjustHandles="1" noChangeArrowheads="1" noChangeShapeType="1"/>
          </p:cNvSpPr>
          <p:nvPr/>
        </p:nvSpPr>
        <p:spPr>
          <a:xfrm>
            <a:off x="8686798" y="2707155"/>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17" name="TextBox 216">
            <a:extLst>
              <a:ext uri="{FF2B5EF4-FFF2-40B4-BE49-F238E27FC236}">
                <a16:creationId xmlns:a16="http://schemas.microsoft.com/office/drawing/2014/main" id="{5578CDB4-2AD7-EA00-DEF0-D6C00D0B2669}"/>
              </a:ext>
            </a:extLst>
          </p:cNvPr>
          <p:cNvSpPr txBox="1">
            <a:spLocks noGrp="1" noRot="1" noMove="1" noResize="1" noEditPoints="1" noAdjustHandles="1" noChangeArrowheads="1" noChangeShapeType="1"/>
          </p:cNvSpPr>
          <p:nvPr/>
        </p:nvSpPr>
        <p:spPr>
          <a:xfrm>
            <a:off x="8859980" y="2717186"/>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18" name="TextBox 217">
            <a:extLst>
              <a:ext uri="{FF2B5EF4-FFF2-40B4-BE49-F238E27FC236}">
                <a16:creationId xmlns:a16="http://schemas.microsoft.com/office/drawing/2014/main" id="{FFA893E3-1942-EE1C-E3E7-0554DBDCEED0}"/>
              </a:ext>
            </a:extLst>
          </p:cNvPr>
          <p:cNvSpPr txBox="1">
            <a:spLocks noGrp="1" noRot="1" noMove="1" noResize="1" noEditPoints="1" noAdjustHandles="1" noChangeArrowheads="1" noChangeShapeType="1"/>
          </p:cNvSpPr>
          <p:nvPr/>
        </p:nvSpPr>
        <p:spPr>
          <a:xfrm>
            <a:off x="6271103" y="2720711"/>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4. </a:t>
            </a:r>
          </a:p>
        </p:txBody>
      </p:sp>
      <p:sp>
        <p:nvSpPr>
          <p:cNvPr id="219" name="TextBox 218">
            <a:extLst>
              <a:ext uri="{FF2B5EF4-FFF2-40B4-BE49-F238E27FC236}">
                <a16:creationId xmlns:a16="http://schemas.microsoft.com/office/drawing/2014/main" id="{D52C6AEE-6E94-EB34-0960-2B225EE5BE41}"/>
              </a:ext>
            </a:extLst>
          </p:cNvPr>
          <p:cNvSpPr txBox="1">
            <a:spLocks noGrp="1" noRot="1" noMove="1" noResize="1" noEditPoints="1" noAdjustHandles="1" noChangeArrowheads="1" noChangeShapeType="1"/>
          </p:cNvSpPr>
          <p:nvPr/>
        </p:nvSpPr>
        <p:spPr>
          <a:xfrm>
            <a:off x="6389351" y="2989737"/>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20" name="TextBox 219">
            <a:extLst>
              <a:ext uri="{FF2B5EF4-FFF2-40B4-BE49-F238E27FC236}">
                <a16:creationId xmlns:a16="http://schemas.microsoft.com/office/drawing/2014/main" id="{84C42A65-B5A8-5D87-C65B-0399C45401A0}"/>
              </a:ext>
            </a:extLst>
          </p:cNvPr>
          <p:cNvSpPr txBox="1">
            <a:spLocks noGrp="1" noRot="1" noMove="1" noResize="1" noEditPoints="1" noAdjustHandles="1" noChangeArrowheads="1" noChangeShapeType="1"/>
          </p:cNvSpPr>
          <p:nvPr/>
        </p:nvSpPr>
        <p:spPr>
          <a:xfrm>
            <a:off x="8686800" y="2988486"/>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21" name="TextBox 220">
            <a:extLst>
              <a:ext uri="{FF2B5EF4-FFF2-40B4-BE49-F238E27FC236}">
                <a16:creationId xmlns:a16="http://schemas.microsoft.com/office/drawing/2014/main" id="{BE6F9E87-98AC-FDD2-CDF8-99822D0ADEED}"/>
              </a:ext>
            </a:extLst>
          </p:cNvPr>
          <p:cNvSpPr txBox="1">
            <a:spLocks noGrp="1" noRot="1" noMove="1" noResize="1" noEditPoints="1" noAdjustHandles="1" noChangeArrowheads="1" noChangeShapeType="1"/>
          </p:cNvSpPr>
          <p:nvPr/>
        </p:nvSpPr>
        <p:spPr>
          <a:xfrm>
            <a:off x="8859982" y="2998517"/>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22" name="TextBox 221">
            <a:extLst>
              <a:ext uri="{FF2B5EF4-FFF2-40B4-BE49-F238E27FC236}">
                <a16:creationId xmlns:a16="http://schemas.microsoft.com/office/drawing/2014/main" id="{6D68CFBA-526A-C817-E7FE-B4A1C71D00BA}"/>
              </a:ext>
            </a:extLst>
          </p:cNvPr>
          <p:cNvSpPr txBox="1">
            <a:spLocks noGrp="1" noRot="1" noMove="1" noResize="1" noEditPoints="1" noAdjustHandles="1" noChangeArrowheads="1" noChangeShapeType="1"/>
          </p:cNvSpPr>
          <p:nvPr/>
        </p:nvSpPr>
        <p:spPr>
          <a:xfrm>
            <a:off x="6271105" y="3002042"/>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5. </a:t>
            </a:r>
          </a:p>
        </p:txBody>
      </p:sp>
      <p:sp>
        <p:nvSpPr>
          <p:cNvPr id="231" name="TextBox 230">
            <a:extLst>
              <a:ext uri="{FF2B5EF4-FFF2-40B4-BE49-F238E27FC236}">
                <a16:creationId xmlns:a16="http://schemas.microsoft.com/office/drawing/2014/main" id="{DB17659F-99E3-F9B3-73C5-72283EA1A135}"/>
              </a:ext>
            </a:extLst>
          </p:cNvPr>
          <p:cNvSpPr txBox="1">
            <a:spLocks noGrp="1" noRot="1" noMove="1" noResize="1" noEditPoints="1" noAdjustHandles="1" noChangeArrowheads="1" noChangeShapeType="1"/>
          </p:cNvSpPr>
          <p:nvPr/>
        </p:nvSpPr>
        <p:spPr>
          <a:xfrm>
            <a:off x="6389351" y="3268868"/>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32" name="TextBox 231">
            <a:extLst>
              <a:ext uri="{FF2B5EF4-FFF2-40B4-BE49-F238E27FC236}">
                <a16:creationId xmlns:a16="http://schemas.microsoft.com/office/drawing/2014/main" id="{0B91DBD7-393A-1C7B-C953-3AD14D30F408}"/>
              </a:ext>
            </a:extLst>
          </p:cNvPr>
          <p:cNvSpPr txBox="1">
            <a:spLocks noGrp="1" noRot="1" noMove="1" noResize="1" noEditPoints="1" noAdjustHandles="1" noChangeArrowheads="1" noChangeShapeType="1"/>
          </p:cNvSpPr>
          <p:nvPr/>
        </p:nvSpPr>
        <p:spPr>
          <a:xfrm>
            <a:off x="8686800" y="3267617"/>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33" name="TextBox 232">
            <a:extLst>
              <a:ext uri="{FF2B5EF4-FFF2-40B4-BE49-F238E27FC236}">
                <a16:creationId xmlns:a16="http://schemas.microsoft.com/office/drawing/2014/main" id="{B941AA46-9353-5FB1-3393-ECB523A01A8C}"/>
              </a:ext>
            </a:extLst>
          </p:cNvPr>
          <p:cNvSpPr txBox="1">
            <a:spLocks noGrp="1" noRot="1" noMove="1" noResize="1" noEditPoints="1" noAdjustHandles="1" noChangeArrowheads="1" noChangeShapeType="1"/>
          </p:cNvSpPr>
          <p:nvPr/>
        </p:nvSpPr>
        <p:spPr>
          <a:xfrm>
            <a:off x="8859982" y="3277648"/>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34" name="TextBox 233">
            <a:extLst>
              <a:ext uri="{FF2B5EF4-FFF2-40B4-BE49-F238E27FC236}">
                <a16:creationId xmlns:a16="http://schemas.microsoft.com/office/drawing/2014/main" id="{7813A42F-FC08-AB48-E51B-01C4A396EB1F}"/>
              </a:ext>
            </a:extLst>
          </p:cNvPr>
          <p:cNvSpPr txBox="1">
            <a:spLocks noGrp="1" noRot="1" noMove="1" noResize="1" noEditPoints="1" noAdjustHandles="1" noChangeArrowheads="1" noChangeShapeType="1"/>
          </p:cNvSpPr>
          <p:nvPr/>
        </p:nvSpPr>
        <p:spPr>
          <a:xfrm>
            <a:off x="6271105" y="3281173"/>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6. </a:t>
            </a:r>
          </a:p>
        </p:txBody>
      </p:sp>
      <p:sp>
        <p:nvSpPr>
          <p:cNvPr id="235" name="TextBox 234">
            <a:extLst>
              <a:ext uri="{FF2B5EF4-FFF2-40B4-BE49-F238E27FC236}">
                <a16:creationId xmlns:a16="http://schemas.microsoft.com/office/drawing/2014/main" id="{715FB37F-29EF-ED4B-3B0A-5875C0EF0026}"/>
              </a:ext>
            </a:extLst>
          </p:cNvPr>
          <p:cNvSpPr txBox="1">
            <a:spLocks noGrp="1" noRot="1" noMove="1" noResize="1" noEditPoints="1" noAdjustHandles="1" noChangeArrowheads="1" noChangeShapeType="1"/>
          </p:cNvSpPr>
          <p:nvPr/>
        </p:nvSpPr>
        <p:spPr>
          <a:xfrm>
            <a:off x="6389351" y="3567278"/>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36" name="TextBox 235">
            <a:extLst>
              <a:ext uri="{FF2B5EF4-FFF2-40B4-BE49-F238E27FC236}">
                <a16:creationId xmlns:a16="http://schemas.microsoft.com/office/drawing/2014/main" id="{A7499301-A775-3860-F0D1-1242703D94C6}"/>
              </a:ext>
            </a:extLst>
          </p:cNvPr>
          <p:cNvSpPr txBox="1">
            <a:spLocks noGrp="1" noRot="1" noMove="1" noResize="1" noEditPoints="1" noAdjustHandles="1" noChangeArrowheads="1" noChangeShapeType="1"/>
          </p:cNvSpPr>
          <p:nvPr/>
        </p:nvSpPr>
        <p:spPr>
          <a:xfrm>
            <a:off x="8686800" y="3566027"/>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37" name="TextBox 236">
            <a:extLst>
              <a:ext uri="{FF2B5EF4-FFF2-40B4-BE49-F238E27FC236}">
                <a16:creationId xmlns:a16="http://schemas.microsoft.com/office/drawing/2014/main" id="{D350E482-C67E-ABF9-C280-C17960E28DC1}"/>
              </a:ext>
            </a:extLst>
          </p:cNvPr>
          <p:cNvSpPr txBox="1">
            <a:spLocks noGrp="1" noRot="1" noMove="1" noResize="1" noEditPoints="1" noAdjustHandles="1" noChangeArrowheads="1" noChangeShapeType="1"/>
          </p:cNvSpPr>
          <p:nvPr/>
        </p:nvSpPr>
        <p:spPr>
          <a:xfrm>
            <a:off x="8859982" y="3576058"/>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38" name="TextBox 237">
            <a:extLst>
              <a:ext uri="{FF2B5EF4-FFF2-40B4-BE49-F238E27FC236}">
                <a16:creationId xmlns:a16="http://schemas.microsoft.com/office/drawing/2014/main" id="{4D970D01-45DF-7ECA-0F71-0F075F3560DF}"/>
              </a:ext>
            </a:extLst>
          </p:cNvPr>
          <p:cNvSpPr txBox="1">
            <a:spLocks noGrp="1" noRot="1" noMove="1" noResize="1" noEditPoints="1" noAdjustHandles="1" noChangeArrowheads="1" noChangeShapeType="1"/>
          </p:cNvSpPr>
          <p:nvPr/>
        </p:nvSpPr>
        <p:spPr>
          <a:xfrm>
            <a:off x="6271105" y="3579583"/>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7. </a:t>
            </a:r>
          </a:p>
        </p:txBody>
      </p:sp>
      <p:sp>
        <p:nvSpPr>
          <p:cNvPr id="239" name="TextBox 238">
            <a:extLst>
              <a:ext uri="{FF2B5EF4-FFF2-40B4-BE49-F238E27FC236}">
                <a16:creationId xmlns:a16="http://schemas.microsoft.com/office/drawing/2014/main" id="{ED2EC811-74ED-42AB-8D7D-B49B298A3A6D}"/>
              </a:ext>
            </a:extLst>
          </p:cNvPr>
          <p:cNvSpPr txBox="1">
            <a:spLocks noGrp="1" noRot="1" noMove="1" noResize="1" noEditPoints="1" noAdjustHandles="1" noChangeArrowheads="1" noChangeShapeType="1"/>
          </p:cNvSpPr>
          <p:nvPr/>
        </p:nvSpPr>
        <p:spPr>
          <a:xfrm>
            <a:off x="6382781" y="3862118"/>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40" name="TextBox 239">
            <a:extLst>
              <a:ext uri="{FF2B5EF4-FFF2-40B4-BE49-F238E27FC236}">
                <a16:creationId xmlns:a16="http://schemas.microsoft.com/office/drawing/2014/main" id="{E91C531E-27D4-1484-9E1A-498679CC5CF2}"/>
              </a:ext>
            </a:extLst>
          </p:cNvPr>
          <p:cNvSpPr txBox="1">
            <a:spLocks noGrp="1" noRot="1" noMove="1" noResize="1" noEditPoints="1" noAdjustHandles="1" noChangeArrowheads="1" noChangeShapeType="1"/>
          </p:cNvSpPr>
          <p:nvPr/>
        </p:nvSpPr>
        <p:spPr>
          <a:xfrm>
            <a:off x="8680230" y="3860867"/>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41" name="TextBox 240">
            <a:extLst>
              <a:ext uri="{FF2B5EF4-FFF2-40B4-BE49-F238E27FC236}">
                <a16:creationId xmlns:a16="http://schemas.microsoft.com/office/drawing/2014/main" id="{18D0A59C-AA41-4E86-C9A0-432B3B89CBBA}"/>
              </a:ext>
            </a:extLst>
          </p:cNvPr>
          <p:cNvSpPr txBox="1">
            <a:spLocks noGrp="1" noRot="1" noMove="1" noResize="1" noEditPoints="1" noAdjustHandles="1" noChangeArrowheads="1" noChangeShapeType="1"/>
          </p:cNvSpPr>
          <p:nvPr/>
        </p:nvSpPr>
        <p:spPr>
          <a:xfrm>
            <a:off x="8853412" y="3870898"/>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42" name="TextBox 241">
            <a:extLst>
              <a:ext uri="{FF2B5EF4-FFF2-40B4-BE49-F238E27FC236}">
                <a16:creationId xmlns:a16="http://schemas.microsoft.com/office/drawing/2014/main" id="{1D6A057C-DA6A-3078-253B-F424009AF664}"/>
              </a:ext>
            </a:extLst>
          </p:cNvPr>
          <p:cNvSpPr txBox="1">
            <a:spLocks noGrp="1" noRot="1" noMove="1" noResize="1" noEditPoints="1" noAdjustHandles="1" noChangeArrowheads="1" noChangeShapeType="1"/>
          </p:cNvSpPr>
          <p:nvPr/>
        </p:nvSpPr>
        <p:spPr>
          <a:xfrm>
            <a:off x="6264535" y="3874423"/>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8. </a:t>
            </a:r>
          </a:p>
        </p:txBody>
      </p:sp>
      <p:sp>
        <p:nvSpPr>
          <p:cNvPr id="243" name="TextBox 242">
            <a:extLst>
              <a:ext uri="{FF2B5EF4-FFF2-40B4-BE49-F238E27FC236}">
                <a16:creationId xmlns:a16="http://schemas.microsoft.com/office/drawing/2014/main" id="{45C67838-438D-208A-F437-3CC71BBBCDA1}"/>
              </a:ext>
            </a:extLst>
          </p:cNvPr>
          <p:cNvSpPr txBox="1">
            <a:spLocks noGrp="1" noRot="1" noMove="1" noResize="1" noEditPoints="1" noAdjustHandles="1" noChangeArrowheads="1" noChangeShapeType="1"/>
          </p:cNvSpPr>
          <p:nvPr/>
        </p:nvSpPr>
        <p:spPr>
          <a:xfrm>
            <a:off x="6379852" y="4179031"/>
            <a:ext cx="2297449" cy="272551"/>
          </a:xfrm>
          <a:prstGeom prst="rect">
            <a:avLst/>
          </a:prstGeom>
        </p:spPr>
        <p:txBody>
          <a:bodyPr vert="horz" wrap="square" lIns="91440" tIns="45720" rIns="91440" bIns="45720" rtlCol="0" anchor="ctr">
            <a:noAutofit/>
          </a:bodyPr>
          <a:lstStyle/>
          <a:p>
            <a:r>
              <a:rPr lang="en-US" sz="900" b="1" dirty="0">
                <a:solidFill>
                  <a:srgbClr val="022B57"/>
                </a:solidFill>
                <a:cs typeface="Lato Medium" panose="020F0602020204030203" pitchFamily="34" charset="0"/>
              </a:rPr>
              <a:t>R</a:t>
            </a:r>
            <a:r>
              <a:rPr lang="en-US" sz="900" b="1" cap="none" dirty="0">
                <a:solidFill>
                  <a:srgbClr val="022B57"/>
                </a:solidFill>
                <a:cs typeface="Lato Medium" panose="020F0602020204030203" pitchFamily="34" charset="0"/>
              </a:rPr>
              <a:t>equest</a:t>
            </a:r>
          </a:p>
        </p:txBody>
      </p:sp>
      <p:sp>
        <p:nvSpPr>
          <p:cNvPr id="244" name="TextBox 243">
            <a:extLst>
              <a:ext uri="{FF2B5EF4-FFF2-40B4-BE49-F238E27FC236}">
                <a16:creationId xmlns:a16="http://schemas.microsoft.com/office/drawing/2014/main" id="{C6337F05-8A48-8938-DE0C-3B79FC1A010C}"/>
              </a:ext>
            </a:extLst>
          </p:cNvPr>
          <p:cNvSpPr txBox="1">
            <a:spLocks noGrp="1" noRot="1" noMove="1" noResize="1" noEditPoints="1" noAdjustHandles="1" noChangeArrowheads="1" noChangeShapeType="1"/>
          </p:cNvSpPr>
          <p:nvPr/>
        </p:nvSpPr>
        <p:spPr>
          <a:xfrm>
            <a:off x="8677301" y="4177780"/>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45" name="TextBox 244">
            <a:extLst>
              <a:ext uri="{FF2B5EF4-FFF2-40B4-BE49-F238E27FC236}">
                <a16:creationId xmlns:a16="http://schemas.microsoft.com/office/drawing/2014/main" id="{F294097B-54BF-7A2B-3E8C-8C18C39D9DDE}"/>
              </a:ext>
            </a:extLst>
          </p:cNvPr>
          <p:cNvSpPr txBox="1">
            <a:spLocks noGrp="1" noRot="1" noMove="1" noResize="1" noEditPoints="1" noAdjustHandles="1" noChangeArrowheads="1" noChangeShapeType="1"/>
          </p:cNvSpPr>
          <p:nvPr/>
        </p:nvSpPr>
        <p:spPr>
          <a:xfrm>
            <a:off x="8850483" y="4187811"/>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46" name="TextBox 245">
            <a:extLst>
              <a:ext uri="{FF2B5EF4-FFF2-40B4-BE49-F238E27FC236}">
                <a16:creationId xmlns:a16="http://schemas.microsoft.com/office/drawing/2014/main" id="{505C428E-CCFD-07CF-F428-301DCE97040B}"/>
              </a:ext>
            </a:extLst>
          </p:cNvPr>
          <p:cNvSpPr txBox="1">
            <a:spLocks noGrp="1" noRot="1" noMove="1" noResize="1" noEditPoints="1" noAdjustHandles="1" noChangeArrowheads="1" noChangeShapeType="1"/>
          </p:cNvSpPr>
          <p:nvPr/>
        </p:nvSpPr>
        <p:spPr>
          <a:xfrm>
            <a:off x="6261606" y="4191336"/>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9. </a:t>
            </a:r>
          </a:p>
        </p:txBody>
      </p:sp>
      <p:sp>
        <p:nvSpPr>
          <p:cNvPr id="251" name="TextBox 250">
            <a:extLst>
              <a:ext uri="{FF2B5EF4-FFF2-40B4-BE49-F238E27FC236}">
                <a16:creationId xmlns:a16="http://schemas.microsoft.com/office/drawing/2014/main" id="{9AF839CC-52C6-E42B-AB83-BFB3EBE46350}"/>
              </a:ext>
            </a:extLst>
          </p:cNvPr>
          <p:cNvSpPr txBox="1">
            <a:spLocks noGrp="1" noRot="1" noMove="1" noResize="1" noEditPoints="1" noAdjustHandles="1" noChangeArrowheads="1" noChangeShapeType="1"/>
          </p:cNvSpPr>
          <p:nvPr/>
        </p:nvSpPr>
        <p:spPr>
          <a:xfrm>
            <a:off x="6379852" y="4453180"/>
            <a:ext cx="2297449" cy="272551"/>
          </a:xfrm>
          <a:prstGeom prst="rect">
            <a:avLst/>
          </a:prstGeom>
        </p:spPr>
        <p:txBody>
          <a:bodyPr vert="horz" wrap="square" lIns="91440" tIns="45720" rIns="91440" bIns="45720" rtlCol="0" anchor="ctr">
            <a:noAutofit/>
          </a:bodyPr>
          <a:lstStyle/>
          <a:p>
            <a:r>
              <a:rPr lang="en-US" sz="900" b="1" cap="none" dirty="0">
                <a:solidFill>
                  <a:srgbClr val="022B57"/>
                </a:solidFill>
                <a:cs typeface="Lato Medium" panose="020F0602020204030203" pitchFamily="34" charset="0"/>
              </a:rPr>
              <a:t>Request</a:t>
            </a:r>
          </a:p>
        </p:txBody>
      </p:sp>
      <p:sp>
        <p:nvSpPr>
          <p:cNvPr id="252" name="TextBox 251">
            <a:extLst>
              <a:ext uri="{FF2B5EF4-FFF2-40B4-BE49-F238E27FC236}">
                <a16:creationId xmlns:a16="http://schemas.microsoft.com/office/drawing/2014/main" id="{94D3B225-342B-D9A3-BD50-A4717A2B2B56}"/>
              </a:ext>
            </a:extLst>
          </p:cNvPr>
          <p:cNvSpPr txBox="1">
            <a:spLocks noGrp="1" noRot="1" noMove="1" noResize="1" noEditPoints="1" noAdjustHandles="1" noChangeArrowheads="1" noChangeShapeType="1"/>
          </p:cNvSpPr>
          <p:nvPr/>
        </p:nvSpPr>
        <p:spPr>
          <a:xfrm>
            <a:off x="8677301" y="4451929"/>
            <a:ext cx="284018" cy="219504"/>
          </a:xfrm>
          <a:prstGeom prst="rect">
            <a:avLst/>
          </a:prstGeom>
        </p:spPr>
        <p:txBody>
          <a:bodyPr vert="horz" wrap="none" lIns="91440" tIns="45720" rIns="91440" bIns="45720" rtlCol="0" anchor="ctr">
            <a:noAutofit/>
          </a:bodyPr>
          <a:lstStyle/>
          <a:p>
            <a:r>
              <a:rPr lang="en-US" sz="1000" b="1" cap="none" dirty="0">
                <a:solidFill>
                  <a:srgbClr val="022B57"/>
                </a:solidFill>
                <a:cs typeface="Lato Medium" panose="020F0602020204030203" pitchFamily="34" charset="0"/>
              </a:rPr>
              <a:t>XX</a:t>
            </a:r>
          </a:p>
        </p:txBody>
      </p:sp>
      <p:sp>
        <p:nvSpPr>
          <p:cNvPr id="253" name="TextBox 252">
            <a:extLst>
              <a:ext uri="{FF2B5EF4-FFF2-40B4-BE49-F238E27FC236}">
                <a16:creationId xmlns:a16="http://schemas.microsoft.com/office/drawing/2014/main" id="{4D2010C8-B3C7-725D-4C9A-E07041A48407}"/>
              </a:ext>
            </a:extLst>
          </p:cNvPr>
          <p:cNvSpPr txBox="1">
            <a:spLocks noGrp="1" noRot="1" noMove="1" noResize="1" noEditPoints="1" noAdjustHandles="1" noChangeArrowheads="1" noChangeShapeType="1"/>
          </p:cNvSpPr>
          <p:nvPr/>
        </p:nvSpPr>
        <p:spPr>
          <a:xfrm>
            <a:off x="8850483" y="4461960"/>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a:t>
            </a:r>
          </a:p>
        </p:txBody>
      </p:sp>
      <p:sp>
        <p:nvSpPr>
          <p:cNvPr id="254" name="TextBox 253">
            <a:extLst>
              <a:ext uri="{FF2B5EF4-FFF2-40B4-BE49-F238E27FC236}">
                <a16:creationId xmlns:a16="http://schemas.microsoft.com/office/drawing/2014/main" id="{A7AABAAD-A288-87EC-679A-F4A782617FBF}"/>
              </a:ext>
            </a:extLst>
          </p:cNvPr>
          <p:cNvSpPr txBox="1">
            <a:spLocks noGrp="1" noRot="1" noMove="1" noResize="1" noEditPoints="1" noAdjustHandles="1" noChangeArrowheads="1" noChangeShapeType="1"/>
          </p:cNvSpPr>
          <p:nvPr/>
        </p:nvSpPr>
        <p:spPr>
          <a:xfrm>
            <a:off x="6216385" y="4466956"/>
            <a:ext cx="284018" cy="219504"/>
          </a:xfrm>
          <a:prstGeom prst="rect">
            <a:avLst/>
          </a:prstGeom>
        </p:spPr>
        <p:txBody>
          <a:bodyPr vert="horz" wrap="none" lIns="91440" tIns="45720" rIns="91440" bIns="45720" rtlCol="0" anchor="ctr">
            <a:noAutofit/>
          </a:bodyPr>
          <a:lstStyle/>
          <a:p>
            <a:r>
              <a:rPr lang="en-US" sz="900" b="1" dirty="0">
                <a:solidFill>
                  <a:schemeClr val="bg1"/>
                </a:solidFill>
                <a:cs typeface="Lato Medium" panose="020F0602020204030203" pitchFamily="34" charset="0"/>
              </a:rPr>
              <a:t>10. </a:t>
            </a:r>
          </a:p>
        </p:txBody>
      </p:sp>
      <p:sp>
        <p:nvSpPr>
          <p:cNvPr id="255" name="Text Placeholder 1">
            <a:extLst>
              <a:ext uri="{FF2B5EF4-FFF2-40B4-BE49-F238E27FC236}">
                <a16:creationId xmlns:a16="http://schemas.microsoft.com/office/drawing/2014/main" id="{E1D310FA-C8CC-CE8A-4D62-389A34354951}"/>
              </a:ext>
            </a:extLst>
          </p:cNvPr>
          <p:cNvSpPr txBox="1">
            <a:spLocks noGrp="1" noRot="1" noMove="1" noResize="1" noEditPoints="1" noAdjustHandles="1" noChangeArrowheads="1" noChangeShapeType="1"/>
          </p:cNvSpPr>
          <p:nvPr/>
        </p:nvSpPr>
        <p:spPr>
          <a:xfrm>
            <a:off x="6310745" y="4722470"/>
            <a:ext cx="2833255" cy="413942"/>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0"/>
              </a:spcAft>
              <a:buFont typeface="Arial" panose="020B0604020202020204" pitchFamily="34" charset="0"/>
              <a:buNone/>
              <a:defRPr sz="1800" b="1" i="0" kern="1200">
                <a:solidFill>
                  <a:schemeClr val="accent3"/>
                </a:solidFill>
                <a:latin typeface="+mn-lt"/>
                <a:ea typeface="+mn-ea"/>
                <a:cs typeface="Aptos Regular" pitchFamily="50" charset="0"/>
              </a:defRPr>
            </a:lvl1pPr>
            <a:lvl2pPr marL="0" indent="0" algn="l" defTabSz="685800" rtl="0" eaLnBrk="1" latinLnBrk="0" hangingPunct="1">
              <a:lnSpc>
                <a:spcPct val="100000"/>
              </a:lnSpc>
              <a:spcBef>
                <a:spcPts val="0"/>
              </a:spcBef>
              <a:spcAft>
                <a:spcPts val="1000"/>
              </a:spcAft>
              <a:buFont typeface="Arial" panose="020B0604020202020204" pitchFamily="34" charset="0"/>
              <a:buNone/>
              <a:tabLst/>
              <a:defRPr sz="1600" kern="1200">
                <a:solidFill>
                  <a:schemeClr val="tx1"/>
                </a:solidFill>
                <a:latin typeface="Aptos Regular" pitchFamily="50" charset="0"/>
                <a:ea typeface="+mn-ea"/>
                <a:cs typeface="Aptos Regular" pitchFamily="50" charset="0"/>
              </a:defRPr>
            </a:lvl2pPr>
            <a:lvl3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3pPr>
            <a:lvl4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4pPr>
            <a:lvl5pPr marL="0" indent="0" algn="l" defTabSz="4572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Aptos Regular" pitchFamily="50" charset="0"/>
                <a:ea typeface="+mn-ea"/>
                <a:cs typeface="Aptos Regular" pitchFamily="50"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a:solidFill>
                  <a:srgbClr val="FFFFFF"/>
                </a:solidFill>
              </a:rPr>
              <a:t>The percentage score is based on the number of students whose request for assistance on each item was 6 or higher (in a range of 1-10).</a:t>
            </a:r>
          </a:p>
        </p:txBody>
      </p:sp>
      <p:sp>
        <p:nvSpPr>
          <p:cNvPr id="256" name="TextBox 255">
            <a:extLst>
              <a:ext uri="{FF2B5EF4-FFF2-40B4-BE49-F238E27FC236}">
                <a16:creationId xmlns:a16="http://schemas.microsoft.com/office/drawing/2014/main" id="{AE1A6144-4F75-43C6-BF8A-E96AFA79ECDD}"/>
              </a:ext>
            </a:extLst>
          </p:cNvPr>
          <p:cNvSpPr txBox="1">
            <a:spLocks noGrp="1" noRot="1" noMove="1" noResize="1" noEditPoints="1" noAdjustHandles="1" noChangeArrowheads="1" noChangeShapeType="1"/>
          </p:cNvSpPr>
          <p:nvPr/>
        </p:nvSpPr>
        <p:spPr>
          <a:xfrm>
            <a:off x="7380118" y="859614"/>
            <a:ext cx="473256" cy="216064"/>
          </a:xfrm>
          <a:prstGeom prst="rect">
            <a:avLst/>
          </a:prstGeom>
        </p:spPr>
        <p:txBody>
          <a:bodyPr vert="horz" wrap="square" lIns="91440" tIns="45720" rIns="91440" bIns="45720" rtlCol="0" anchor="ctr">
            <a:noAutofit/>
          </a:bodyPr>
          <a:lstStyle/>
          <a:p>
            <a:r>
              <a:rPr lang="en-US" sz="1000" b="1" dirty="0">
                <a:solidFill>
                  <a:srgbClr val="022B57"/>
                </a:solidFill>
                <a:cs typeface="Lato Medium" panose="020F0602020204030203" pitchFamily="34" charset="0"/>
              </a:rPr>
              <a:t>XX%</a:t>
            </a:r>
            <a:endParaRPr lang="en-US" sz="1000" b="1" cap="none" dirty="0">
              <a:solidFill>
                <a:srgbClr val="022B57"/>
              </a:solidFill>
              <a:cs typeface="Lato Medium" panose="020F0602020204030203" pitchFamily="34" charset="0"/>
            </a:endParaRPr>
          </a:p>
        </p:txBody>
      </p:sp>
      <p:cxnSp>
        <p:nvCxnSpPr>
          <p:cNvPr id="258" name="Straight Connector 257">
            <a:extLst>
              <a:ext uri="{FF2B5EF4-FFF2-40B4-BE49-F238E27FC236}">
                <a16:creationId xmlns:a16="http://schemas.microsoft.com/office/drawing/2014/main" id="{DCEA71E1-5D95-03E9-8078-825EEF095105}"/>
              </a:ext>
            </a:extLst>
          </p:cNvPr>
          <p:cNvCxnSpPr>
            <a:cxnSpLocks noGrp="1" noRot="1" noMove="1" noResize="1" noEditPoints="1" noAdjustHandles="1" noChangeArrowheads="1" noChangeShapeType="1"/>
          </p:cNvCxnSpPr>
          <p:nvPr/>
        </p:nvCxnSpPr>
        <p:spPr>
          <a:xfrm>
            <a:off x="8728364" y="1890430"/>
            <a:ext cx="0" cy="285136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75F0887-1D3D-4E55-8207-112C77B03517}"/>
              </a:ext>
            </a:extLst>
          </p:cNvPr>
          <p:cNvPicPr>
            <a:picLocks noGrp="1" noRot="1" noMove="1" noResize="1" noEditPoints="1" noAdjustHandles="1" noChangeArrowheads="1" noChangeShapeType="1" noCrop="1"/>
          </p:cNvPicPr>
          <p:nvPr/>
        </p:nvPicPr>
        <p:blipFill rotWithShape="1">
          <a:blip r:embed="rId8" cstate="print">
            <a:extLst>
              <a:ext uri="{28A0092B-C50C-407E-A947-70E740481C1C}">
                <a14:useLocalDpi xmlns:a14="http://schemas.microsoft.com/office/drawing/2010/main" val="0"/>
              </a:ext>
            </a:extLst>
          </a:blip>
          <a:srcRect l="66073" t="26871" r="20224" b="58698"/>
          <a:stretch/>
        </p:blipFill>
        <p:spPr>
          <a:xfrm>
            <a:off x="5248247" y="705686"/>
            <a:ext cx="909054" cy="739707"/>
          </a:xfrm>
          <a:prstGeom prst="rect">
            <a:avLst/>
          </a:prstGeom>
        </p:spPr>
      </p:pic>
    </p:spTree>
    <p:extLst>
      <p:ext uri="{BB962C8B-B14F-4D97-AF65-F5344CB8AC3E}">
        <p14:creationId xmlns:p14="http://schemas.microsoft.com/office/powerpoint/2010/main" val="2917654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6F976EB-CE1E-DAA9-6A49-F13794AF2918}"/>
              </a:ext>
            </a:extLst>
          </p:cNvPr>
          <p:cNvSpPr>
            <a:spLocks noGrp="1"/>
          </p:cNvSpPr>
          <p:nvPr>
            <p:ph type="pic" sz="quarter" idx="10"/>
          </p:nvPr>
        </p:nvSpPr>
        <p:spPr/>
        <p:txBody>
          <a:bodyPr/>
          <a:lstStyle/>
          <a:p>
            <a:endParaRPr lang="en-US"/>
          </a:p>
        </p:txBody>
      </p:sp>
      <p:sp>
        <p:nvSpPr>
          <p:cNvPr id="2" name="Title 1">
            <a:extLst>
              <a:ext uri="{FF2B5EF4-FFF2-40B4-BE49-F238E27FC236}">
                <a16:creationId xmlns:a16="http://schemas.microsoft.com/office/drawing/2014/main" id="{F8FFD65D-ABAB-F0FC-5DEE-F76547B4C532}"/>
              </a:ext>
            </a:extLst>
          </p:cNvPr>
          <p:cNvSpPr>
            <a:spLocks noGrp="1"/>
          </p:cNvSpPr>
          <p:nvPr>
            <p:ph type="ctrTitle"/>
          </p:nvPr>
        </p:nvSpPr>
        <p:spPr/>
        <p:txBody>
          <a:bodyPr/>
          <a:lstStyle/>
          <a:p>
            <a:r>
              <a:rPr lang="en-US"/>
              <a:t>Mid-way through the first year: What are your first-year students saying now?</a:t>
            </a:r>
          </a:p>
        </p:txBody>
      </p:sp>
      <p:sp>
        <p:nvSpPr>
          <p:cNvPr id="6" name="Text Placeholder 5">
            <a:extLst>
              <a:ext uri="{FF2B5EF4-FFF2-40B4-BE49-F238E27FC236}">
                <a16:creationId xmlns:a16="http://schemas.microsoft.com/office/drawing/2014/main" id="{991216B4-9B0C-A0CA-8B58-2DEDF6D4664E}"/>
              </a:ext>
            </a:extLst>
          </p:cNvPr>
          <p:cNvSpPr>
            <a:spLocks noGrp="1"/>
          </p:cNvSpPr>
          <p:nvPr>
            <p:ph type="body" sz="quarter" idx="12"/>
          </p:nvPr>
        </p:nvSpPr>
        <p:spPr>
          <a:xfrm>
            <a:off x="463013" y="4384450"/>
            <a:ext cx="4186658" cy="532879"/>
          </a:xfrm>
        </p:spPr>
        <p:txBody>
          <a:bodyPr/>
          <a:lstStyle/>
          <a:p>
            <a:r>
              <a:rPr lang="en-US" sz="1600" b="1"/>
              <a:t>SCHOOL NAME</a:t>
            </a:r>
          </a:p>
        </p:txBody>
      </p:sp>
      <p:sp>
        <p:nvSpPr>
          <p:cNvPr id="7" name="Text Placeholder 5">
            <a:extLst>
              <a:ext uri="{FF2B5EF4-FFF2-40B4-BE49-F238E27FC236}">
                <a16:creationId xmlns:a16="http://schemas.microsoft.com/office/drawing/2014/main" id="{6F16A944-10BB-E55F-F4CD-5D5B0554794F}"/>
              </a:ext>
            </a:extLst>
          </p:cNvPr>
          <p:cNvSpPr txBox="1">
            <a:spLocks/>
          </p:cNvSpPr>
          <p:nvPr/>
        </p:nvSpPr>
        <p:spPr>
          <a:xfrm>
            <a:off x="463013" y="4052695"/>
            <a:ext cx="7949467" cy="532879"/>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400"/>
              </a:spcAft>
              <a:buFont typeface="Arial" panose="020B0604020202020204" pitchFamily="34" charset="0"/>
              <a:buNone/>
              <a:defRPr sz="1200" kern="1200">
                <a:solidFill>
                  <a:schemeClr val="tx2"/>
                </a:solidFill>
                <a:latin typeface="+mn-lt"/>
                <a:ea typeface="+mn-ea"/>
                <a:cs typeface="+mn-cs"/>
              </a:defRPr>
            </a:lvl1pPr>
            <a:lvl2pPr marL="338328" indent="0" algn="l" defTabSz="685800" rtl="0" eaLnBrk="1" latinLnBrk="0" hangingPunct="1">
              <a:lnSpc>
                <a:spcPct val="100000"/>
              </a:lnSpc>
              <a:spcBef>
                <a:spcPts val="0"/>
              </a:spcBef>
              <a:spcAft>
                <a:spcPts val="0"/>
              </a:spcAft>
              <a:buFont typeface="Arial" panose="020B0604020202020204" pitchFamily="34" charset="0"/>
              <a:buNone/>
              <a:tabLst/>
              <a:defRPr sz="1200" kern="1200">
                <a:solidFill>
                  <a:schemeClr val="tx2"/>
                </a:solidFill>
                <a:latin typeface="+mn-lt"/>
                <a:ea typeface="+mn-ea"/>
                <a:cs typeface="+mn-cs"/>
              </a:defRPr>
            </a:lvl2pPr>
            <a:lvl3pPr marL="7955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3pPr>
            <a:lvl4pPr marL="12527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4pPr>
            <a:lvl5pPr marL="17099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a:t>Mid-Year Student Assessment™ Summary Results, Fall 2025 Cohort</a:t>
            </a:r>
          </a:p>
        </p:txBody>
      </p:sp>
      <p:sp>
        <p:nvSpPr>
          <p:cNvPr id="3" name="TextBox 2">
            <a:extLst>
              <a:ext uri="{FF2B5EF4-FFF2-40B4-BE49-F238E27FC236}">
                <a16:creationId xmlns:a16="http://schemas.microsoft.com/office/drawing/2014/main" id="{C221EB89-07C1-58B5-C9C8-A26F581248BF}"/>
              </a:ext>
            </a:extLst>
          </p:cNvPr>
          <p:cNvSpPr txBox="1"/>
          <p:nvPr/>
        </p:nvSpPr>
        <p:spPr>
          <a:xfrm>
            <a:off x="7984944" y="4787088"/>
            <a:ext cx="558800" cy="135467"/>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XX</a:t>
            </a:r>
            <a:r>
              <a:rPr lang="en-US" sz="1400" b="1" cap="none">
                <a:solidFill>
                  <a:srgbClr val="022B57"/>
                </a:solidFill>
                <a:cs typeface="Lato Medium" panose="020F0602020204030203" pitchFamily="34" charset="0"/>
              </a:rPr>
              <a:t>%</a:t>
            </a:r>
          </a:p>
        </p:txBody>
      </p:sp>
      <p:sp>
        <p:nvSpPr>
          <p:cNvPr id="5" name="TextBox 4">
            <a:extLst>
              <a:ext uri="{FF2B5EF4-FFF2-40B4-BE49-F238E27FC236}">
                <a16:creationId xmlns:a16="http://schemas.microsoft.com/office/drawing/2014/main" id="{370ED8B0-4F6F-9287-6057-5B3E0A819598}"/>
              </a:ext>
            </a:extLst>
          </p:cNvPr>
          <p:cNvSpPr txBox="1"/>
          <p:nvPr/>
        </p:nvSpPr>
        <p:spPr>
          <a:xfrm>
            <a:off x="7984944" y="4480466"/>
            <a:ext cx="558800" cy="135467"/>
          </a:xfrm>
          <a:prstGeom prst="rect">
            <a:avLst/>
          </a:prstGeom>
        </p:spPr>
        <p:txBody>
          <a:bodyPr vert="horz" wrap="square" lIns="91440" tIns="45720" rIns="91440" bIns="45720" rtlCol="0" anchor="ctr">
            <a:noAutofit/>
          </a:bodyPr>
          <a:lstStyle/>
          <a:p>
            <a:r>
              <a:rPr lang="en-US" sz="1400" b="1">
                <a:solidFill>
                  <a:srgbClr val="022B57"/>
                </a:solidFill>
                <a:latin typeface="Lato Medium" panose="020F0602020204030203" pitchFamily="34" charset="0"/>
                <a:cs typeface="Lato Medium" panose="020F0602020204030203" pitchFamily="34" charset="0"/>
              </a:rPr>
              <a:t>XX</a:t>
            </a:r>
            <a:endParaRPr lang="en-US" sz="1400" b="1" cap="none">
              <a:solidFill>
                <a:srgbClr val="022B57"/>
              </a:solidFill>
              <a:latin typeface="Lato Medium" panose="020F0602020204030203" pitchFamily="34" charset="0"/>
              <a:cs typeface="Lato Medium" panose="020F0602020204030203" pitchFamily="34" charset="0"/>
            </a:endParaRPr>
          </a:p>
        </p:txBody>
      </p:sp>
      <p:sp>
        <p:nvSpPr>
          <p:cNvPr id="8" name="TextBox 7">
            <a:extLst>
              <a:ext uri="{FF2B5EF4-FFF2-40B4-BE49-F238E27FC236}">
                <a16:creationId xmlns:a16="http://schemas.microsoft.com/office/drawing/2014/main" id="{5F414875-1C0E-B293-94F8-7C8F5FD850F7}"/>
              </a:ext>
            </a:extLst>
          </p:cNvPr>
          <p:cNvSpPr txBox="1">
            <a:spLocks noGrp="1" noRot="1" noMove="1" noResize="1" noEditPoints="1" noAdjustHandles="1" noChangeArrowheads="1" noChangeShapeType="1"/>
          </p:cNvSpPr>
          <p:nvPr/>
        </p:nvSpPr>
        <p:spPr>
          <a:xfrm>
            <a:off x="7479501" y="4480465"/>
            <a:ext cx="558800" cy="135467"/>
          </a:xfrm>
          <a:prstGeom prst="rect">
            <a:avLst/>
          </a:prstGeom>
        </p:spPr>
        <p:txBody>
          <a:bodyPr vert="horz" wrap="square" lIns="91440" tIns="45720" rIns="91440" bIns="45720" rtlCol="0" anchor="ctr">
            <a:noAutofit/>
          </a:bodyPr>
          <a:lstStyle/>
          <a:p>
            <a:r>
              <a:rPr lang="en-US" sz="1400" b="1" cap="none">
                <a:solidFill>
                  <a:srgbClr val="022B57"/>
                </a:solidFill>
                <a:latin typeface="Lato Medium" panose="020F0602020204030203" pitchFamily="34" charset="0"/>
                <a:cs typeface="Lato Medium" panose="020F0602020204030203" pitchFamily="34" charset="0"/>
              </a:rPr>
              <a:t>N =</a:t>
            </a:r>
          </a:p>
        </p:txBody>
      </p:sp>
      <p:sp>
        <p:nvSpPr>
          <p:cNvPr id="12" name="TextBox 11">
            <a:extLst>
              <a:ext uri="{FF2B5EF4-FFF2-40B4-BE49-F238E27FC236}">
                <a16:creationId xmlns:a16="http://schemas.microsoft.com/office/drawing/2014/main" id="{C55B2F92-A65D-2C83-8466-B0E171329890}"/>
              </a:ext>
            </a:extLst>
          </p:cNvPr>
          <p:cNvSpPr txBox="1">
            <a:spLocks noGrp="1" noRot="1" noMove="1" noResize="1" noEditPoints="1" noAdjustHandles="1" noChangeArrowheads="1" noChangeShapeType="1"/>
          </p:cNvSpPr>
          <p:nvPr/>
        </p:nvSpPr>
        <p:spPr>
          <a:xfrm>
            <a:off x="6329648" y="4753486"/>
            <a:ext cx="1655296" cy="221368"/>
          </a:xfrm>
          <a:prstGeom prst="rect">
            <a:avLst/>
          </a:prstGeom>
        </p:spPr>
        <p:txBody>
          <a:bodyPr vert="horz" wrap="square" lIns="91440" tIns="45720" rIns="91440" bIns="45720" rtlCol="0" anchor="ctr">
            <a:noAutofit/>
          </a:bodyPr>
          <a:lstStyle/>
          <a:p>
            <a:r>
              <a:rPr lang="en-US" sz="1400" b="1">
                <a:solidFill>
                  <a:srgbClr val="022B57"/>
                </a:solidFill>
                <a:latin typeface="Lato Medium" panose="020F0602020204030203" pitchFamily="34" charset="0"/>
                <a:cs typeface="Lato Medium" panose="020F0602020204030203" pitchFamily="34" charset="0"/>
              </a:rPr>
              <a:t>Completion Rate </a:t>
            </a:r>
            <a:r>
              <a:rPr lang="en-US" sz="1400" b="1" cap="none">
                <a:solidFill>
                  <a:srgbClr val="022B57"/>
                </a:solidFill>
                <a:latin typeface="Lato Medium" panose="020F0602020204030203" pitchFamily="34" charset="0"/>
                <a:cs typeface="Lato Medium" panose="020F0602020204030203" pitchFamily="34" charset="0"/>
              </a:rPr>
              <a:t>=</a:t>
            </a:r>
          </a:p>
        </p:txBody>
      </p:sp>
      <p:sp>
        <p:nvSpPr>
          <p:cNvPr id="13" name="Rectangle 12">
            <a:extLst>
              <a:ext uri="{FF2B5EF4-FFF2-40B4-BE49-F238E27FC236}">
                <a16:creationId xmlns:a16="http://schemas.microsoft.com/office/drawing/2014/main" id="{E781C01F-DE41-84D6-BA4A-61F125D5D144}"/>
              </a:ext>
            </a:extLst>
          </p:cNvPr>
          <p:cNvSpPr/>
          <p:nvPr/>
        </p:nvSpPr>
        <p:spPr>
          <a:xfrm>
            <a:off x="7984944" y="4420219"/>
            <a:ext cx="558800" cy="246293"/>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A2052B-F073-C7F8-70E5-22EC05B13C1D}"/>
              </a:ext>
            </a:extLst>
          </p:cNvPr>
          <p:cNvSpPr/>
          <p:nvPr/>
        </p:nvSpPr>
        <p:spPr>
          <a:xfrm>
            <a:off x="7984944" y="4726758"/>
            <a:ext cx="558800" cy="246293"/>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462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81FFB-5964-278F-A9CF-A4EC7B6FB88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4BCB936-E180-2E44-1343-AA28FE91CED4}"/>
              </a:ext>
            </a:extLst>
          </p:cNvPr>
          <p:cNvSpPr>
            <a:spLocks noGrp="1" noRot="1" noMove="1" noResize="1" noEditPoints="1" noAdjustHandles="1" noChangeArrowheads="1" noChangeShapeType="1"/>
          </p:cNvSpPr>
          <p:nvPr/>
        </p:nvSpPr>
        <p:spPr>
          <a:xfrm>
            <a:off x="1322069" y="3295953"/>
            <a:ext cx="6446522" cy="416398"/>
          </a:xfrm>
          <a:prstGeom prst="rect">
            <a:avLst/>
          </a:prstGeom>
          <a:solidFill>
            <a:schemeClr val="bg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43894A-686E-B4DD-6566-E1C02A3D4540}"/>
              </a:ext>
            </a:extLst>
          </p:cNvPr>
          <p:cNvSpPr>
            <a:spLocks noGrp="1" noRot="1" noMove="1" noResize="1" noEditPoints="1" noAdjustHandles="1" noChangeArrowheads="1" noChangeShapeType="1"/>
          </p:cNvSpPr>
          <p:nvPr/>
        </p:nvSpPr>
        <p:spPr>
          <a:xfrm>
            <a:off x="1314448" y="4019218"/>
            <a:ext cx="6446522" cy="416398"/>
          </a:xfrm>
          <a:prstGeom prst="rect">
            <a:avLst/>
          </a:prstGeom>
          <a:solidFill>
            <a:schemeClr val="bg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D63B472-6F81-78B8-43DE-C0084A839599}"/>
              </a:ext>
            </a:extLst>
          </p:cNvPr>
          <p:cNvSpPr>
            <a:spLocks noGrp="1" noRot="1" noMove="1" noResize="1" noEditPoints="1" noAdjustHandles="1" noChangeArrowheads="1" noChangeShapeType="1"/>
          </p:cNvSpPr>
          <p:nvPr/>
        </p:nvSpPr>
        <p:spPr>
          <a:xfrm>
            <a:off x="1322069" y="2521527"/>
            <a:ext cx="6446522" cy="416398"/>
          </a:xfrm>
          <a:prstGeom prst="rect">
            <a:avLst/>
          </a:prstGeom>
          <a:solidFill>
            <a:schemeClr val="bg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a:extLst>
              <a:ext uri="{FF2B5EF4-FFF2-40B4-BE49-F238E27FC236}">
                <a16:creationId xmlns:a16="http://schemas.microsoft.com/office/drawing/2014/main" id="{7D1BF577-1F3A-E68B-B056-750DD85A82CB}"/>
              </a:ext>
            </a:extLst>
          </p:cNvPr>
          <p:cNvSpPr>
            <a:spLocks noGrp="1"/>
          </p:cNvSpPr>
          <p:nvPr>
            <p:ph type="body" sz="quarter" idx="13"/>
          </p:nvPr>
        </p:nvSpPr>
        <p:spPr>
          <a:xfrm>
            <a:off x="457199" y="1000421"/>
            <a:ext cx="8161021" cy="416398"/>
          </a:xfrm>
        </p:spPr>
        <p:txBody>
          <a:bodyPr/>
          <a:lstStyle/>
          <a:p>
            <a:r>
              <a:rPr lang="en-US"/>
              <a:t>These are the areas in which our students saw the greatest growth in their first term</a:t>
            </a:r>
          </a:p>
        </p:txBody>
      </p:sp>
      <p:sp>
        <p:nvSpPr>
          <p:cNvPr id="2" name="Title 1">
            <a:extLst>
              <a:ext uri="{FF2B5EF4-FFF2-40B4-BE49-F238E27FC236}">
                <a16:creationId xmlns:a16="http://schemas.microsoft.com/office/drawing/2014/main" id="{6B7F4D2D-D82A-7A74-D342-532CEFC37AFC}"/>
              </a:ext>
            </a:extLst>
          </p:cNvPr>
          <p:cNvSpPr>
            <a:spLocks noGrp="1"/>
          </p:cNvSpPr>
          <p:nvPr>
            <p:ph type="title"/>
          </p:nvPr>
        </p:nvSpPr>
        <p:spPr>
          <a:xfrm>
            <a:off x="457199" y="201938"/>
            <a:ext cx="7918663" cy="777079"/>
          </a:xfrm>
        </p:spPr>
        <p:txBody>
          <a:bodyPr/>
          <a:lstStyle/>
          <a:p>
            <a:r>
              <a:rPr lang="en-US"/>
              <a:t>In what areas have we seen growth and development in our students?</a:t>
            </a:r>
          </a:p>
        </p:txBody>
      </p:sp>
      <p:pic>
        <p:nvPicPr>
          <p:cNvPr id="33" name="Graphic 32">
            <a:extLst>
              <a:ext uri="{FF2B5EF4-FFF2-40B4-BE49-F238E27FC236}">
                <a16:creationId xmlns:a16="http://schemas.microsoft.com/office/drawing/2014/main" id="{560D1652-3128-7110-634E-1063F47059C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742" y="4477770"/>
            <a:ext cx="749296" cy="591111"/>
          </a:xfrm>
          <a:prstGeom prst="rect">
            <a:avLst/>
          </a:prstGeom>
        </p:spPr>
      </p:pic>
      <p:sp>
        <p:nvSpPr>
          <p:cNvPr id="18" name="TextBox 17">
            <a:extLst>
              <a:ext uri="{FF2B5EF4-FFF2-40B4-BE49-F238E27FC236}">
                <a16:creationId xmlns:a16="http://schemas.microsoft.com/office/drawing/2014/main" id="{5A1D803E-FCB6-EF27-6BAA-EE0496AE9116}"/>
              </a:ext>
            </a:extLst>
          </p:cNvPr>
          <p:cNvSpPr txBox="1"/>
          <p:nvPr/>
        </p:nvSpPr>
        <p:spPr>
          <a:xfrm>
            <a:off x="578390" y="1947859"/>
            <a:ext cx="2560320" cy="369332"/>
          </a:xfrm>
          <a:prstGeom prst="rect">
            <a:avLst/>
          </a:prstGeom>
          <a:noFill/>
        </p:spPr>
        <p:txBody>
          <a:bodyPr wrap="square" rtlCol="0">
            <a:spAutoFit/>
          </a:bodyPr>
          <a:lstStyle/>
          <a:p>
            <a:pPr algn="l">
              <a:spcAft>
                <a:spcPts val="1600"/>
              </a:spcAft>
            </a:pPr>
            <a:r>
              <a:rPr lang="en-US" b="1">
                <a:solidFill>
                  <a:schemeClr val="tx2"/>
                </a:solidFill>
              </a:rPr>
              <a:t>SCALE NAME</a:t>
            </a:r>
          </a:p>
        </p:txBody>
      </p:sp>
      <p:sp>
        <p:nvSpPr>
          <p:cNvPr id="19" name="TextBox 18">
            <a:extLst>
              <a:ext uri="{FF2B5EF4-FFF2-40B4-BE49-F238E27FC236}">
                <a16:creationId xmlns:a16="http://schemas.microsoft.com/office/drawing/2014/main" id="{74B2B5B8-4226-6446-DD8C-307CA0260038}"/>
              </a:ext>
            </a:extLst>
          </p:cNvPr>
          <p:cNvSpPr txBox="1"/>
          <p:nvPr/>
        </p:nvSpPr>
        <p:spPr>
          <a:xfrm>
            <a:off x="1375409" y="2593446"/>
            <a:ext cx="6324600" cy="307777"/>
          </a:xfrm>
          <a:prstGeom prst="rect">
            <a:avLst/>
          </a:prstGeom>
          <a:noFill/>
        </p:spPr>
        <p:txBody>
          <a:bodyPr wrap="square" rtlCol="0">
            <a:spAutoFit/>
          </a:bodyPr>
          <a:lstStyle/>
          <a:p>
            <a:pPr algn="l">
              <a:spcAft>
                <a:spcPts val="1600"/>
              </a:spcAft>
            </a:pPr>
            <a:r>
              <a:rPr lang="en-US" sz="1400"/>
              <a:t>One</a:t>
            </a:r>
          </a:p>
        </p:txBody>
      </p:sp>
      <p:sp>
        <p:nvSpPr>
          <p:cNvPr id="20" name="TextBox 19">
            <a:extLst>
              <a:ext uri="{FF2B5EF4-FFF2-40B4-BE49-F238E27FC236}">
                <a16:creationId xmlns:a16="http://schemas.microsoft.com/office/drawing/2014/main" id="{F08AC820-9DAA-A65D-DD2F-17B6DF1B5CA7}"/>
              </a:ext>
            </a:extLst>
          </p:cNvPr>
          <p:cNvSpPr txBox="1"/>
          <p:nvPr/>
        </p:nvSpPr>
        <p:spPr>
          <a:xfrm>
            <a:off x="1322069" y="3326731"/>
            <a:ext cx="6324600" cy="307777"/>
          </a:xfrm>
          <a:prstGeom prst="rect">
            <a:avLst/>
          </a:prstGeom>
          <a:noFill/>
        </p:spPr>
        <p:txBody>
          <a:bodyPr wrap="square" rtlCol="0">
            <a:spAutoFit/>
          </a:bodyPr>
          <a:lstStyle/>
          <a:p>
            <a:pPr algn="l">
              <a:spcAft>
                <a:spcPts val="1600"/>
              </a:spcAft>
            </a:pPr>
            <a:r>
              <a:rPr lang="en-US" sz="1400"/>
              <a:t>   Two</a:t>
            </a:r>
          </a:p>
        </p:txBody>
      </p:sp>
      <p:sp>
        <p:nvSpPr>
          <p:cNvPr id="21" name="TextBox 20">
            <a:extLst>
              <a:ext uri="{FF2B5EF4-FFF2-40B4-BE49-F238E27FC236}">
                <a16:creationId xmlns:a16="http://schemas.microsoft.com/office/drawing/2014/main" id="{78876FF5-808A-9D91-BFC6-5E5D6C1BE9DB}"/>
              </a:ext>
            </a:extLst>
          </p:cNvPr>
          <p:cNvSpPr txBox="1"/>
          <p:nvPr/>
        </p:nvSpPr>
        <p:spPr>
          <a:xfrm>
            <a:off x="1322069" y="4127839"/>
            <a:ext cx="6324600" cy="307777"/>
          </a:xfrm>
          <a:prstGeom prst="rect">
            <a:avLst/>
          </a:prstGeom>
          <a:noFill/>
        </p:spPr>
        <p:txBody>
          <a:bodyPr wrap="square" rtlCol="0">
            <a:spAutoFit/>
          </a:bodyPr>
          <a:lstStyle/>
          <a:p>
            <a:pPr algn="l">
              <a:spcAft>
                <a:spcPts val="1600"/>
              </a:spcAft>
            </a:pPr>
            <a:r>
              <a:rPr lang="en-US" sz="1400"/>
              <a:t>   Three</a:t>
            </a:r>
          </a:p>
        </p:txBody>
      </p:sp>
      <p:sp>
        <p:nvSpPr>
          <p:cNvPr id="3" name="TextBox 2">
            <a:extLst>
              <a:ext uri="{FF2B5EF4-FFF2-40B4-BE49-F238E27FC236}">
                <a16:creationId xmlns:a16="http://schemas.microsoft.com/office/drawing/2014/main" id="{21F115CF-A06A-5477-D84A-5BB96FFBCA14}"/>
              </a:ext>
            </a:extLst>
          </p:cNvPr>
          <p:cNvSpPr txBox="1">
            <a:spLocks noGrp="1" noRot="1" noMove="1" noResize="1" noEditPoints="1" noAdjustHandles="1" noChangeArrowheads="1" noChangeShapeType="1"/>
          </p:cNvSpPr>
          <p:nvPr/>
        </p:nvSpPr>
        <p:spPr>
          <a:xfrm>
            <a:off x="820845" y="2571750"/>
            <a:ext cx="374648" cy="369332"/>
          </a:xfrm>
          <a:prstGeom prst="rect">
            <a:avLst/>
          </a:prstGeom>
          <a:noFill/>
        </p:spPr>
        <p:txBody>
          <a:bodyPr wrap="square" rtlCol="0">
            <a:spAutoFit/>
          </a:bodyPr>
          <a:lstStyle/>
          <a:p>
            <a:pPr algn="l">
              <a:spcAft>
                <a:spcPts val="1600"/>
              </a:spcAft>
            </a:pPr>
            <a:r>
              <a:rPr lang="en-US" b="1">
                <a:solidFill>
                  <a:schemeClr val="tx2"/>
                </a:solidFill>
              </a:rPr>
              <a:t>1.</a:t>
            </a:r>
          </a:p>
        </p:txBody>
      </p:sp>
      <p:sp>
        <p:nvSpPr>
          <p:cNvPr id="4" name="TextBox 3">
            <a:extLst>
              <a:ext uri="{FF2B5EF4-FFF2-40B4-BE49-F238E27FC236}">
                <a16:creationId xmlns:a16="http://schemas.microsoft.com/office/drawing/2014/main" id="{FDB180CA-DF06-B833-4E88-3392D361F243}"/>
              </a:ext>
            </a:extLst>
          </p:cNvPr>
          <p:cNvSpPr txBox="1">
            <a:spLocks noGrp="1" noRot="1" noMove="1" noResize="1" noEditPoints="1" noAdjustHandles="1" noChangeArrowheads="1" noChangeShapeType="1"/>
          </p:cNvSpPr>
          <p:nvPr/>
        </p:nvSpPr>
        <p:spPr>
          <a:xfrm>
            <a:off x="820845" y="3295953"/>
            <a:ext cx="374648" cy="369332"/>
          </a:xfrm>
          <a:prstGeom prst="rect">
            <a:avLst/>
          </a:prstGeom>
          <a:noFill/>
        </p:spPr>
        <p:txBody>
          <a:bodyPr wrap="square" rtlCol="0">
            <a:spAutoFit/>
          </a:bodyPr>
          <a:lstStyle/>
          <a:p>
            <a:pPr algn="l">
              <a:spcAft>
                <a:spcPts val="1600"/>
              </a:spcAft>
            </a:pPr>
            <a:r>
              <a:rPr lang="en-US" b="1">
                <a:solidFill>
                  <a:schemeClr val="tx2"/>
                </a:solidFill>
              </a:rPr>
              <a:t>2.</a:t>
            </a:r>
          </a:p>
        </p:txBody>
      </p:sp>
      <p:sp>
        <p:nvSpPr>
          <p:cNvPr id="5" name="TextBox 4">
            <a:extLst>
              <a:ext uri="{FF2B5EF4-FFF2-40B4-BE49-F238E27FC236}">
                <a16:creationId xmlns:a16="http://schemas.microsoft.com/office/drawing/2014/main" id="{614131F4-5266-0D33-13A4-21AA2B6C31F7}"/>
              </a:ext>
            </a:extLst>
          </p:cNvPr>
          <p:cNvSpPr txBox="1">
            <a:spLocks noGrp="1" noRot="1" noMove="1" noResize="1" noEditPoints="1" noAdjustHandles="1" noChangeArrowheads="1" noChangeShapeType="1"/>
          </p:cNvSpPr>
          <p:nvPr/>
        </p:nvSpPr>
        <p:spPr>
          <a:xfrm>
            <a:off x="820845" y="4066284"/>
            <a:ext cx="374648" cy="369332"/>
          </a:xfrm>
          <a:prstGeom prst="rect">
            <a:avLst/>
          </a:prstGeom>
          <a:noFill/>
        </p:spPr>
        <p:txBody>
          <a:bodyPr wrap="square" rtlCol="0">
            <a:spAutoFit/>
          </a:bodyPr>
          <a:lstStyle/>
          <a:p>
            <a:pPr algn="l">
              <a:spcAft>
                <a:spcPts val="1600"/>
              </a:spcAft>
            </a:pPr>
            <a:r>
              <a:rPr lang="en-US" b="1">
                <a:solidFill>
                  <a:schemeClr val="tx2"/>
                </a:solidFill>
              </a:rPr>
              <a:t>3.</a:t>
            </a:r>
          </a:p>
        </p:txBody>
      </p:sp>
    </p:spTree>
    <p:extLst>
      <p:ext uri="{BB962C8B-B14F-4D97-AF65-F5344CB8AC3E}">
        <p14:creationId xmlns:p14="http://schemas.microsoft.com/office/powerpoint/2010/main" val="3523522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C2BB5-259D-F129-CAEB-15F7EE70D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D8CEC-29E0-6858-E6E0-D6B3A214BA58}"/>
              </a:ext>
            </a:extLst>
          </p:cNvPr>
          <p:cNvSpPr>
            <a:spLocks noGrp="1" noRot="1" noMove="1" noResize="1" noEditPoints="1" noAdjustHandles="1" noChangeArrowheads="1" noChangeShapeType="1"/>
          </p:cNvSpPr>
          <p:nvPr>
            <p:ph type="title"/>
          </p:nvPr>
        </p:nvSpPr>
        <p:spPr>
          <a:xfrm>
            <a:off x="457199" y="201938"/>
            <a:ext cx="7918663" cy="777079"/>
          </a:xfrm>
        </p:spPr>
        <p:txBody>
          <a:bodyPr/>
          <a:lstStyle/>
          <a:p>
            <a:r>
              <a:rPr lang="en-US"/>
              <a:t>What resources have our students used and what do they want next?</a:t>
            </a:r>
          </a:p>
        </p:txBody>
      </p:sp>
      <p:pic>
        <p:nvPicPr>
          <p:cNvPr id="33" name="Graphic 32">
            <a:extLst>
              <a:ext uri="{FF2B5EF4-FFF2-40B4-BE49-F238E27FC236}">
                <a16:creationId xmlns:a16="http://schemas.microsoft.com/office/drawing/2014/main" id="{E9F7958A-B4F5-676B-C830-67AE3A77055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742" y="4477770"/>
            <a:ext cx="749296" cy="591111"/>
          </a:xfrm>
          <a:prstGeom prst="rect">
            <a:avLst/>
          </a:prstGeom>
        </p:spPr>
      </p:pic>
      <p:sp>
        <p:nvSpPr>
          <p:cNvPr id="3" name="TextBox 2">
            <a:extLst>
              <a:ext uri="{FF2B5EF4-FFF2-40B4-BE49-F238E27FC236}">
                <a16:creationId xmlns:a16="http://schemas.microsoft.com/office/drawing/2014/main" id="{9BCB13A5-64E4-272D-4CDA-6ABD9A4CF8A3}"/>
              </a:ext>
            </a:extLst>
          </p:cNvPr>
          <p:cNvSpPr txBox="1">
            <a:spLocks noGrp="1" noRot="1" noMove="1" noResize="1" noEditPoints="1" noAdjustHandles="1" noChangeArrowheads="1" noChangeShapeType="1"/>
          </p:cNvSpPr>
          <p:nvPr/>
        </p:nvSpPr>
        <p:spPr>
          <a:xfrm>
            <a:off x="897659" y="1236562"/>
            <a:ext cx="3441546" cy="830997"/>
          </a:xfrm>
          <a:prstGeom prst="rect">
            <a:avLst/>
          </a:prstGeom>
          <a:noFill/>
        </p:spPr>
        <p:txBody>
          <a:bodyPr wrap="square" rtlCol="0">
            <a:spAutoFit/>
          </a:bodyPr>
          <a:lstStyle/>
          <a:p>
            <a:pPr algn="l">
              <a:spcAft>
                <a:spcPts val="1600"/>
              </a:spcAft>
            </a:pPr>
            <a:r>
              <a:rPr lang="en-US" sz="1600" b="1">
                <a:solidFill>
                  <a:schemeClr val="tx2"/>
                </a:solidFill>
              </a:rPr>
              <a:t>These are the top 3 areas students report getting assistance in their first semester.</a:t>
            </a:r>
          </a:p>
        </p:txBody>
      </p:sp>
      <p:sp>
        <p:nvSpPr>
          <p:cNvPr id="4" name="TextBox 3">
            <a:extLst>
              <a:ext uri="{FF2B5EF4-FFF2-40B4-BE49-F238E27FC236}">
                <a16:creationId xmlns:a16="http://schemas.microsoft.com/office/drawing/2014/main" id="{7747D29E-28DD-DB41-29C7-63C67B641B06}"/>
              </a:ext>
            </a:extLst>
          </p:cNvPr>
          <p:cNvSpPr txBox="1">
            <a:spLocks noGrp="1" noRot="1" noMove="1" noResize="1" noEditPoints="1" noAdjustHandles="1" noChangeArrowheads="1" noChangeShapeType="1"/>
          </p:cNvSpPr>
          <p:nvPr/>
        </p:nvSpPr>
        <p:spPr>
          <a:xfrm>
            <a:off x="4823948" y="1236562"/>
            <a:ext cx="3441546" cy="830997"/>
          </a:xfrm>
          <a:prstGeom prst="rect">
            <a:avLst/>
          </a:prstGeom>
          <a:noFill/>
        </p:spPr>
        <p:txBody>
          <a:bodyPr wrap="square" rtlCol="0">
            <a:spAutoFit/>
          </a:bodyPr>
          <a:lstStyle/>
          <a:p>
            <a:pPr algn="l">
              <a:spcAft>
                <a:spcPts val="1600"/>
              </a:spcAft>
            </a:pPr>
            <a:r>
              <a:rPr lang="en-US" sz="1600" b="1">
                <a:solidFill>
                  <a:schemeClr val="tx2"/>
                </a:solidFill>
              </a:rPr>
              <a:t>These are the top 3 areas in which students are requesting assistance now </a:t>
            </a:r>
            <a:r>
              <a:rPr lang="en-US" sz="1600" b="1">
                <a:solidFill>
                  <a:schemeClr val="accent1"/>
                </a:solidFill>
              </a:rPr>
              <a:t>(for next term).</a:t>
            </a:r>
          </a:p>
        </p:txBody>
      </p:sp>
      <p:sp>
        <p:nvSpPr>
          <p:cNvPr id="5" name="Rectangle 4">
            <a:extLst>
              <a:ext uri="{FF2B5EF4-FFF2-40B4-BE49-F238E27FC236}">
                <a16:creationId xmlns:a16="http://schemas.microsoft.com/office/drawing/2014/main" id="{FCBE01FD-7779-48B3-612C-7B1C3CCEB9B8}"/>
              </a:ext>
            </a:extLst>
          </p:cNvPr>
          <p:cNvSpPr>
            <a:spLocks noGrp="1" noRot="1" noMove="1" noResize="1" noEditPoints="1" noAdjustHandles="1" noChangeArrowheads="1" noChangeShapeType="1"/>
          </p:cNvSpPr>
          <p:nvPr/>
        </p:nvSpPr>
        <p:spPr>
          <a:xfrm>
            <a:off x="1101196" y="3080561"/>
            <a:ext cx="3102082" cy="416398"/>
          </a:xfrm>
          <a:prstGeom prst="rect">
            <a:avLst/>
          </a:prstGeom>
          <a:solidFill>
            <a:schemeClr val="bg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1A97E1-69F7-AD03-57F0-F4855D30B813}"/>
              </a:ext>
            </a:extLst>
          </p:cNvPr>
          <p:cNvSpPr>
            <a:spLocks noGrp="1" noRot="1" noMove="1" noResize="1" noEditPoints="1" noAdjustHandles="1" noChangeArrowheads="1" noChangeShapeType="1"/>
          </p:cNvSpPr>
          <p:nvPr/>
        </p:nvSpPr>
        <p:spPr>
          <a:xfrm>
            <a:off x="1093575" y="3803826"/>
            <a:ext cx="3102082" cy="416398"/>
          </a:xfrm>
          <a:prstGeom prst="rect">
            <a:avLst/>
          </a:prstGeom>
          <a:solidFill>
            <a:schemeClr val="bg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560FB4B-F619-9D3C-9716-264BDCB15917}"/>
              </a:ext>
            </a:extLst>
          </p:cNvPr>
          <p:cNvSpPr>
            <a:spLocks noGrp="1" noRot="1" noMove="1" noResize="1" noEditPoints="1" noAdjustHandles="1" noChangeArrowheads="1" noChangeShapeType="1"/>
          </p:cNvSpPr>
          <p:nvPr/>
        </p:nvSpPr>
        <p:spPr>
          <a:xfrm>
            <a:off x="1101196" y="2306135"/>
            <a:ext cx="3102082" cy="416398"/>
          </a:xfrm>
          <a:prstGeom prst="rect">
            <a:avLst/>
          </a:prstGeom>
          <a:solidFill>
            <a:schemeClr val="bg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3F900F-C600-820D-934F-E69DE010C8E9}"/>
              </a:ext>
            </a:extLst>
          </p:cNvPr>
          <p:cNvSpPr txBox="1"/>
          <p:nvPr/>
        </p:nvSpPr>
        <p:spPr>
          <a:xfrm>
            <a:off x="1152244" y="2359396"/>
            <a:ext cx="3043413" cy="307777"/>
          </a:xfrm>
          <a:prstGeom prst="rect">
            <a:avLst/>
          </a:prstGeom>
          <a:noFill/>
        </p:spPr>
        <p:txBody>
          <a:bodyPr wrap="square" rtlCol="0">
            <a:spAutoFit/>
          </a:bodyPr>
          <a:lstStyle/>
          <a:p>
            <a:pPr algn="l">
              <a:spcAft>
                <a:spcPts val="1600"/>
              </a:spcAft>
            </a:pPr>
            <a:r>
              <a:rPr lang="en-US" sz="1400"/>
              <a:t>One</a:t>
            </a:r>
          </a:p>
        </p:txBody>
      </p:sp>
      <p:sp>
        <p:nvSpPr>
          <p:cNvPr id="16" name="TextBox 15">
            <a:extLst>
              <a:ext uri="{FF2B5EF4-FFF2-40B4-BE49-F238E27FC236}">
                <a16:creationId xmlns:a16="http://schemas.microsoft.com/office/drawing/2014/main" id="{1626CE2B-8AAC-95B6-0665-4E6DCD01A977}"/>
              </a:ext>
            </a:extLst>
          </p:cNvPr>
          <p:cNvSpPr txBox="1">
            <a:spLocks noGrp="1" noRot="1" noMove="1" noResize="1" noEditPoints="1" noAdjustHandles="1" noChangeArrowheads="1" noChangeShapeType="1"/>
          </p:cNvSpPr>
          <p:nvPr/>
        </p:nvSpPr>
        <p:spPr>
          <a:xfrm>
            <a:off x="1093574" y="3133558"/>
            <a:ext cx="3043413" cy="307777"/>
          </a:xfrm>
          <a:prstGeom prst="rect">
            <a:avLst/>
          </a:prstGeom>
          <a:noFill/>
        </p:spPr>
        <p:txBody>
          <a:bodyPr wrap="square" rtlCol="0">
            <a:spAutoFit/>
          </a:bodyPr>
          <a:lstStyle/>
          <a:p>
            <a:pPr algn="l">
              <a:spcAft>
                <a:spcPts val="1600"/>
              </a:spcAft>
            </a:pPr>
            <a:r>
              <a:rPr lang="en-US" sz="1400"/>
              <a:t>   Two</a:t>
            </a:r>
          </a:p>
        </p:txBody>
      </p:sp>
      <p:sp>
        <p:nvSpPr>
          <p:cNvPr id="17" name="TextBox 16">
            <a:extLst>
              <a:ext uri="{FF2B5EF4-FFF2-40B4-BE49-F238E27FC236}">
                <a16:creationId xmlns:a16="http://schemas.microsoft.com/office/drawing/2014/main" id="{E1C97672-4275-454B-A84A-71C07727CD0E}"/>
              </a:ext>
            </a:extLst>
          </p:cNvPr>
          <p:cNvSpPr txBox="1">
            <a:spLocks noGrp="1" noRot="1" noMove="1" noResize="1" noEditPoints="1" noAdjustHandles="1" noChangeArrowheads="1" noChangeShapeType="1"/>
          </p:cNvSpPr>
          <p:nvPr/>
        </p:nvSpPr>
        <p:spPr>
          <a:xfrm>
            <a:off x="1093575" y="3859404"/>
            <a:ext cx="3043413" cy="307777"/>
          </a:xfrm>
          <a:prstGeom prst="rect">
            <a:avLst/>
          </a:prstGeom>
          <a:noFill/>
        </p:spPr>
        <p:txBody>
          <a:bodyPr wrap="square" rtlCol="0">
            <a:spAutoFit/>
          </a:bodyPr>
          <a:lstStyle/>
          <a:p>
            <a:pPr algn="l">
              <a:spcAft>
                <a:spcPts val="1600"/>
              </a:spcAft>
            </a:pPr>
            <a:r>
              <a:rPr lang="en-US" sz="1400"/>
              <a:t>   Three</a:t>
            </a:r>
          </a:p>
        </p:txBody>
      </p:sp>
      <p:sp>
        <p:nvSpPr>
          <p:cNvPr id="18" name="TextBox 17">
            <a:extLst>
              <a:ext uri="{FF2B5EF4-FFF2-40B4-BE49-F238E27FC236}">
                <a16:creationId xmlns:a16="http://schemas.microsoft.com/office/drawing/2014/main" id="{636913AF-41A3-3F5C-C498-A6AF9712A5FD}"/>
              </a:ext>
            </a:extLst>
          </p:cNvPr>
          <p:cNvSpPr txBox="1">
            <a:spLocks noGrp="1" noRot="1" noMove="1" noResize="1" noEditPoints="1" noAdjustHandles="1" noChangeArrowheads="1" noChangeShapeType="1"/>
          </p:cNvSpPr>
          <p:nvPr/>
        </p:nvSpPr>
        <p:spPr>
          <a:xfrm>
            <a:off x="751572" y="2346158"/>
            <a:ext cx="415129" cy="369332"/>
          </a:xfrm>
          <a:prstGeom prst="rect">
            <a:avLst/>
          </a:prstGeom>
          <a:noFill/>
        </p:spPr>
        <p:txBody>
          <a:bodyPr wrap="square" rtlCol="0">
            <a:spAutoFit/>
          </a:bodyPr>
          <a:lstStyle/>
          <a:p>
            <a:pPr algn="l">
              <a:spcAft>
                <a:spcPts val="1600"/>
              </a:spcAft>
            </a:pPr>
            <a:r>
              <a:rPr lang="en-US" b="1">
                <a:solidFill>
                  <a:schemeClr val="tx2"/>
                </a:solidFill>
              </a:rPr>
              <a:t>1.</a:t>
            </a:r>
          </a:p>
        </p:txBody>
      </p:sp>
      <p:sp>
        <p:nvSpPr>
          <p:cNvPr id="19" name="TextBox 18">
            <a:extLst>
              <a:ext uri="{FF2B5EF4-FFF2-40B4-BE49-F238E27FC236}">
                <a16:creationId xmlns:a16="http://schemas.microsoft.com/office/drawing/2014/main" id="{4A310591-FB78-5730-800A-EB0F5D222720}"/>
              </a:ext>
            </a:extLst>
          </p:cNvPr>
          <p:cNvSpPr txBox="1"/>
          <p:nvPr/>
        </p:nvSpPr>
        <p:spPr>
          <a:xfrm>
            <a:off x="751572" y="3102781"/>
            <a:ext cx="415129" cy="369332"/>
          </a:xfrm>
          <a:prstGeom prst="rect">
            <a:avLst/>
          </a:prstGeom>
          <a:noFill/>
        </p:spPr>
        <p:txBody>
          <a:bodyPr wrap="square" rtlCol="0">
            <a:spAutoFit/>
          </a:bodyPr>
          <a:lstStyle/>
          <a:p>
            <a:pPr algn="l">
              <a:spcAft>
                <a:spcPts val="1600"/>
              </a:spcAft>
            </a:pPr>
            <a:r>
              <a:rPr lang="en-US" b="1">
                <a:solidFill>
                  <a:schemeClr val="tx2"/>
                </a:solidFill>
              </a:rPr>
              <a:t>2.</a:t>
            </a:r>
          </a:p>
        </p:txBody>
      </p:sp>
      <p:sp>
        <p:nvSpPr>
          <p:cNvPr id="20" name="TextBox 19">
            <a:extLst>
              <a:ext uri="{FF2B5EF4-FFF2-40B4-BE49-F238E27FC236}">
                <a16:creationId xmlns:a16="http://schemas.microsoft.com/office/drawing/2014/main" id="{BC3B996A-F9FF-8239-EE52-434C277D80B7}"/>
              </a:ext>
            </a:extLst>
          </p:cNvPr>
          <p:cNvSpPr txBox="1"/>
          <p:nvPr/>
        </p:nvSpPr>
        <p:spPr>
          <a:xfrm>
            <a:off x="751572" y="3827359"/>
            <a:ext cx="415129" cy="369332"/>
          </a:xfrm>
          <a:prstGeom prst="rect">
            <a:avLst/>
          </a:prstGeom>
          <a:noFill/>
        </p:spPr>
        <p:txBody>
          <a:bodyPr wrap="square" rtlCol="0">
            <a:spAutoFit/>
          </a:bodyPr>
          <a:lstStyle/>
          <a:p>
            <a:pPr algn="l">
              <a:spcAft>
                <a:spcPts val="1600"/>
              </a:spcAft>
            </a:pPr>
            <a:r>
              <a:rPr lang="en-US" b="1">
                <a:solidFill>
                  <a:schemeClr val="tx2"/>
                </a:solidFill>
              </a:rPr>
              <a:t>3.</a:t>
            </a:r>
          </a:p>
        </p:txBody>
      </p:sp>
      <p:sp>
        <p:nvSpPr>
          <p:cNvPr id="21" name="Rectangle 20">
            <a:extLst>
              <a:ext uri="{FF2B5EF4-FFF2-40B4-BE49-F238E27FC236}">
                <a16:creationId xmlns:a16="http://schemas.microsoft.com/office/drawing/2014/main" id="{E73EDCAF-53C9-A6E6-1285-FEBEE7A3A11A}"/>
              </a:ext>
            </a:extLst>
          </p:cNvPr>
          <p:cNvSpPr>
            <a:spLocks noGrp="1" noRot="1" noMove="1" noResize="1" noEditPoints="1" noAdjustHandles="1" noChangeArrowheads="1" noChangeShapeType="1"/>
          </p:cNvSpPr>
          <p:nvPr/>
        </p:nvSpPr>
        <p:spPr>
          <a:xfrm>
            <a:off x="5038453" y="3080562"/>
            <a:ext cx="3102082" cy="416398"/>
          </a:xfrm>
          <a:prstGeom prst="rect">
            <a:avLst/>
          </a:prstGeom>
          <a:solidFill>
            <a:schemeClr val="bg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0F2CFC2-6AF6-D84C-81E7-E6DB9ABB4855}"/>
              </a:ext>
            </a:extLst>
          </p:cNvPr>
          <p:cNvSpPr>
            <a:spLocks noGrp="1" noRot="1" noMove="1" noResize="1" noEditPoints="1" noAdjustHandles="1" noChangeArrowheads="1" noChangeShapeType="1"/>
          </p:cNvSpPr>
          <p:nvPr/>
        </p:nvSpPr>
        <p:spPr>
          <a:xfrm>
            <a:off x="5030832" y="3803827"/>
            <a:ext cx="3102082" cy="416398"/>
          </a:xfrm>
          <a:prstGeom prst="rect">
            <a:avLst/>
          </a:prstGeom>
          <a:solidFill>
            <a:schemeClr val="bg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D1D4DC-875F-7E71-C10C-F3AD24558704}"/>
              </a:ext>
            </a:extLst>
          </p:cNvPr>
          <p:cNvSpPr>
            <a:spLocks noGrp="1" noRot="1" noMove="1" noResize="1" noEditPoints="1" noAdjustHandles="1" noChangeArrowheads="1" noChangeShapeType="1"/>
          </p:cNvSpPr>
          <p:nvPr/>
        </p:nvSpPr>
        <p:spPr>
          <a:xfrm>
            <a:off x="5038453" y="2306136"/>
            <a:ext cx="3102082" cy="416398"/>
          </a:xfrm>
          <a:prstGeom prst="rect">
            <a:avLst/>
          </a:prstGeom>
          <a:solidFill>
            <a:schemeClr val="bg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4AB6CE1-1061-AD07-6046-F3BB4F8B7A90}"/>
              </a:ext>
            </a:extLst>
          </p:cNvPr>
          <p:cNvSpPr txBox="1"/>
          <p:nvPr/>
        </p:nvSpPr>
        <p:spPr>
          <a:xfrm>
            <a:off x="5089501" y="2359397"/>
            <a:ext cx="3043413" cy="307777"/>
          </a:xfrm>
          <a:prstGeom prst="rect">
            <a:avLst/>
          </a:prstGeom>
          <a:noFill/>
        </p:spPr>
        <p:txBody>
          <a:bodyPr wrap="square" rtlCol="0">
            <a:spAutoFit/>
          </a:bodyPr>
          <a:lstStyle/>
          <a:p>
            <a:pPr algn="l">
              <a:spcAft>
                <a:spcPts val="1600"/>
              </a:spcAft>
            </a:pPr>
            <a:r>
              <a:rPr lang="en-US" sz="1400"/>
              <a:t>One</a:t>
            </a:r>
          </a:p>
        </p:txBody>
      </p:sp>
      <p:sp>
        <p:nvSpPr>
          <p:cNvPr id="25" name="TextBox 24">
            <a:extLst>
              <a:ext uri="{FF2B5EF4-FFF2-40B4-BE49-F238E27FC236}">
                <a16:creationId xmlns:a16="http://schemas.microsoft.com/office/drawing/2014/main" id="{2412A6F1-47BC-5305-A85E-07014C5698C1}"/>
              </a:ext>
            </a:extLst>
          </p:cNvPr>
          <p:cNvSpPr txBox="1"/>
          <p:nvPr/>
        </p:nvSpPr>
        <p:spPr>
          <a:xfrm>
            <a:off x="5030831" y="3133559"/>
            <a:ext cx="3043413" cy="307777"/>
          </a:xfrm>
          <a:prstGeom prst="rect">
            <a:avLst/>
          </a:prstGeom>
          <a:noFill/>
        </p:spPr>
        <p:txBody>
          <a:bodyPr wrap="square" rtlCol="0">
            <a:spAutoFit/>
          </a:bodyPr>
          <a:lstStyle/>
          <a:p>
            <a:pPr algn="l">
              <a:spcAft>
                <a:spcPts val="1600"/>
              </a:spcAft>
            </a:pPr>
            <a:r>
              <a:rPr lang="en-US" sz="1400"/>
              <a:t>   Two</a:t>
            </a:r>
          </a:p>
        </p:txBody>
      </p:sp>
      <p:sp>
        <p:nvSpPr>
          <p:cNvPr id="26" name="TextBox 25">
            <a:extLst>
              <a:ext uri="{FF2B5EF4-FFF2-40B4-BE49-F238E27FC236}">
                <a16:creationId xmlns:a16="http://schemas.microsoft.com/office/drawing/2014/main" id="{D81D6593-CB2B-6415-97BE-328D12896138}"/>
              </a:ext>
            </a:extLst>
          </p:cNvPr>
          <p:cNvSpPr txBox="1"/>
          <p:nvPr/>
        </p:nvSpPr>
        <p:spPr>
          <a:xfrm>
            <a:off x="5030832" y="3859405"/>
            <a:ext cx="3043413" cy="307777"/>
          </a:xfrm>
          <a:prstGeom prst="rect">
            <a:avLst/>
          </a:prstGeom>
          <a:noFill/>
        </p:spPr>
        <p:txBody>
          <a:bodyPr wrap="square" rtlCol="0">
            <a:spAutoFit/>
          </a:bodyPr>
          <a:lstStyle/>
          <a:p>
            <a:pPr algn="l">
              <a:spcAft>
                <a:spcPts val="1600"/>
              </a:spcAft>
            </a:pPr>
            <a:r>
              <a:rPr lang="en-US" sz="1400"/>
              <a:t>   Three</a:t>
            </a:r>
          </a:p>
        </p:txBody>
      </p:sp>
      <p:sp>
        <p:nvSpPr>
          <p:cNvPr id="27" name="TextBox 26">
            <a:extLst>
              <a:ext uri="{FF2B5EF4-FFF2-40B4-BE49-F238E27FC236}">
                <a16:creationId xmlns:a16="http://schemas.microsoft.com/office/drawing/2014/main" id="{9BAD4CE0-B26E-0E79-D93E-46E8CB1C3353}"/>
              </a:ext>
            </a:extLst>
          </p:cNvPr>
          <p:cNvSpPr txBox="1">
            <a:spLocks noGrp="1" noRot="1" noMove="1" noResize="1" noEditPoints="1" noAdjustHandles="1" noChangeArrowheads="1" noChangeShapeType="1"/>
          </p:cNvSpPr>
          <p:nvPr/>
        </p:nvSpPr>
        <p:spPr>
          <a:xfrm>
            <a:off x="4688829" y="2346159"/>
            <a:ext cx="415129" cy="369332"/>
          </a:xfrm>
          <a:prstGeom prst="rect">
            <a:avLst/>
          </a:prstGeom>
          <a:noFill/>
        </p:spPr>
        <p:txBody>
          <a:bodyPr wrap="square" rtlCol="0">
            <a:spAutoFit/>
          </a:bodyPr>
          <a:lstStyle/>
          <a:p>
            <a:pPr algn="l">
              <a:spcAft>
                <a:spcPts val="1600"/>
              </a:spcAft>
            </a:pPr>
            <a:r>
              <a:rPr lang="en-US" b="1">
                <a:solidFill>
                  <a:schemeClr val="tx2"/>
                </a:solidFill>
              </a:rPr>
              <a:t>1.</a:t>
            </a:r>
          </a:p>
        </p:txBody>
      </p:sp>
      <p:sp>
        <p:nvSpPr>
          <p:cNvPr id="28" name="TextBox 27">
            <a:extLst>
              <a:ext uri="{FF2B5EF4-FFF2-40B4-BE49-F238E27FC236}">
                <a16:creationId xmlns:a16="http://schemas.microsoft.com/office/drawing/2014/main" id="{C86A7A1E-6A8F-7FBC-7F4B-9A258C214913}"/>
              </a:ext>
            </a:extLst>
          </p:cNvPr>
          <p:cNvSpPr txBox="1">
            <a:spLocks noGrp="1" noRot="1" noMove="1" noResize="1" noEditPoints="1" noAdjustHandles="1" noChangeArrowheads="1" noChangeShapeType="1"/>
          </p:cNvSpPr>
          <p:nvPr/>
        </p:nvSpPr>
        <p:spPr>
          <a:xfrm>
            <a:off x="4688829" y="3102782"/>
            <a:ext cx="415129" cy="369332"/>
          </a:xfrm>
          <a:prstGeom prst="rect">
            <a:avLst/>
          </a:prstGeom>
          <a:noFill/>
        </p:spPr>
        <p:txBody>
          <a:bodyPr wrap="square" rtlCol="0">
            <a:spAutoFit/>
          </a:bodyPr>
          <a:lstStyle/>
          <a:p>
            <a:pPr algn="l">
              <a:spcAft>
                <a:spcPts val="1600"/>
              </a:spcAft>
            </a:pPr>
            <a:r>
              <a:rPr lang="en-US" b="1">
                <a:solidFill>
                  <a:schemeClr val="tx2"/>
                </a:solidFill>
              </a:rPr>
              <a:t>2.</a:t>
            </a:r>
          </a:p>
        </p:txBody>
      </p:sp>
      <p:sp>
        <p:nvSpPr>
          <p:cNvPr id="29" name="TextBox 28">
            <a:extLst>
              <a:ext uri="{FF2B5EF4-FFF2-40B4-BE49-F238E27FC236}">
                <a16:creationId xmlns:a16="http://schemas.microsoft.com/office/drawing/2014/main" id="{D428EB04-5C4E-12E9-4548-D1415B5A3514}"/>
              </a:ext>
            </a:extLst>
          </p:cNvPr>
          <p:cNvSpPr txBox="1">
            <a:spLocks noGrp="1" noRot="1" noMove="1" noResize="1" noEditPoints="1" noAdjustHandles="1" noChangeArrowheads="1" noChangeShapeType="1"/>
          </p:cNvSpPr>
          <p:nvPr/>
        </p:nvSpPr>
        <p:spPr>
          <a:xfrm>
            <a:off x="4688829" y="3827360"/>
            <a:ext cx="415129" cy="369332"/>
          </a:xfrm>
          <a:prstGeom prst="rect">
            <a:avLst/>
          </a:prstGeom>
          <a:noFill/>
        </p:spPr>
        <p:txBody>
          <a:bodyPr wrap="square" rtlCol="0">
            <a:spAutoFit/>
          </a:bodyPr>
          <a:lstStyle/>
          <a:p>
            <a:pPr algn="l">
              <a:spcAft>
                <a:spcPts val="1600"/>
              </a:spcAft>
            </a:pPr>
            <a:r>
              <a:rPr lang="en-US" b="1">
                <a:solidFill>
                  <a:schemeClr val="tx2"/>
                </a:solidFill>
              </a:rPr>
              <a:t>3.</a:t>
            </a:r>
          </a:p>
        </p:txBody>
      </p:sp>
    </p:spTree>
    <p:extLst>
      <p:ext uri="{BB962C8B-B14F-4D97-AF65-F5344CB8AC3E}">
        <p14:creationId xmlns:p14="http://schemas.microsoft.com/office/powerpoint/2010/main" val="3982358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2BF86D-49F7-48CC-2E27-5AA3C7BC0486}"/>
              </a:ext>
            </a:extLst>
          </p:cNvPr>
          <p:cNvSpPr>
            <a:spLocks noGrp="1"/>
          </p:cNvSpPr>
          <p:nvPr>
            <p:ph type="title"/>
          </p:nvPr>
        </p:nvSpPr>
        <p:spPr>
          <a:xfrm>
            <a:off x="204107" y="185735"/>
            <a:ext cx="8939893" cy="777079"/>
          </a:xfrm>
        </p:spPr>
        <p:txBody>
          <a:bodyPr/>
          <a:lstStyle/>
          <a:p>
            <a:r>
              <a:rPr lang="en-US"/>
              <a:t>What are some key characteristics of this incoming class?</a:t>
            </a:r>
          </a:p>
        </p:txBody>
      </p:sp>
      <p:pic>
        <p:nvPicPr>
          <p:cNvPr id="13" name="Graphic 12">
            <a:extLst>
              <a:ext uri="{FF2B5EF4-FFF2-40B4-BE49-F238E27FC236}">
                <a16:creationId xmlns:a16="http://schemas.microsoft.com/office/drawing/2014/main" id="{97E789FD-9910-C322-4BF0-52A7D5596D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107" y="4461302"/>
            <a:ext cx="749296" cy="591111"/>
          </a:xfrm>
          <a:prstGeom prst="rect">
            <a:avLst/>
          </a:prstGeom>
        </p:spPr>
      </p:pic>
      <p:sp>
        <p:nvSpPr>
          <p:cNvPr id="12" name="TextBox 11">
            <a:extLst>
              <a:ext uri="{FF2B5EF4-FFF2-40B4-BE49-F238E27FC236}">
                <a16:creationId xmlns:a16="http://schemas.microsoft.com/office/drawing/2014/main" id="{0CE3C181-E364-A318-F52D-C5A096753649}"/>
              </a:ext>
            </a:extLst>
          </p:cNvPr>
          <p:cNvSpPr txBox="1">
            <a:spLocks noGrp="1" noRot="1" noMove="1" noResize="1" noEditPoints="1" noAdjustHandles="1" noChangeArrowheads="1" noChangeShapeType="1"/>
          </p:cNvSpPr>
          <p:nvPr/>
        </p:nvSpPr>
        <p:spPr>
          <a:xfrm>
            <a:off x="1155597" y="2529535"/>
            <a:ext cx="952500" cy="307777"/>
          </a:xfrm>
          <a:prstGeom prst="rect">
            <a:avLst/>
          </a:prstGeom>
          <a:noFill/>
        </p:spPr>
        <p:txBody>
          <a:bodyPr wrap="square" rtlCol="0">
            <a:spAutoFit/>
          </a:bodyPr>
          <a:lstStyle/>
          <a:p>
            <a:pPr algn="l">
              <a:spcAft>
                <a:spcPts val="1600"/>
              </a:spcAft>
            </a:pPr>
            <a:r>
              <a:rPr lang="en-US" sz="1400" b="1">
                <a:solidFill>
                  <a:schemeClr val="tx2"/>
                </a:solidFill>
              </a:rPr>
              <a:t>Percent</a:t>
            </a:r>
          </a:p>
        </p:txBody>
      </p:sp>
      <p:sp>
        <p:nvSpPr>
          <p:cNvPr id="14" name="TextBox 13">
            <a:extLst>
              <a:ext uri="{FF2B5EF4-FFF2-40B4-BE49-F238E27FC236}">
                <a16:creationId xmlns:a16="http://schemas.microsoft.com/office/drawing/2014/main" id="{9E8FE350-69FC-4B31-8F87-63808E35C97B}"/>
              </a:ext>
            </a:extLst>
          </p:cNvPr>
          <p:cNvSpPr txBox="1">
            <a:spLocks noGrp="1" noRot="1" noMove="1" noResize="1" noEditPoints="1" noAdjustHandles="1" noChangeArrowheads="1" noChangeShapeType="1"/>
          </p:cNvSpPr>
          <p:nvPr/>
        </p:nvSpPr>
        <p:spPr>
          <a:xfrm>
            <a:off x="2143883" y="2529535"/>
            <a:ext cx="1951085" cy="307777"/>
          </a:xfrm>
          <a:prstGeom prst="rect">
            <a:avLst/>
          </a:prstGeom>
          <a:noFill/>
        </p:spPr>
        <p:txBody>
          <a:bodyPr wrap="square" rtlCol="0">
            <a:spAutoFit/>
          </a:bodyPr>
          <a:lstStyle/>
          <a:p>
            <a:pPr algn="l">
              <a:spcAft>
                <a:spcPts val="1600"/>
              </a:spcAft>
            </a:pPr>
            <a:r>
              <a:rPr lang="en-US" sz="1400" b="1">
                <a:solidFill>
                  <a:schemeClr val="tx2"/>
                </a:solidFill>
              </a:rPr>
              <a:t>Number of Students</a:t>
            </a:r>
          </a:p>
        </p:txBody>
      </p:sp>
      <p:sp>
        <p:nvSpPr>
          <p:cNvPr id="15" name="TextBox 14">
            <a:extLst>
              <a:ext uri="{FF2B5EF4-FFF2-40B4-BE49-F238E27FC236}">
                <a16:creationId xmlns:a16="http://schemas.microsoft.com/office/drawing/2014/main" id="{D127D18F-0B90-7243-0309-35624B781DEB}"/>
              </a:ext>
            </a:extLst>
          </p:cNvPr>
          <p:cNvSpPr txBox="1"/>
          <p:nvPr/>
        </p:nvSpPr>
        <p:spPr>
          <a:xfrm>
            <a:off x="1193998" y="2808407"/>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16" name="TextBox 15">
            <a:extLst>
              <a:ext uri="{FF2B5EF4-FFF2-40B4-BE49-F238E27FC236}">
                <a16:creationId xmlns:a16="http://schemas.microsoft.com/office/drawing/2014/main" id="{072C265C-F112-9C0D-95E7-6590BA09E7F3}"/>
              </a:ext>
            </a:extLst>
          </p:cNvPr>
          <p:cNvSpPr txBox="1"/>
          <p:nvPr/>
        </p:nvSpPr>
        <p:spPr>
          <a:xfrm>
            <a:off x="2738174" y="2808407"/>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0" name="TextBox 19">
            <a:extLst>
              <a:ext uri="{FF2B5EF4-FFF2-40B4-BE49-F238E27FC236}">
                <a16:creationId xmlns:a16="http://schemas.microsoft.com/office/drawing/2014/main" id="{13B16488-A974-D077-6104-4DFEE793D2F2}"/>
              </a:ext>
            </a:extLst>
          </p:cNvPr>
          <p:cNvSpPr txBox="1">
            <a:spLocks noGrp="1" noRot="1" noMove="1" noResize="1" noEditPoints="1" noAdjustHandles="1" noChangeArrowheads="1" noChangeShapeType="1"/>
          </p:cNvSpPr>
          <p:nvPr/>
        </p:nvSpPr>
        <p:spPr>
          <a:xfrm>
            <a:off x="953403" y="3382572"/>
            <a:ext cx="3116580" cy="646331"/>
          </a:xfrm>
          <a:prstGeom prst="rect">
            <a:avLst/>
          </a:prstGeom>
          <a:noFill/>
        </p:spPr>
        <p:txBody>
          <a:bodyPr wrap="square">
            <a:spAutoFit/>
          </a:bodyPr>
          <a:lstStyle/>
          <a:p>
            <a:pPr algn="ctr"/>
            <a:r>
              <a:rPr lang="en-US">
                <a:solidFill>
                  <a:schemeClr val="accent1"/>
                </a:solidFill>
              </a:rPr>
              <a:t>Students who plan to work</a:t>
            </a:r>
          </a:p>
          <a:p>
            <a:pPr algn="ctr"/>
            <a:r>
              <a:rPr lang="en-US">
                <a:solidFill>
                  <a:schemeClr val="accent1"/>
                </a:solidFill>
              </a:rPr>
              <a:t>over 20 hours per week.</a:t>
            </a:r>
          </a:p>
        </p:txBody>
      </p:sp>
      <p:grpSp>
        <p:nvGrpSpPr>
          <p:cNvPr id="21" name="Group 20">
            <a:extLst>
              <a:ext uri="{FF2B5EF4-FFF2-40B4-BE49-F238E27FC236}">
                <a16:creationId xmlns:a16="http://schemas.microsoft.com/office/drawing/2014/main" id="{CD922DDC-5A7D-09DB-3655-0FD77554CBE3}"/>
              </a:ext>
            </a:extLst>
          </p:cNvPr>
          <p:cNvGrpSpPr>
            <a:grpSpLocks noGrp="1" noUngrp="1" noRot="1" noMove="1" noResize="1"/>
          </p:cNvGrpSpPr>
          <p:nvPr/>
        </p:nvGrpSpPr>
        <p:grpSpPr>
          <a:xfrm>
            <a:off x="2011369" y="1389381"/>
            <a:ext cx="1000648" cy="1000718"/>
            <a:chOff x="3053192" y="1395395"/>
            <a:chExt cx="604680" cy="604722"/>
          </a:xfrm>
        </p:grpSpPr>
        <p:sp>
          <p:nvSpPr>
            <p:cNvPr id="22" name="Freeform: Shape 21">
              <a:extLst>
                <a:ext uri="{FF2B5EF4-FFF2-40B4-BE49-F238E27FC236}">
                  <a16:creationId xmlns:a16="http://schemas.microsoft.com/office/drawing/2014/main" id="{5C738A68-8171-076D-A5B5-5A7A619A9E0B}"/>
                </a:ext>
              </a:extLst>
            </p:cNvPr>
            <p:cNvSpPr>
              <a:spLocks noGrp="1" noRot="1" noMove="1" noResize="1" noEditPoints="1" noAdjustHandles="1" noChangeArrowheads="1" noChangeShapeType="1"/>
            </p:cNvSpPr>
            <p:nvPr/>
          </p:nvSpPr>
          <p:spPr>
            <a:xfrm>
              <a:off x="3210955" y="1671491"/>
              <a:ext cx="446917" cy="289155"/>
            </a:xfrm>
            <a:custGeom>
              <a:avLst/>
              <a:gdLst>
                <a:gd name="connsiteX0" fmla="*/ 381201 w 446917"/>
                <a:gd name="connsiteY0" fmla="*/ 289155 h 289155"/>
                <a:gd name="connsiteX1" fmla="*/ 381201 w 446917"/>
                <a:gd name="connsiteY1" fmla="*/ 262868 h 289155"/>
                <a:gd name="connsiteX2" fmla="*/ 420631 w 446917"/>
                <a:gd name="connsiteY2" fmla="*/ 236581 h 289155"/>
                <a:gd name="connsiteX3" fmla="*/ 420631 w 446917"/>
                <a:gd name="connsiteY3" fmla="*/ 118291 h 289155"/>
                <a:gd name="connsiteX4" fmla="*/ 315484 w 446917"/>
                <a:gd name="connsiteY4" fmla="*/ 65717 h 289155"/>
                <a:gd name="connsiteX5" fmla="*/ 303558 w 446917"/>
                <a:gd name="connsiteY5" fmla="*/ 66305 h 289155"/>
                <a:gd name="connsiteX6" fmla="*/ 301122 w 446917"/>
                <a:gd name="connsiteY6" fmla="*/ 40144 h 289155"/>
                <a:gd name="connsiteX7" fmla="*/ 315484 w 446917"/>
                <a:gd name="connsiteY7" fmla="*/ 39430 h 289155"/>
                <a:gd name="connsiteX8" fmla="*/ 446918 w 446917"/>
                <a:gd name="connsiteY8" fmla="*/ 118291 h 289155"/>
                <a:gd name="connsiteX9" fmla="*/ 446918 w 446917"/>
                <a:gd name="connsiteY9" fmla="*/ 236581 h 289155"/>
                <a:gd name="connsiteX10" fmla="*/ 381201 w 446917"/>
                <a:gd name="connsiteY10" fmla="*/ 289155 h 289155"/>
                <a:gd name="connsiteX11" fmla="*/ 223438 w 446917"/>
                <a:gd name="connsiteY11" fmla="*/ 262868 h 289155"/>
                <a:gd name="connsiteX12" fmla="*/ 223438 w 446917"/>
                <a:gd name="connsiteY12" fmla="*/ 236581 h 289155"/>
                <a:gd name="connsiteX13" fmla="*/ 262868 w 446917"/>
                <a:gd name="connsiteY13" fmla="*/ 197151 h 289155"/>
                <a:gd name="connsiteX14" fmla="*/ 262868 w 446917"/>
                <a:gd name="connsiteY14" fmla="*/ 78860 h 289155"/>
                <a:gd name="connsiteX15" fmla="*/ 144577 w 446917"/>
                <a:gd name="connsiteY15" fmla="*/ 26287 h 289155"/>
                <a:gd name="connsiteX16" fmla="*/ 26287 w 446917"/>
                <a:gd name="connsiteY16" fmla="*/ 78860 h 289155"/>
                <a:gd name="connsiteX17" fmla="*/ 26287 w 446917"/>
                <a:gd name="connsiteY17" fmla="*/ 197151 h 289155"/>
                <a:gd name="connsiteX18" fmla="*/ 65717 w 446917"/>
                <a:gd name="connsiteY18" fmla="*/ 236581 h 289155"/>
                <a:gd name="connsiteX19" fmla="*/ 65717 w 446917"/>
                <a:gd name="connsiteY19" fmla="*/ 262868 h 289155"/>
                <a:gd name="connsiteX20" fmla="*/ 0 w 446917"/>
                <a:gd name="connsiteY20" fmla="*/ 197151 h 289155"/>
                <a:gd name="connsiteX21" fmla="*/ 0 w 446917"/>
                <a:gd name="connsiteY21" fmla="*/ 78860 h 289155"/>
                <a:gd name="connsiteX22" fmla="*/ 144577 w 446917"/>
                <a:gd name="connsiteY22" fmla="*/ 0 h 289155"/>
                <a:gd name="connsiteX23" fmla="*/ 289155 w 446917"/>
                <a:gd name="connsiteY23" fmla="*/ 78860 h 289155"/>
                <a:gd name="connsiteX24" fmla="*/ 289155 w 446917"/>
                <a:gd name="connsiteY24" fmla="*/ 197151 h 289155"/>
                <a:gd name="connsiteX25" fmla="*/ 223438 w 446917"/>
                <a:gd name="connsiteY25" fmla="*/ 262868 h 28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6917" h="289155">
                  <a:moveTo>
                    <a:pt x="381201" y="289155"/>
                  </a:moveTo>
                  <a:lnTo>
                    <a:pt x="381201" y="262868"/>
                  </a:lnTo>
                  <a:cubicBezTo>
                    <a:pt x="397578" y="262868"/>
                    <a:pt x="420631" y="254722"/>
                    <a:pt x="420631" y="236581"/>
                  </a:cubicBezTo>
                  <a:lnTo>
                    <a:pt x="420631" y="118291"/>
                  </a:lnTo>
                  <a:cubicBezTo>
                    <a:pt x="420631" y="88267"/>
                    <a:pt x="356846" y="65717"/>
                    <a:pt x="315484" y="65717"/>
                  </a:cubicBezTo>
                  <a:cubicBezTo>
                    <a:pt x="311831" y="65717"/>
                    <a:pt x="307799" y="65927"/>
                    <a:pt x="303558" y="66305"/>
                  </a:cubicBezTo>
                  <a:lnTo>
                    <a:pt x="301122" y="40144"/>
                  </a:lnTo>
                  <a:cubicBezTo>
                    <a:pt x="306204" y="39682"/>
                    <a:pt x="311033" y="39430"/>
                    <a:pt x="315484" y="39430"/>
                  </a:cubicBezTo>
                  <a:cubicBezTo>
                    <a:pt x="359869" y="39430"/>
                    <a:pt x="446918" y="63240"/>
                    <a:pt x="446918" y="118291"/>
                  </a:cubicBezTo>
                  <a:lnTo>
                    <a:pt x="446918" y="236581"/>
                  </a:lnTo>
                  <a:cubicBezTo>
                    <a:pt x="446918" y="270721"/>
                    <a:pt x="413073" y="289155"/>
                    <a:pt x="381201" y="289155"/>
                  </a:cubicBezTo>
                  <a:close/>
                  <a:moveTo>
                    <a:pt x="223438" y="262868"/>
                  </a:moveTo>
                  <a:lnTo>
                    <a:pt x="223438" y="236581"/>
                  </a:lnTo>
                  <a:cubicBezTo>
                    <a:pt x="245274" y="236581"/>
                    <a:pt x="262868" y="214998"/>
                    <a:pt x="262868" y="197151"/>
                  </a:cubicBezTo>
                  <a:lnTo>
                    <a:pt x="262868" y="78860"/>
                  </a:lnTo>
                  <a:cubicBezTo>
                    <a:pt x="262868" y="48836"/>
                    <a:pt x="191104" y="26287"/>
                    <a:pt x="144577" y="26287"/>
                  </a:cubicBezTo>
                  <a:cubicBezTo>
                    <a:pt x="98051" y="26287"/>
                    <a:pt x="26287" y="48878"/>
                    <a:pt x="26287" y="78860"/>
                  </a:cubicBezTo>
                  <a:lnTo>
                    <a:pt x="26287" y="197151"/>
                  </a:lnTo>
                  <a:cubicBezTo>
                    <a:pt x="26287" y="214998"/>
                    <a:pt x="43881" y="236581"/>
                    <a:pt x="65717" y="236581"/>
                  </a:cubicBezTo>
                  <a:lnTo>
                    <a:pt x="65717" y="262868"/>
                  </a:lnTo>
                  <a:cubicBezTo>
                    <a:pt x="31326" y="262868"/>
                    <a:pt x="0" y="231542"/>
                    <a:pt x="0" y="197151"/>
                  </a:cubicBezTo>
                  <a:lnTo>
                    <a:pt x="0" y="78860"/>
                  </a:lnTo>
                  <a:cubicBezTo>
                    <a:pt x="0" y="23809"/>
                    <a:pt x="95741" y="0"/>
                    <a:pt x="144577" y="0"/>
                  </a:cubicBezTo>
                  <a:cubicBezTo>
                    <a:pt x="193414" y="0"/>
                    <a:pt x="289155" y="23809"/>
                    <a:pt x="289155" y="78860"/>
                  </a:cubicBezTo>
                  <a:lnTo>
                    <a:pt x="289155" y="197151"/>
                  </a:lnTo>
                  <a:cubicBezTo>
                    <a:pt x="289155" y="231542"/>
                    <a:pt x="257829" y="262868"/>
                    <a:pt x="223438" y="262868"/>
                  </a:cubicBezTo>
                  <a:close/>
                </a:path>
              </a:pathLst>
            </a:custGeom>
            <a:solidFill>
              <a:srgbClr val="19305A"/>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38290D4-3098-C9B2-E127-A8EE77D96D80}"/>
                </a:ext>
              </a:extLst>
            </p:cNvPr>
            <p:cNvSpPr>
              <a:spLocks noGrp="1" noRot="1" noMove="1" noResize="1" noEditPoints="1" noAdjustHandles="1" noChangeArrowheads="1" noChangeShapeType="1"/>
            </p:cNvSpPr>
            <p:nvPr/>
          </p:nvSpPr>
          <p:spPr>
            <a:xfrm>
              <a:off x="3289816" y="1513728"/>
              <a:ext cx="131434" cy="144577"/>
            </a:xfrm>
            <a:custGeom>
              <a:avLst/>
              <a:gdLst>
                <a:gd name="connsiteX0" fmla="*/ 65717 w 131434"/>
                <a:gd name="connsiteY0" fmla="*/ 144578 h 144577"/>
                <a:gd name="connsiteX1" fmla="*/ 0 w 131434"/>
                <a:gd name="connsiteY1" fmla="*/ 84109 h 144577"/>
                <a:gd name="connsiteX2" fmla="*/ 0 w 131434"/>
                <a:gd name="connsiteY2" fmla="*/ 60468 h 144577"/>
                <a:gd name="connsiteX3" fmla="*/ 65717 w 131434"/>
                <a:gd name="connsiteY3" fmla="*/ 0 h 144577"/>
                <a:gd name="connsiteX4" fmla="*/ 131434 w 131434"/>
                <a:gd name="connsiteY4" fmla="*/ 60468 h 144577"/>
                <a:gd name="connsiteX5" fmla="*/ 131434 w 131434"/>
                <a:gd name="connsiteY5" fmla="*/ 84109 h 144577"/>
                <a:gd name="connsiteX6" fmla="*/ 65717 w 131434"/>
                <a:gd name="connsiteY6" fmla="*/ 144578 h 144577"/>
                <a:gd name="connsiteX7" fmla="*/ 65717 w 131434"/>
                <a:gd name="connsiteY7" fmla="*/ 26287 h 144577"/>
                <a:gd name="connsiteX8" fmla="*/ 26287 w 131434"/>
                <a:gd name="connsiteY8" fmla="*/ 60468 h 144577"/>
                <a:gd name="connsiteX9" fmla="*/ 26287 w 131434"/>
                <a:gd name="connsiteY9" fmla="*/ 84109 h 144577"/>
                <a:gd name="connsiteX10" fmla="*/ 65717 w 131434"/>
                <a:gd name="connsiteY10" fmla="*/ 118291 h 144577"/>
                <a:gd name="connsiteX11" fmla="*/ 105147 w 131434"/>
                <a:gd name="connsiteY11" fmla="*/ 84109 h 144577"/>
                <a:gd name="connsiteX12" fmla="*/ 105147 w 131434"/>
                <a:gd name="connsiteY12" fmla="*/ 60468 h 144577"/>
                <a:gd name="connsiteX13" fmla="*/ 65717 w 131434"/>
                <a:gd name="connsiteY13" fmla="*/ 26287 h 14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434" h="144577">
                  <a:moveTo>
                    <a:pt x="65717" y="144578"/>
                  </a:moveTo>
                  <a:cubicBezTo>
                    <a:pt x="27631" y="144578"/>
                    <a:pt x="0" y="119131"/>
                    <a:pt x="0" y="84109"/>
                  </a:cubicBezTo>
                  <a:lnTo>
                    <a:pt x="0" y="60468"/>
                  </a:lnTo>
                  <a:cubicBezTo>
                    <a:pt x="0" y="25447"/>
                    <a:pt x="27631" y="0"/>
                    <a:pt x="65717" y="0"/>
                  </a:cubicBezTo>
                  <a:cubicBezTo>
                    <a:pt x="103804" y="0"/>
                    <a:pt x="131434" y="25447"/>
                    <a:pt x="131434" y="60468"/>
                  </a:cubicBezTo>
                  <a:lnTo>
                    <a:pt x="131434" y="84109"/>
                  </a:lnTo>
                  <a:cubicBezTo>
                    <a:pt x="131434" y="119131"/>
                    <a:pt x="103804" y="144578"/>
                    <a:pt x="65717" y="144578"/>
                  </a:cubicBezTo>
                  <a:close/>
                  <a:moveTo>
                    <a:pt x="65717" y="26287"/>
                  </a:moveTo>
                  <a:cubicBezTo>
                    <a:pt x="42118" y="26287"/>
                    <a:pt x="26287" y="40018"/>
                    <a:pt x="26287" y="60468"/>
                  </a:cubicBezTo>
                  <a:lnTo>
                    <a:pt x="26287" y="84109"/>
                  </a:lnTo>
                  <a:cubicBezTo>
                    <a:pt x="26287" y="104559"/>
                    <a:pt x="42118" y="118291"/>
                    <a:pt x="65717" y="118291"/>
                  </a:cubicBezTo>
                  <a:cubicBezTo>
                    <a:pt x="89316" y="118291"/>
                    <a:pt x="105147" y="104559"/>
                    <a:pt x="105147" y="84109"/>
                  </a:cubicBezTo>
                  <a:lnTo>
                    <a:pt x="105147" y="60468"/>
                  </a:lnTo>
                  <a:cubicBezTo>
                    <a:pt x="105147" y="40018"/>
                    <a:pt x="89316" y="26287"/>
                    <a:pt x="65717" y="26287"/>
                  </a:cubicBezTo>
                  <a:close/>
                </a:path>
              </a:pathLst>
            </a:custGeom>
            <a:solidFill>
              <a:srgbClr val="00A7E1"/>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784D739-CAA1-5328-641C-A66AB85B49D2}"/>
                </a:ext>
              </a:extLst>
            </p:cNvPr>
            <p:cNvSpPr>
              <a:spLocks noGrp="1" noRot="1" noMove="1" noResize="1" noEditPoints="1" noAdjustHandles="1" noChangeArrowheads="1" noChangeShapeType="1"/>
            </p:cNvSpPr>
            <p:nvPr/>
          </p:nvSpPr>
          <p:spPr>
            <a:xfrm>
              <a:off x="3263529" y="1776596"/>
              <a:ext cx="341770" cy="223479"/>
            </a:xfrm>
            <a:custGeom>
              <a:avLst/>
              <a:gdLst>
                <a:gd name="connsiteX0" fmla="*/ 341771 w 341770"/>
                <a:gd name="connsiteY0" fmla="*/ 223480 h 223479"/>
                <a:gd name="connsiteX1" fmla="*/ 315484 w 341770"/>
                <a:gd name="connsiteY1" fmla="*/ 223480 h 223479"/>
                <a:gd name="connsiteX2" fmla="*/ 315484 w 341770"/>
                <a:gd name="connsiteY2" fmla="*/ 39430 h 223479"/>
                <a:gd name="connsiteX3" fmla="*/ 341771 w 341770"/>
                <a:gd name="connsiteY3" fmla="*/ 39430 h 223479"/>
                <a:gd name="connsiteX4" fmla="*/ 341771 w 341770"/>
                <a:gd name="connsiteY4" fmla="*/ 223480 h 223479"/>
                <a:gd name="connsiteX5" fmla="*/ 184008 w 341770"/>
                <a:gd name="connsiteY5" fmla="*/ 223480 h 223479"/>
                <a:gd name="connsiteX6" fmla="*/ 157721 w 341770"/>
                <a:gd name="connsiteY6" fmla="*/ 223480 h 223479"/>
                <a:gd name="connsiteX7" fmla="*/ 157721 w 341770"/>
                <a:gd name="connsiteY7" fmla="*/ 0 h 223479"/>
                <a:gd name="connsiteX8" fmla="*/ 184008 w 341770"/>
                <a:gd name="connsiteY8" fmla="*/ 0 h 223479"/>
                <a:gd name="connsiteX9" fmla="*/ 184008 w 341770"/>
                <a:gd name="connsiteY9" fmla="*/ 223480 h 223479"/>
                <a:gd name="connsiteX10" fmla="*/ 26287 w 341770"/>
                <a:gd name="connsiteY10" fmla="*/ 223480 h 223479"/>
                <a:gd name="connsiteX11" fmla="*/ 0 w 341770"/>
                <a:gd name="connsiteY11" fmla="*/ 223480 h 223479"/>
                <a:gd name="connsiteX12" fmla="*/ 0 w 341770"/>
                <a:gd name="connsiteY12" fmla="*/ 0 h 223479"/>
                <a:gd name="connsiteX13" fmla="*/ 26287 w 341770"/>
                <a:gd name="connsiteY13" fmla="*/ 0 h 223479"/>
                <a:gd name="connsiteX14" fmla="*/ 26287 w 341770"/>
                <a:gd name="connsiteY14" fmla="*/ 223480 h 22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770" h="223479">
                  <a:moveTo>
                    <a:pt x="341771" y="223480"/>
                  </a:moveTo>
                  <a:lnTo>
                    <a:pt x="315484" y="223480"/>
                  </a:lnTo>
                  <a:lnTo>
                    <a:pt x="315484" y="39430"/>
                  </a:lnTo>
                  <a:lnTo>
                    <a:pt x="341771" y="39430"/>
                  </a:lnTo>
                  <a:lnTo>
                    <a:pt x="341771" y="223480"/>
                  </a:lnTo>
                  <a:close/>
                  <a:moveTo>
                    <a:pt x="184008" y="223480"/>
                  </a:moveTo>
                  <a:lnTo>
                    <a:pt x="157721" y="223480"/>
                  </a:lnTo>
                  <a:lnTo>
                    <a:pt x="157721" y="0"/>
                  </a:lnTo>
                  <a:lnTo>
                    <a:pt x="184008" y="0"/>
                  </a:lnTo>
                  <a:lnTo>
                    <a:pt x="184008" y="223480"/>
                  </a:lnTo>
                  <a:close/>
                  <a:moveTo>
                    <a:pt x="26287" y="223480"/>
                  </a:moveTo>
                  <a:lnTo>
                    <a:pt x="0" y="223480"/>
                  </a:lnTo>
                  <a:lnTo>
                    <a:pt x="0" y="0"/>
                  </a:lnTo>
                  <a:lnTo>
                    <a:pt x="26287" y="0"/>
                  </a:lnTo>
                  <a:lnTo>
                    <a:pt x="26287" y="223480"/>
                  </a:lnTo>
                  <a:close/>
                </a:path>
              </a:pathLst>
            </a:custGeom>
            <a:solidFill>
              <a:srgbClr val="19305A"/>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39292B1-9524-A5BF-883E-FD7FC1CE4693}"/>
                </a:ext>
              </a:extLst>
            </p:cNvPr>
            <p:cNvSpPr>
              <a:spLocks noGrp="1" noRot="1" noMove="1" noResize="1" noEditPoints="1" noAdjustHandles="1" noChangeArrowheads="1" noChangeShapeType="1"/>
            </p:cNvSpPr>
            <p:nvPr/>
          </p:nvSpPr>
          <p:spPr>
            <a:xfrm>
              <a:off x="3473865" y="1553158"/>
              <a:ext cx="131434" cy="144577"/>
            </a:xfrm>
            <a:custGeom>
              <a:avLst/>
              <a:gdLst>
                <a:gd name="connsiteX0" fmla="*/ 65717 w 131434"/>
                <a:gd name="connsiteY0" fmla="*/ 144577 h 144577"/>
                <a:gd name="connsiteX1" fmla="*/ 0 w 131434"/>
                <a:gd name="connsiteY1" fmla="*/ 84109 h 144577"/>
                <a:gd name="connsiteX2" fmla="*/ 0 w 131434"/>
                <a:gd name="connsiteY2" fmla="*/ 60468 h 144577"/>
                <a:gd name="connsiteX3" fmla="*/ 65717 w 131434"/>
                <a:gd name="connsiteY3" fmla="*/ 0 h 144577"/>
                <a:gd name="connsiteX4" fmla="*/ 131434 w 131434"/>
                <a:gd name="connsiteY4" fmla="*/ 60468 h 144577"/>
                <a:gd name="connsiteX5" fmla="*/ 131434 w 131434"/>
                <a:gd name="connsiteY5" fmla="*/ 84109 h 144577"/>
                <a:gd name="connsiteX6" fmla="*/ 65717 w 131434"/>
                <a:gd name="connsiteY6" fmla="*/ 144577 h 144577"/>
                <a:gd name="connsiteX7" fmla="*/ 65717 w 131434"/>
                <a:gd name="connsiteY7" fmla="*/ 26287 h 144577"/>
                <a:gd name="connsiteX8" fmla="*/ 26287 w 131434"/>
                <a:gd name="connsiteY8" fmla="*/ 60468 h 144577"/>
                <a:gd name="connsiteX9" fmla="*/ 26287 w 131434"/>
                <a:gd name="connsiteY9" fmla="*/ 84109 h 144577"/>
                <a:gd name="connsiteX10" fmla="*/ 65717 w 131434"/>
                <a:gd name="connsiteY10" fmla="*/ 118291 h 144577"/>
                <a:gd name="connsiteX11" fmla="*/ 105147 w 131434"/>
                <a:gd name="connsiteY11" fmla="*/ 84109 h 144577"/>
                <a:gd name="connsiteX12" fmla="*/ 105147 w 131434"/>
                <a:gd name="connsiteY12" fmla="*/ 60468 h 144577"/>
                <a:gd name="connsiteX13" fmla="*/ 65717 w 131434"/>
                <a:gd name="connsiteY13" fmla="*/ 26287 h 14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434" h="144577">
                  <a:moveTo>
                    <a:pt x="65717" y="144577"/>
                  </a:moveTo>
                  <a:cubicBezTo>
                    <a:pt x="27631" y="144577"/>
                    <a:pt x="0" y="119131"/>
                    <a:pt x="0" y="84109"/>
                  </a:cubicBezTo>
                  <a:lnTo>
                    <a:pt x="0" y="60468"/>
                  </a:lnTo>
                  <a:cubicBezTo>
                    <a:pt x="0" y="25447"/>
                    <a:pt x="27631" y="0"/>
                    <a:pt x="65717" y="0"/>
                  </a:cubicBezTo>
                  <a:cubicBezTo>
                    <a:pt x="103803" y="0"/>
                    <a:pt x="131434" y="25447"/>
                    <a:pt x="131434" y="60468"/>
                  </a:cubicBezTo>
                  <a:lnTo>
                    <a:pt x="131434" y="84109"/>
                  </a:lnTo>
                  <a:cubicBezTo>
                    <a:pt x="131434" y="119131"/>
                    <a:pt x="103803" y="144577"/>
                    <a:pt x="65717" y="144577"/>
                  </a:cubicBezTo>
                  <a:close/>
                  <a:moveTo>
                    <a:pt x="65717" y="26287"/>
                  </a:moveTo>
                  <a:cubicBezTo>
                    <a:pt x="42118" y="26287"/>
                    <a:pt x="26287" y="40018"/>
                    <a:pt x="26287" y="60468"/>
                  </a:cubicBezTo>
                  <a:lnTo>
                    <a:pt x="26287" y="84109"/>
                  </a:lnTo>
                  <a:cubicBezTo>
                    <a:pt x="26287" y="104559"/>
                    <a:pt x="42118" y="118291"/>
                    <a:pt x="65717" y="118291"/>
                  </a:cubicBezTo>
                  <a:cubicBezTo>
                    <a:pt x="89316" y="118291"/>
                    <a:pt x="105147" y="104559"/>
                    <a:pt x="105147" y="84109"/>
                  </a:cubicBezTo>
                  <a:lnTo>
                    <a:pt x="105147" y="60468"/>
                  </a:lnTo>
                  <a:cubicBezTo>
                    <a:pt x="105147" y="40018"/>
                    <a:pt x="89316" y="26287"/>
                    <a:pt x="65717" y="26287"/>
                  </a:cubicBezTo>
                  <a:close/>
                </a:path>
              </a:pathLst>
            </a:custGeom>
            <a:solidFill>
              <a:srgbClr val="EBA900"/>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9EC7094-CC1D-760C-F1F7-CE7F5AD290F7}"/>
                </a:ext>
              </a:extLst>
            </p:cNvPr>
            <p:cNvSpPr>
              <a:spLocks noGrp="1" noRot="1" noMove="1" noResize="1" noEditPoints="1" noAdjustHandles="1" noChangeArrowheads="1" noChangeShapeType="1"/>
            </p:cNvSpPr>
            <p:nvPr/>
          </p:nvSpPr>
          <p:spPr>
            <a:xfrm>
              <a:off x="3053192" y="1710921"/>
              <a:ext cx="145795" cy="289196"/>
            </a:xfrm>
            <a:custGeom>
              <a:avLst/>
              <a:gdLst>
                <a:gd name="connsiteX0" fmla="*/ 78860 w 145795"/>
                <a:gd name="connsiteY0" fmla="*/ 289155 h 289196"/>
                <a:gd name="connsiteX1" fmla="*/ 52574 w 145795"/>
                <a:gd name="connsiteY1" fmla="*/ 289155 h 289196"/>
                <a:gd name="connsiteX2" fmla="*/ 52574 w 145795"/>
                <a:gd name="connsiteY2" fmla="*/ 248675 h 289196"/>
                <a:gd name="connsiteX3" fmla="*/ 0 w 145795"/>
                <a:gd name="connsiteY3" fmla="*/ 197151 h 289196"/>
                <a:gd name="connsiteX4" fmla="*/ 0 w 145795"/>
                <a:gd name="connsiteY4" fmla="*/ 78860 h 289196"/>
                <a:gd name="connsiteX5" fmla="*/ 131434 w 145795"/>
                <a:gd name="connsiteY5" fmla="*/ 0 h 289196"/>
                <a:gd name="connsiteX6" fmla="*/ 145795 w 145795"/>
                <a:gd name="connsiteY6" fmla="*/ 714 h 289196"/>
                <a:gd name="connsiteX7" fmla="*/ 143360 w 145795"/>
                <a:gd name="connsiteY7" fmla="*/ 26875 h 289196"/>
                <a:gd name="connsiteX8" fmla="*/ 131434 w 145795"/>
                <a:gd name="connsiteY8" fmla="*/ 26287 h 289196"/>
                <a:gd name="connsiteX9" fmla="*/ 26287 w 145795"/>
                <a:gd name="connsiteY9" fmla="*/ 78860 h 289196"/>
                <a:gd name="connsiteX10" fmla="*/ 26287 w 145795"/>
                <a:gd name="connsiteY10" fmla="*/ 197151 h 289196"/>
                <a:gd name="connsiteX11" fmla="*/ 52574 w 145795"/>
                <a:gd name="connsiteY11" fmla="*/ 221884 h 289196"/>
                <a:gd name="connsiteX12" fmla="*/ 52574 w 145795"/>
                <a:gd name="connsiteY12" fmla="*/ 105147 h 289196"/>
                <a:gd name="connsiteX13" fmla="*/ 78860 w 145795"/>
                <a:gd name="connsiteY13" fmla="*/ 105147 h 289196"/>
                <a:gd name="connsiteX14" fmla="*/ 78860 w 145795"/>
                <a:gd name="connsiteY14" fmla="*/ 289197 h 28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95" h="289196">
                  <a:moveTo>
                    <a:pt x="78860" y="289155"/>
                  </a:moveTo>
                  <a:lnTo>
                    <a:pt x="52574" y="289155"/>
                  </a:lnTo>
                  <a:lnTo>
                    <a:pt x="52574" y="248675"/>
                  </a:lnTo>
                  <a:cubicBezTo>
                    <a:pt x="25195" y="244350"/>
                    <a:pt x="0" y="226587"/>
                    <a:pt x="0" y="197151"/>
                  </a:cubicBezTo>
                  <a:lnTo>
                    <a:pt x="0" y="78860"/>
                  </a:lnTo>
                  <a:cubicBezTo>
                    <a:pt x="0" y="23809"/>
                    <a:pt x="87049" y="0"/>
                    <a:pt x="131434" y="0"/>
                  </a:cubicBezTo>
                  <a:cubicBezTo>
                    <a:pt x="135927" y="0"/>
                    <a:pt x="140756" y="252"/>
                    <a:pt x="145795" y="714"/>
                  </a:cubicBezTo>
                  <a:lnTo>
                    <a:pt x="143360" y="26875"/>
                  </a:lnTo>
                  <a:cubicBezTo>
                    <a:pt x="139119" y="26497"/>
                    <a:pt x="135087" y="26287"/>
                    <a:pt x="131434" y="26287"/>
                  </a:cubicBezTo>
                  <a:cubicBezTo>
                    <a:pt x="90072" y="26287"/>
                    <a:pt x="26287" y="48878"/>
                    <a:pt x="26287" y="78860"/>
                  </a:cubicBezTo>
                  <a:lnTo>
                    <a:pt x="26287" y="197151"/>
                  </a:lnTo>
                  <a:cubicBezTo>
                    <a:pt x="26287" y="210714"/>
                    <a:pt x="39220" y="218693"/>
                    <a:pt x="52574" y="221884"/>
                  </a:cubicBezTo>
                  <a:lnTo>
                    <a:pt x="52574" y="105147"/>
                  </a:lnTo>
                  <a:lnTo>
                    <a:pt x="78860" y="105147"/>
                  </a:lnTo>
                  <a:lnTo>
                    <a:pt x="78860" y="289197"/>
                  </a:lnTo>
                  <a:close/>
                </a:path>
              </a:pathLst>
            </a:custGeom>
            <a:solidFill>
              <a:srgbClr val="19305A"/>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9FDFC40-C29A-128F-8038-5FBF4EBF615B}"/>
                </a:ext>
              </a:extLst>
            </p:cNvPr>
            <p:cNvSpPr>
              <a:spLocks noGrp="1" noRot="1" noMove="1" noResize="1" noEditPoints="1" noAdjustHandles="1" noChangeArrowheads="1" noChangeShapeType="1"/>
            </p:cNvSpPr>
            <p:nvPr/>
          </p:nvSpPr>
          <p:spPr>
            <a:xfrm>
              <a:off x="3105766" y="1553158"/>
              <a:ext cx="131434" cy="144577"/>
            </a:xfrm>
            <a:custGeom>
              <a:avLst/>
              <a:gdLst>
                <a:gd name="connsiteX0" fmla="*/ 65717 w 131434"/>
                <a:gd name="connsiteY0" fmla="*/ 144577 h 144577"/>
                <a:gd name="connsiteX1" fmla="*/ 0 w 131434"/>
                <a:gd name="connsiteY1" fmla="*/ 84109 h 144577"/>
                <a:gd name="connsiteX2" fmla="*/ 0 w 131434"/>
                <a:gd name="connsiteY2" fmla="*/ 60468 h 144577"/>
                <a:gd name="connsiteX3" fmla="*/ 65717 w 131434"/>
                <a:gd name="connsiteY3" fmla="*/ 0 h 144577"/>
                <a:gd name="connsiteX4" fmla="*/ 131434 w 131434"/>
                <a:gd name="connsiteY4" fmla="*/ 60468 h 144577"/>
                <a:gd name="connsiteX5" fmla="*/ 131434 w 131434"/>
                <a:gd name="connsiteY5" fmla="*/ 84109 h 144577"/>
                <a:gd name="connsiteX6" fmla="*/ 65717 w 131434"/>
                <a:gd name="connsiteY6" fmla="*/ 144577 h 144577"/>
                <a:gd name="connsiteX7" fmla="*/ 65717 w 131434"/>
                <a:gd name="connsiteY7" fmla="*/ 26287 h 144577"/>
                <a:gd name="connsiteX8" fmla="*/ 26287 w 131434"/>
                <a:gd name="connsiteY8" fmla="*/ 60468 h 144577"/>
                <a:gd name="connsiteX9" fmla="*/ 26287 w 131434"/>
                <a:gd name="connsiteY9" fmla="*/ 84109 h 144577"/>
                <a:gd name="connsiteX10" fmla="*/ 65717 w 131434"/>
                <a:gd name="connsiteY10" fmla="*/ 118291 h 144577"/>
                <a:gd name="connsiteX11" fmla="*/ 105147 w 131434"/>
                <a:gd name="connsiteY11" fmla="*/ 84109 h 144577"/>
                <a:gd name="connsiteX12" fmla="*/ 105147 w 131434"/>
                <a:gd name="connsiteY12" fmla="*/ 60468 h 144577"/>
                <a:gd name="connsiteX13" fmla="*/ 65717 w 131434"/>
                <a:gd name="connsiteY13" fmla="*/ 26287 h 14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434" h="144577">
                  <a:moveTo>
                    <a:pt x="65717" y="144577"/>
                  </a:moveTo>
                  <a:cubicBezTo>
                    <a:pt x="27630" y="144577"/>
                    <a:pt x="0" y="119131"/>
                    <a:pt x="0" y="84109"/>
                  </a:cubicBezTo>
                  <a:lnTo>
                    <a:pt x="0" y="60468"/>
                  </a:lnTo>
                  <a:cubicBezTo>
                    <a:pt x="0" y="25447"/>
                    <a:pt x="27630" y="0"/>
                    <a:pt x="65717" y="0"/>
                  </a:cubicBezTo>
                  <a:cubicBezTo>
                    <a:pt x="103803" y="0"/>
                    <a:pt x="131434" y="25447"/>
                    <a:pt x="131434" y="60468"/>
                  </a:cubicBezTo>
                  <a:lnTo>
                    <a:pt x="131434" y="84109"/>
                  </a:lnTo>
                  <a:cubicBezTo>
                    <a:pt x="131434" y="119131"/>
                    <a:pt x="103803" y="144577"/>
                    <a:pt x="65717" y="144577"/>
                  </a:cubicBezTo>
                  <a:close/>
                  <a:moveTo>
                    <a:pt x="65717" y="26287"/>
                  </a:moveTo>
                  <a:cubicBezTo>
                    <a:pt x="42118" y="26287"/>
                    <a:pt x="26287" y="40018"/>
                    <a:pt x="26287" y="60468"/>
                  </a:cubicBezTo>
                  <a:lnTo>
                    <a:pt x="26287" y="84109"/>
                  </a:lnTo>
                  <a:cubicBezTo>
                    <a:pt x="26287" y="104559"/>
                    <a:pt x="42118" y="118291"/>
                    <a:pt x="65717" y="118291"/>
                  </a:cubicBezTo>
                  <a:cubicBezTo>
                    <a:pt x="89316" y="118291"/>
                    <a:pt x="105147" y="104559"/>
                    <a:pt x="105147" y="84109"/>
                  </a:cubicBezTo>
                  <a:lnTo>
                    <a:pt x="105147" y="60468"/>
                  </a:lnTo>
                  <a:cubicBezTo>
                    <a:pt x="105147" y="40018"/>
                    <a:pt x="89316" y="26287"/>
                    <a:pt x="65717" y="26287"/>
                  </a:cubicBezTo>
                  <a:close/>
                </a:path>
              </a:pathLst>
            </a:custGeom>
            <a:solidFill>
              <a:srgbClr val="C1D52F"/>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57F3CFF-4190-B06F-F22C-0A1D1F5B5E19}"/>
                </a:ext>
              </a:extLst>
            </p:cNvPr>
            <p:cNvSpPr>
              <a:spLocks noGrp="1" noRot="1" noMove="1" noResize="1" noEditPoints="1" noAdjustHandles="1" noChangeArrowheads="1" noChangeShapeType="1"/>
            </p:cNvSpPr>
            <p:nvPr/>
          </p:nvSpPr>
          <p:spPr>
            <a:xfrm>
              <a:off x="3171525" y="1395395"/>
              <a:ext cx="368015" cy="144619"/>
            </a:xfrm>
            <a:custGeom>
              <a:avLst/>
              <a:gdLst>
                <a:gd name="connsiteX0" fmla="*/ 302298 w 368015"/>
                <a:gd name="connsiteY0" fmla="*/ 144619 h 144619"/>
                <a:gd name="connsiteX1" fmla="*/ 236581 w 368015"/>
                <a:gd name="connsiteY1" fmla="*/ 84151 h 144619"/>
                <a:gd name="connsiteX2" fmla="*/ 236581 w 368015"/>
                <a:gd name="connsiteY2" fmla="*/ 60468 h 144619"/>
                <a:gd name="connsiteX3" fmla="*/ 302298 w 368015"/>
                <a:gd name="connsiteY3" fmla="*/ 0 h 144619"/>
                <a:gd name="connsiteX4" fmla="*/ 368016 w 368015"/>
                <a:gd name="connsiteY4" fmla="*/ 60468 h 144619"/>
                <a:gd name="connsiteX5" fmla="*/ 368016 w 368015"/>
                <a:gd name="connsiteY5" fmla="*/ 84151 h 144619"/>
                <a:gd name="connsiteX6" fmla="*/ 302298 w 368015"/>
                <a:gd name="connsiteY6" fmla="*/ 144619 h 144619"/>
                <a:gd name="connsiteX7" fmla="*/ 302298 w 368015"/>
                <a:gd name="connsiteY7" fmla="*/ 26287 h 144619"/>
                <a:gd name="connsiteX8" fmla="*/ 262868 w 368015"/>
                <a:gd name="connsiteY8" fmla="*/ 60468 h 144619"/>
                <a:gd name="connsiteX9" fmla="*/ 262868 w 368015"/>
                <a:gd name="connsiteY9" fmla="*/ 84151 h 144619"/>
                <a:gd name="connsiteX10" fmla="*/ 302298 w 368015"/>
                <a:gd name="connsiteY10" fmla="*/ 118333 h 144619"/>
                <a:gd name="connsiteX11" fmla="*/ 341729 w 368015"/>
                <a:gd name="connsiteY11" fmla="*/ 84151 h 144619"/>
                <a:gd name="connsiteX12" fmla="*/ 341729 w 368015"/>
                <a:gd name="connsiteY12" fmla="*/ 60468 h 144619"/>
                <a:gd name="connsiteX13" fmla="*/ 302298 w 368015"/>
                <a:gd name="connsiteY13" fmla="*/ 26287 h 144619"/>
                <a:gd name="connsiteX14" fmla="*/ 65717 w 368015"/>
                <a:gd name="connsiteY14" fmla="*/ 144619 h 144619"/>
                <a:gd name="connsiteX15" fmla="*/ 0 w 368015"/>
                <a:gd name="connsiteY15" fmla="*/ 84151 h 144619"/>
                <a:gd name="connsiteX16" fmla="*/ 0 w 368015"/>
                <a:gd name="connsiteY16" fmla="*/ 60468 h 144619"/>
                <a:gd name="connsiteX17" fmla="*/ 65717 w 368015"/>
                <a:gd name="connsiteY17" fmla="*/ 0 h 144619"/>
                <a:gd name="connsiteX18" fmla="*/ 131434 w 368015"/>
                <a:gd name="connsiteY18" fmla="*/ 60468 h 144619"/>
                <a:gd name="connsiteX19" fmla="*/ 131434 w 368015"/>
                <a:gd name="connsiteY19" fmla="*/ 84151 h 144619"/>
                <a:gd name="connsiteX20" fmla="*/ 65717 w 368015"/>
                <a:gd name="connsiteY20" fmla="*/ 144619 h 144619"/>
                <a:gd name="connsiteX21" fmla="*/ 65717 w 368015"/>
                <a:gd name="connsiteY21" fmla="*/ 26287 h 144619"/>
                <a:gd name="connsiteX22" fmla="*/ 26287 w 368015"/>
                <a:gd name="connsiteY22" fmla="*/ 60468 h 144619"/>
                <a:gd name="connsiteX23" fmla="*/ 26287 w 368015"/>
                <a:gd name="connsiteY23" fmla="*/ 84151 h 144619"/>
                <a:gd name="connsiteX24" fmla="*/ 65717 w 368015"/>
                <a:gd name="connsiteY24" fmla="*/ 118333 h 144619"/>
                <a:gd name="connsiteX25" fmla="*/ 105147 w 368015"/>
                <a:gd name="connsiteY25" fmla="*/ 84151 h 144619"/>
                <a:gd name="connsiteX26" fmla="*/ 105147 w 368015"/>
                <a:gd name="connsiteY26" fmla="*/ 60468 h 144619"/>
                <a:gd name="connsiteX27" fmla="*/ 65717 w 368015"/>
                <a:gd name="connsiteY27" fmla="*/ 26287 h 14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8015" h="144619">
                  <a:moveTo>
                    <a:pt x="302298" y="144619"/>
                  </a:moveTo>
                  <a:cubicBezTo>
                    <a:pt x="264212" y="144619"/>
                    <a:pt x="236581" y="119172"/>
                    <a:pt x="236581" y="84151"/>
                  </a:cubicBezTo>
                  <a:lnTo>
                    <a:pt x="236581" y="60468"/>
                  </a:lnTo>
                  <a:cubicBezTo>
                    <a:pt x="236581" y="25447"/>
                    <a:pt x="264212" y="0"/>
                    <a:pt x="302298" y="0"/>
                  </a:cubicBezTo>
                  <a:cubicBezTo>
                    <a:pt x="340385" y="0"/>
                    <a:pt x="368016" y="25447"/>
                    <a:pt x="368016" y="60468"/>
                  </a:cubicBezTo>
                  <a:lnTo>
                    <a:pt x="368016" y="84151"/>
                  </a:lnTo>
                  <a:cubicBezTo>
                    <a:pt x="368016" y="119172"/>
                    <a:pt x="340385" y="144619"/>
                    <a:pt x="302298" y="144619"/>
                  </a:cubicBezTo>
                  <a:close/>
                  <a:moveTo>
                    <a:pt x="302298" y="26287"/>
                  </a:moveTo>
                  <a:cubicBezTo>
                    <a:pt x="278699" y="26287"/>
                    <a:pt x="262868" y="40018"/>
                    <a:pt x="262868" y="60468"/>
                  </a:cubicBezTo>
                  <a:lnTo>
                    <a:pt x="262868" y="84151"/>
                  </a:lnTo>
                  <a:cubicBezTo>
                    <a:pt x="262868" y="104601"/>
                    <a:pt x="278699" y="118333"/>
                    <a:pt x="302298" y="118333"/>
                  </a:cubicBezTo>
                  <a:cubicBezTo>
                    <a:pt x="325898" y="118333"/>
                    <a:pt x="341729" y="104601"/>
                    <a:pt x="341729" y="84151"/>
                  </a:cubicBezTo>
                  <a:lnTo>
                    <a:pt x="341729" y="60468"/>
                  </a:lnTo>
                  <a:cubicBezTo>
                    <a:pt x="341729" y="40018"/>
                    <a:pt x="325898" y="26287"/>
                    <a:pt x="302298" y="26287"/>
                  </a:cubicBezTo>
                  <a:close/>
                  <a:moveTo>
                    <a:pt x="65717" y="144619"/>
                  </a:moveTo>
                  <a:cubicBezTo>
                    <a:pt x="27631" y="144619"/>
                    <a:pt x="0" y="119172"/>
                    <a:pt x="0" y="84151"/>
                  </a:cubicBezTo>
                  <a:lnTo>
                    <a:pt x="0" y="60468"/>
                  </a:lnTo>
                  <a:cubicBezTo>
                    <a:pt x="0" y="25447"/>
                    <a:pt x="27631" y="0"/>
                    <a:pt x="65717" y="0"/>
                  </a:cubicBezTo>
                  <a:cubicBezTo>
                    <a:pt x="103803" y="0"/>
                    <a:pt x="131434" y="25447"/>
                    <a:pt x="131434" y="60468"/>
                  </a:cubicBezTo>
                  <a:lnTo>
                    <a:pt x="131434" y="84151"/>
                  </a:lnTo>
                  <a:cubicBezTo>
                    <a:pt x="131434" y="119172"/>
                    <a:pt x="103803" y="144619"/>
                    <a:pt x="65717" y="144619"/>
                  </a:cubicBezTo>
                  <a:close/>
                  <a:moveTo>
                    <a:pt x="65717" y="26287"/>
                  </a:moveTo>
                  <a:cubicBezTo>
                    <a:pt x="42118" y="26287"/>
                    <a:pt x="26287" y="40018"/>
                    <a:pt x="26287" y="60468"/>
                  </a:cubicBezTo>
                  <a:lnTo>
                    <a:pt x="26287" y="84151"/>
                  </a:lnTo>
                  <a:cubicBezTo>
                    <a:pt x="26287" y="104601"/>
                    <a:pt x="42118" y="118333"/>
                    <a:pt x="65717" y="118333"/>
                  </a:cubicBezTo>
                  <a:cubicBezTo>
                    <a:pt x="89316" y="118333"/>
                    <a:pt x="105147" y="104601"/>
                    <a:pt x="105147" y="84151"/>
                  </a:cubicBezTo>
                  <a:lnTo>
                    <a:pt x="105147" y="60468"/>
                  </a:lnTo>
                  <a:cubicBezTo>
                    <a:pt x="105147" y="40018"/>
                    <a:pt x="89316" y="26287"/>
                    <a:pt x="65717" y="26287"/>
                  </a:cubicBezTo>
                  <a:close/>
                </a:path>
              </a:pathLst>
            </a:custGeom>
            <a:solidFill>
              <a:srgbClr val="19305A"/>
            </a:solidFill>
            <a:ln w="0" cap="flat">
              <a:noFill/>
              <a:prstDash val="solid"/>
              <a:miter/>
            </a:ln>
          </p:spPr>
          <p:txBody>
            <a:bodyPr rtlCol="0" anchor="ctr"/>
            <a:lstStyle/>
            <a:p>
              <a:endParaRPr lang="en-US"/>
            </a:p>
          </p:txBody>
        </p:sp>
      </p:grpSp>
      <p:cxnSp>
        <p:nvCxnSpPr>
          <p:cNvPr id="30" name="Straight Connector 29">
            <a:extLst>
              <a:ext uri="{FF2B5EF4-FFF2-40B4-BE49-F238E27FC236}">
                <a16:creationId xmlns:a16="http://schemas.microsoft.com/office/drawing/2014/main" id="{27FD974F-83A7-F1FC-B175-D302F1848F89}"/>
              </a:ext>
            </a:extLst>
          </p:cNvPr>
          <p:cNvCxnSpPr>
            <a:cxnSpLocks noGrp="1" noRot="1" noMove="1" noResize="1" noEditPoints="1" noAdjustHandles="1" noChangeArrowheads="1" noChangeShapeType="1"/>
            <a:stCxn id="12" idx="3"/>
            <a:endCxn id="12" idx="3"/>
          </p:cNvCxnSpPr>
          <p:nvPr/>
        </p:nvCxnSpPr>
        <p:spPr>
          <a:xfrm>
            <a:off x="2108097" y="268342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590B68-1BB2-BEEA-26E1-4CFF4A152821}"/>
              </a:ext>
            </a:extLst>
          </p:cNvPr>
          <p:cNvCxnSpPr>
            <a:cxnSpLocks noGrp="1" noRot="1" noMove="1" noResize="1" noEditPoints="1" noAdjustHandles="1" noChangeArrowheads="1" noChangeShapeType="1"/>
          </p:cNvCxnSpPr>
          <p:nvPr/>
        </p:nvCxnSpPr>
        <p:spPr>
          <a:xfrm>
            <a:off x="2098369" y="2568865"/>
            <a:ext cx="0" cy="239542"/>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B166039-4965-F68C-6915-0E02E6C31542}"/>
              </a:ext>
            </a:extLst>
          </p:cNvPr>
          <p:cNvSpPr txBox="1">
            <a:spLocks noGrp="1" noRot="1" noMove="1" noResize="1" noEditPoints="1" noAdjustHandles="1" noChangeArrowheads="1" noChangeShapeType="1"/>
          </p:cNvSpPr>
          <p:nvPr/>
        </p:nvSpPr>
        <p:spPr>
          <a:xfrm>
            <a:off x="5257079" y="2529535"/>
            <a:ext cx="952500" cy="307777"/>
          </a:xfrm>
          <a:prstGeom prst="rect">
            <a:avLst/>
          </a:prstGeom>
          <a:noFill/>
        </p:spPr>
        <p:txBody>
          <a:bodyPr wrap="square" rtlCol="0">
            <a:spAutoFit/>
          </a:bodyPr>
          <a:lstStyle/>
          <a:p>
            <a:pPr algn="l">
              <a:spcAft>
                <a:spcPts val="1600"/>
              </a:spcAft>
            </a:pPr>
            <a:r>
              <a:rPr lang="en-US" sz="1400" b="1">
                <a:solidFill>
                  <a:schemeClr val="tx2"/>
                </a:solidFill>
              </a:rPr>
              <a:t>Percent</a:t>
            </a:r>
          </a:p>
        </p:txBody>
      </p:sp>
      <p:sp>
        <p:nvSpPr>
          <p:cNvPr id="36" name="TextBox 35">
            <a:extLst>
              <a:ext uri="{FF2B5EF4-FFF2-40B4-BE49-F238E27FC236}">
                <a16:creationId xmlns:a16="http://schemas.microsoft.com/office/drawing/2014/main" id="{E7FB4F9D-868E-DA65-4170-26884F868AD7}"/>
              </a:ext>
            </a:extLst>
          </p:cNvPr>
          <p:cNvSpPr txBox="1">
            <a:spLocks noGrp="1" noRot="1" noMove="1" noResize="1" noEditPoints="1" noAdjustHandles="1" noChangeArrowheads="1" noChangeShapeType="1"/>
          </p:cNvSpPr>
          <p:nvPr/>
        </p:nvSpPr>
        <p:spPr>
          <a:xfrm>
            <a:off x="6245365" y="2529535"/>
            <a:ext cx="1951085" cy="307777"/>
          </a:xfrm>
          <a:prstGeom prst="rect">
            <a:avLst/>
          </a:prstGeom>
          <a:noFill/>
        </p:spPr>
        <p:txBody>
          <a:bodyPr wrap="square" rtlCol="0">
            <a:spAutoFit/>
          </a:bodyPr>
          <a:lstStyle/>
          <a:p>
            <a:pPr algn="l">
              <a:spcAft>
                <a:spcPts val="1600"/>
              </a:spcAft>
            </a:pPr>
            <a:r>
              <a:rPr lang="en-US" sz="1400" b="1">
                <a:solidFill>
                  <a:schemeClr val="tx2"/>
                </a:solidFill>
              </a:rPr>
              <a:t>Number of Students</a:t>
            </a:r>
          </a:p>
        </p:txBody>
      </p:sp>
      <p:sp>
        <p:nvSpPr>
          <p:cNvPr id="37" name="TextBox 36">
            <a:extLst>
              <a:ext uri="{FF2B5EF4-FFF2-40B4-BE49-F238E27FC236}">
                <a16:creationId xmlns:a16="http://schemas.microsoft.com/office/drawing/2014/main" id="{E5D6A917-F6E5-91A9-F1E2-5D73422F22C9}"/>
              </a:ext>
            </a:extLst>
          </p:cNvPr>
          <p:cNvSpPr txBox="1"/>
          <p:nvPr/>
        </p:nvSpPr>
        <p:spPr>
          <a:xfrm>
            <a:off x="5295480" y="2808407"/>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38" name="TextBox 37">
            <a:extLst>
              <a:ext uri="{FF2B5EF4-FFF2-40B4-BE49-F238E27FC236}">
                <a16:creationId xmlns:a16="http://schemas.microsoft.com/office/drawing/2014/main" id="{AE556359-6982-4D33-C933-3AF30049D8AE}"/>
              </a:ext>
            </a:extLst>
          </p:cNvPr>
          <p:cNvSpPr txBox="1"/>
          <p:nvPr/>
        </p:nvSpPr>
        <p:spPr>
          <a:xfrm>
            <a:off x="6839656" y="2808407"/>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39" name="TextBox 38">
            <a:extLst>
              <a:ext uri="{FF2B5EF4-FFF2-40B4-BE49-F238E27FC236}">
                <a16:creationId xmlns:a16="http://schemas.microsoft.com/office/drawing/2014/main" id="{63FD3E96-C4CE-21A0-DDAD-8F5F2A2F71A4}"/>
              </a:ext>
            </a:extLst>
          </p:cNvPr>
          <p:cNvSpPr txBox="1">
            <a:spLocks noGrp="1" noRot="1" noMove="1" noResize="1" noEditPoints="1" noAdjustHandles="1" noChangeArrowheads="1" noChangeShapeType="1"/>
          </p:cNvSpPr>
          <p:nvPr/>
        </p:nvSpPr>
        <p:spPr>
          <a:xfrm>
            <a:off x="4843956" y="3382572"/>
            <a:ext cx="3616902" cy="923330"/>
          </a:xfrm>
          <a:prstGeom prst="rect">
            <a:avLst/>
          </a:prstGeom>
          <a:noFill/>
        </p:spPr>
        <p:txBody>
          <a:bodyPr wrap="square">
            <a:spAutoFit/>
          </a:bodyPr>
          <a:lstStyle/>
          <a:p>
            <a:pPr algn="ctr"/>
            <a:r>
              <a:rPr lang="en-US">
                <a:solidFill>
                  <a:schemeClr val="accent1"/>
                </a:solidFill>
              </a:rPr>
              <a:t>Students who report they</a:t>
            </a:r>
          </a:p>
          <a:p>
            <a:pPr algn="ctr"/>
            <a:r>
              <a:rPr lang="en-US">
                <a:solidFill>
                  <a:schemeClr val="accent1"/>
                </a:solidFill>
              </a:rPr>
              <a:t>“need a lot more time to</a:t>
            </a:r>
          </a:p>
          <a:p>
            <a:pPr algn="ctr"/>
            <a:r>
              <a:rPr lang="en-US">
                <a:solidFill>
                  <a:schemeClr val="accent1"/>
                </a:solidFill>
              </a:rPr>
              <a:t>study than they expected.”</a:t>
            </a:r>
          </a:p>
        </p:txBody>
      </p:sp>
      <p:cxnSp>
        <p:nvCxnSpPr>
          <p:cNvPr id="48" name="Straight Connector 47">
            <a:extLst>
              <a:ext uri="{FF2B5EF4-FFF2-40B4-BE49-F238E27FC236}">
                <a16:creationId xmlns:a16="http://schemas.microsoft.com/office/drawing/2014/main" id="{A6AB0082-AB33-387D-835D-DA2074BBC5BB}"/>
              </a:ext>
            </a:extLst>
          </p:cNvPr>
          <p:cNvCxnSpPr>
            <a:cxnSpLocks noGrp="1" noRot="1" noMove="1" noResize="1" noEditPoints="1" noAdjustHandles="1" noChangeArrowheads="1" noChangeShapeType="1"/>
            <a:stCxn id="35" idx="3"/>
            <a:endCxn id="35" idx="3"/>
          </p:cNvCxnSpPr>
          <p:nvPr/>
        </p:nvCxnSpPr>
        <p:spPr>
          <a:xfrm>
            <a:off x="6209579" y="268342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F4B47DE-B6F0-2940-0E46-A6DB37F50EBE}"/>
              </a:ext>
            </a:extLst>
          </p:cNvPr>
          <p:cNvCxnSpPr>
            <a:cxnSpLocks noGrp="1" noRot="1" noMove="1" noResize="1" noEditPoints="1" noAdjustHandles="1" noChangeArrowheads="1" noChangeShapeType="1"/>
          </p:cNvCxnSpPr>
          <p:nvPr/>
        </p:nvCxnSpPr>
        <p:spPr>
          <a:xfrm>
            <a:off x="6199851" y="2568865"/>
            <a:ext cx="0" cy="239542"/>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67A9ECE0-6A6F-843E-F64B-541057E4D32A}"/>
              </a:ext>
            </a:extLst>
          </p:cNvPr>
          <p:cNvGrpSpPr>
            <a:grpSpLocks noGrp="1" noUngrp="1" noRot="1" noMove="1" noResize="1"/>
          </p:cNvGrpSpPr>
          <p:nvPr/>
        </p:nvGrpSpPr>
        <p:grpSpPr>
          <a:xfrm>
            <a:off x="6126010" y="1345751"/>
            <a:ext cx="1053899" cy="1087908"/>
            <a:chOff x="6251050" y="1423278"/>
            <a:chExt cx="586429" cy="605353"/>
          </a:xfrm>
        </p:grpSpPr>
        <p:sp>
          <p:nvSpPr>
            <p:cNvPr id="51" name="Freeform: Shape 50">
              <a:extLst>
                <a:ext uri="{FF2B5EF4-FFF2-40B4-BE49-F238E27FC236}">
                  <a16:creationId xmlns:a16="http://schemas.microsoft.com/office/drawing/2014/main" id="{97291EB6-04C0-6927-B84E-4DA12E910304}"/>
                </a:ext>
              </a:extLst>
            </p:cNvPr>
            <p:cNvSpPr>
              <a:spLocks noGrp="1" noRot="1" noMove="1" noResize="1" noEditPoints="1" noAdjustHandles="1" noChangeArrowheads="1" noChangeShapeType="1"/>
            </p:cNvSpPr>
            <p:nvPr/>
          </p:nvSpPr>
          <p:spPr>
            <a:xfrm>
              <a:off x="6332865" y="1545054"/>
              <a:ext cx="398669" cy="401189"/>
            </a:xfrm>
            <a:custGeom>
              <a:avLst/>
              <a:gdLst>
                <a:gd name="connsiteX0" fmla="*/ 199335 w 398669"/>
                <a:gd name="connsiteY0" fmla="*/ 401189 h 401189"/>
                <a:gd name="connsiteX1" fmla="*/ 0 w 398669"/>
                <a:gd name="connsiteY1" fmla="*/ 200595 h 401189"/>
                <a:gd name="connsiteX2" fmla="*/ 199335 w 398669"/>
                <a:gd name="connsiteY2" fmla="*/ 0 h 401189"/>
                <a:gd name="connsiteX3" fmla="*/ 398670 w 398669"/>
                <a:gd name="connsiteY3" fmla="*/ 200595 h 401189"/>
                <a:gd name="connsiteX4" fmla="*/ 199335 w 398669"/>
                <a:gd name="connsiteY4" fmla="*/ 401189 h 401189"/>
                <a:gd name="connsiteX5" fmla="*/ 199335 w 398669"/>
                <a:gd name="connsiteY5" fmla="*/ 16797 h 401189"/>
                <a:gd name="connsiteX6" fmla="*/ 16797 w 398669"/>
                <a:gd name="connsiteY6" fmla="*/ 200595 h 401189"/>
                <a:gd name="connsiteX7" fmla="*/ 199335 w 398669"/>
                <a:gd name="connsiteY7" fmla="*/ 384392 h 401189"/>
                <a:gd name="connsiteX8" fmla="*/ 381873 w 398669"/>
                <a:gd name="connsiteY8" fmla="*/ 200595 h 401189"/>
                <a:gd name="connsiteX9" fmla="*/ 199335 w 398669"/>
                <a:gd name="connsiteY9" fmla="*/ 16797 h 4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669" h="401189">
                  <a:moveTo>
                    <a:pt x="199335" y="401189"/>
                  </a:moveTo>
                  <a:cubicBezTo>
                    <a:pt x="89401" y="401189"/>
                    <a:pt x="0" y="311201"/>
                    <a:pt x="0" y="200595"/>
                  </a:cubicBezTo>
                  <a:cubicBezTo>
                    <a:pt x="0" y="89988"/>
                    <a:pt x="89401" y="0"/>
                    <a:pt x="199335" y="0"/>
                  </a:cubicBezTo>
                  <a:cubicBezTo>
                    <a:pt x="309269" y="0"/>
                    <a:pt x="398670" y="89988"/>
                    <a:pt x="398670" y="200595"/>
                  </a:cubicBezTo>
                  <a:cubicBezTo>
                    <a:pt x="398670" y="311201"/>
                    <a:pt x="309269" y="401189"/>
                    <a:pt x="199335" y="401189"/>
                  </a:cubicBezTo>
                  <a:close/>
                  <a:moveTo>
                    <a:pt x="199335" y="16797"/>
                  </a:moveTo>
                  <a:cubicBezTo>
                    <a:pt x="98681" y="16797"/>
                    <a:pt x="16797" y="99226"/>
                    <a:pt x="16797" y="200595"/>
                  </a:cubicBezTo>
                  <a:cubicBezTo>
                    <a:pt x="16797" y="301963"/>
                    <a:pt x="98681" y="384392"/>
                    <a:pt x="199335" y="384392"/>
                  </a:cubicBezTo>
                  <a:cubicBezTo>
                    <a:pt x="299989" y="384392"/>
                    <a:pt x="381873" y="301963"/>
                    <a:pt x="381873" y="200595"/>
                  </a:cubicBezTo>
                  <a:cubicBezTo>
                    <a:pt x="381873" y="99226"/>
                    <a:pt x="299989" y="16797"/>
                    <a:pt x="199335" y="16797"/>
                  </a:cubicBezTo>
                  <a:close/>
                </a:path>
              </a:pathLst>
            </a:custGeom>
            <a:solidFill>
              <a:srgbClr val="19305A"/>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FE3CC7-558D-221E-080F-0C950DB6FA15}"/>
                </a:ext>
              </a:extLst>
            </p:cNvPr>
            <p:cNvSpPr>
              <a:spLocks noGrp="1" noRot="1" noMove="1" noResize="1" noEditPoints="1" noAdjustHandles="1" noChangeArrowheads="1" noChangeShapeType="1"/>
            </p:cNvSpPr>
            <p:nvPr/>
          </p:nvSpPr>
          <p:spPr>
            <a:xfrm>
              <a:off x="6471060" y="1643651"/>
              <a:ext cx="176197" cy="128326"/>
            </a:xfrm>
            <a:custGeom>
              <a:avLst/>
              <a:gdLst>
                <a:gd name="connsiteX0" fmla="*/ 60468 w 176197"/>
                <a:gd name="connsiteY0" fmla="*/ 128326 h 128326"/>
                <a:gd name="connsiteX1" fmla="*/ 0 w 176197"/>
                <a:gd name="connsiteY1" fmla="*/ 52322 h 128326"/>
                <a:gd name="connsiteX2" fmla="*/ 13185 w 176197"/>
                <a:gd name="connsiteY2" fmla="*/ 41866 h 128326"/>
                <a:gd name="connsiteX3" fmla="*/ 61854 w 176197"/>
                <a:gd name="connsiteY3" fmla="*/ 103089 h 128326"/>
                <a:gd name="connsiteX4" fmla="*/ 164272 w 176197"/>
                <a:gd name="connsiteY4" fmla="*/ 0 h 128326"/>
                <a:gd name="connsiteX5" fmla="*/ 176197 w 176197"/>
                <a:gd name="connsiteY5" fmla="*/ 11841 h 128326"/>
                <a:gd name="connsiteX6" fmla="*/ 60468 w 176197"/>
                <a:gd name="connsiteY6" fmla="*/ 128326 h 12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97" h="128326">
                  <a:moveTo>
                    <a:pt x="60468" y="128326"/>
                  </a:moveTo>
                  <a:lnTo>
                    <a:pt x="0" y="52322"/>
                  </a:lnTo>
                  <a:lnTo>
                    <a:pt x="13185" y="41866"/>
                  </a:lnTo>
                  <a:lnTo>
                    <a:pt x="61854" y="103089"/>
                  </a:lnTo>
                  <a:lnTo>
                    <a:pt x="164272" y="0"/>
                  </a:lnTo>
                  <a:lnTo>
                    <a:pt x="176197" y="11841"/>
                  </a:lnTo>
                  <a:lnTo>
                    <a:pt x="60468" y="128326"/>
                  </a:lnTo>
                  <a:close/>
                </a:path>
              </a:pathLst>
            </a:custGeom>
            <a:solidFill>
              <a:srgbClr val="C1D52F"/>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1443682-F674-71A6-0104-1183599ECE64}"/>
                </a:ext>
              </a:extLst>
            </p:cNvPr>
            <p:cNvSpPr>
              <a:spLocks noGrp="1" noRot="1" noMove="1" noResize="1" noEditPoints="1" noAdjustHandles="1" noChangeArrowheads="1" noChangeShapeType="1"/>
            </p:cNvSpPr>
            <p:nvPr/>
          </p:nvSpPr>
          <p:spPr>
            <a:xfrm>
              <a:off x="6368558" y="1580915"/>
              <a:ext cx="327325" cy="329466"/>
            </a:xfrm>
            <a:custGeom>
              <a:avLst/>
              <a:gdLst>
                <a:gd name="connsiteX0" fmla="*/ 172040 w 327325"/>
                <a:gd name="connsiteY0" fmla="*/ 329467 h 329466"/>
                <a:gd name="connsiteX1" fmla="*/ 155243 w 327325"/>
                <a:gd name="connsiteY1" fmla="*/ 329467 h 329466"/>
                <a:gd name="connsiteX2" fmla="*/ 155243 w 327325"/>
                <a:gd name="connsiteY2" fmla="*/ 288273 h 329466"/>
                <a:gd name="connsiteX3" fmla="*/ 172040 w 327325"/>
                <a:gd name="connsiteY3" fmla="*/ 288273 h 329466"/>
                <a:gd name="connsiteX4" fmla="*/ 172040 w 327325"/>
                <a:gd name="connsiteY4" fmla="*/ 329467 h 329466"/>
                <a:gd name="connsiteX5" fmla="*/ 327326 w 327325"/>
                <a:gd name="connsiteY5" fmla="*/ 173132 h 329466"/>
                <a:gd name="connsiteX6" fmla="*/ 286426 w 327325"/>
                <a:gd name="connsiteY6" fmla="*/ 173132 h 329466"/>
                <a:gd name="connsiteX7" fmla="*/ 286426 w 327325"/>
                <a:gd name="connsiteY7" fmla="*/ 156335 h 329466"/>
                <a:gd name="connsiteX8" fmla="*/ 327326 w 327325"/>
                <a:gd name="connsiteY8" fmla="*/ 156335 h 329466"/>
                <a:gd name="connsiteX9" fmla="*/ 327326 w 327325"/>
                <a:gd name="connsiteY9" fmla="*/ 173132 h 329466"/>
                <a:gd name="connsiteX10" fmla="*/ 40900 w 327325"/>
                <a:gd name="connsiteY10" fmla="*/ 173132 h 329466"/>
                <a:gd name="connsiteX11" fmla="*/ 0 w 327325"/>
                <a:gd name="connsiteY11" fmla="*/ 173132 h 329466"/>
                <a:gd name="connsiteX12" fmla="*/ 0 w 327325"/>
                <a:gd name="connsiteY12" fmla="*/ 156335 h 329466"/>
                <a:gd name="connsiteX13" fmla="*/ 40900 w 327325"/>
                <a:gd name="connsiteY13" fmla="*/ 156335 h 329466"/>
                <a:gd name="connsiteX14" fmla="*/ 40900 w 327325"/>
                <a:gd name="connsiteY14" fmla="*/ 173132 h 329466"/>
                <a:gd name="connsiteX15" fmla="*/ 172040 w 327325"/>
                <a:gd name="connsiteY15" fmla="*/ 41194 h 329466"/>
                <a:gd name="connsiteX16" fmla="*/ 155243 w 327325"/>
                <a:gd name="connsiteY16" fmla="*/ 41194 h 329466"/>
                <a:gd name="connsiteX17" fmla="*/ 155243 w 327325"/>
                <a:gd name="connsiteY17" fmla="*/ 0 h 329466"/>
                <a:gd name="connsiteX18" fmla="*/ 172040 w 327325"/>
                <a:gd name="connsiteY18" fmla="*/ 0 h 329466"/>
                <a:gd name="connsiteX19" fmla="*/ 172040 w 327325"/>
                <a:gd name="connsiteY19" fmla="*/ 41194 h 3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7325" h="329466">
                  <a:moveTo>
                    <a:pt x="172040" y="329467"/>
                  </a:moveTo>
                  <a:lnTo>
                    <a:pt x="155243" y="329467"/>
                  </a:lnTo>
                  <a:lnTo>
                    <a:pt x="155243" y="288273"/>
                  </a:lnTo>
                  <a:lnTo>
                    <a:pt x="172040" y="288273"/>
                  </a:lnTo>
                  <a:lnTo>
                    <a:pt x="172040" y="329467"/>
                  </a:lnTo>
                  <a:close/>
                  <a:moveTo>
                    <a:pt x="327326" y="173132"/>
                  </a:moveTo>
                  <a:lnTo>
                    <a:pt x="286426" y="173132"/>
                  </a:lnTo>
                  <a:lnTo>
                    <a:pt x="286426" y="156335"/>
                  </a:lnTo>
                  <a:lnTo>
                    <a:pt x="327326" y="156335"/>
                  </a:lnTo>
                  <a:lnTo>
                    <a:pt x="327326" y="173132"/>
                  </a:lnTo>
                  <a:close/>
                  <a:moveTo>
                    <a:pt x="40900" y="173132"/>
                  </a:moveTo>
                  <a:lnTo>
                    <a:pt x="0" y="173132"/>
                  </a:lnTo>
                  <a:lnTo>
                    <a:pt x="0" y="156335"/>
                  </a:lnTo>
                  <a:lnTo>
                    <a:pt x="40900" y="156335"/>
                  </a:lnTo>
                  <a:lnTo>
                    <a:pt x="40900" y="173132"/>
                  </a:lnTo>
                  <a:close/>
                  <a:moveTo>
                    <a:pt x="172040" y="41194"/>
                  </a:moveTo>
                  <a:lnTo>
                    <a:pt x="155243" y="41194"/>
                  </a:lnTo>
                  <a:lnTo>
                    <a:pt x="155243" y="0"/>
                  </a:lnTo>
                  <a:lnTo>
                    <a:pt x="172040" y="0"/>
                  </a:lnTo>
                  <a:lnTo>
                    <a:pt x="172040" y="41194"/>
                  </a:lnTo>
                  <a:close/>
                </a:path>
              </a:pathLst>
            </a:custGeom>
            <a:solidFill>
              <a:srgbClr val="19305A"/>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C1B5FBC-1B0B-ABB1-47C3-5E072DD7E7C6}"/>
                </a:ext>
              </a:extLst>
            </p:cNvPr>
            <p:cNvSpPr>
              <a:spLocks noGrp="1" noRot="1" noMove="1" noResize="1" noEditPoints="1" noAdjustHandles="1" noChangeArrowheads="1" noChangeShapeType="1"/>
            </p:cNvSpPr>
            <p:nvPr/>
          </p:nvSpPr>
          <p:spPr>
            <a:xfrm>
              <a:off x="6571882" y="1465858"/>
              <a:ext cx="265597" cy="428105"/>
            </a:xfrm>
            <a:custGeom>
              <a:avLst/>
              <a:gdLst>
                <a:gd name="connsiteX0" fmla="*/ 192028 w 265597"/>
                <a:gd name="connsiteY0" fmla="*/ 428106 h 428105"/>
                <a:gd name="connsiteX1" fmla="*/ 163516 w 265597"/>
                <a:gd name="connsiteY1" fmla="*/ 358987 h 428105"/>
                <a:gd name="connsiteX2" fmla="*/ 179053 w 265597"/>
                <a:gd name="connsiteY2" fmla="*/ 352563 h 428105"/>
                <a:gd name="connsiteX3" fmla="*/ 197529 w 265597"/>
                <a:gd name="connsiteY3" fmla="*/ 397410 h 428105"/>
                <a:gd name="connsiteX4" fmla="*/ 224698 w 265597"/>
                <a:gd name="connsiteY4" fmla="*/ 279791 h 428105"/>
                <a:gd name="connsiteX5" fmla="*/ 0 w 265597"/>
                <a:gd name="connsiteY5" fmla="*/ 16629 h 428105"/>
                <a:gd name="connsiteX6" fmla="*/ 2519 w 265597"/>
                <a:gd name="connsiteY6" fmla="*/ 0 h 428105"/>
                <a:gd name="connsiteX7" fmla="*/ 172754 w 265597"/>
                <a:gd name="connsiteY7" fmla="*/ 94397 h 428105"/>
                <a:gd name="connsiteX8" fmla="*/ 241494 w 265597"/>
                <a:gd name="connsiteY8" fmla="*/ 279791 h 428105"/>
                <a:gd name="connsiteX9" fmla="*/ 214746 w 265597"/>
                <a:gd name="connsiteY9" fmla="*/ 400391 h 428105"/>
                <a:gd name="connsiteX10" fmla="*/ 259131 w 265597"/>
                <a:gd name="connsiteY10" fmla="*/ 381873 h 428105"/>
                <a:gd name="connsiteX11" fmla="*/ 265598 w 265597"/>
                <a:gd name="connsiteY11" fmla="*/ 397368 h 428105"/>
                <a:gd name="connsiteX12" fmla="*/ 192028 w 265597"/>
                <a:gd name="connsiteY12" fmla="*/ 428106 h 4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597" h="428105">
                  <a:moveTo>
                    <a:pt x="192028" y="428106"/>
                  </a:moveTo>
                  <a:lnTo>
                    <a:pt x="163516" y="358987"/>
                  </a:lnTo>
                  <a:lnTo>
                    <a:pt x="179053" y="352563"/>
                  </a:lnTo>
                  <a:lnTo>
                    <a:pt x="197529" y="397410"/>
                  </a:lnTo>
                  <a:cubicBezTo>
                    <a:pt x="215334" y="361003"/>
                    <a:pt x="224698" y="320691"/>
                    <a:pt x="224698" y="279791"/>
                  </a:cubicBezTo>
                  <a:cubicBezTo>
                    <a:pt x="224698" y="149155"/>
                    <a:pt x="128117" y="36029"/>
                    <a:pt x="0" y="16629"/>
                  </a:cubicBezTo>
                  <a:lnTo>
                    <a:pt x="2519" y="0"/>
                  </a:lnTo>
                  <a:cubicBezTo>
                    <a:pt x="68405" y="9994"/>
                    <a:pt x="128872" y="43503"/>
                    <a:pt x="172754" y="94397"/>
                  </a:cubicBezTo>
                  <a:cubicBezTo>
                    <a:pt x="217097" y="145796"/>
                    <a:pt x="241494" y="211638"/>
                    <a:pt x="241494" y="279791"/>
                  </a:cubicBezTo>
                  <a:cubicBezTo>
                    <a:pt x="241494" y="321615"/>
                    <a:pt x="232298" y="362893"/>
                    <a:pt x="214746" y="400391"/>
                  </a:cubicBezTo>
                  <a:lnTo>
                    <a:pt x="259131" y="381873"/>
                  </a:lnTo>
                  <a:lnTo>
                    <a:pt x="265598" y="397368"/>
                  </a:lnTo>
                  <a:lnTo>
                    <a:pt x="192028" y="428106"/>
                  </a:lnTo>
                  <a:close/>
                </a:path>
              </a:pathLst>
            </a:custGeom>
            <a:solidFill>
              <a:srgbClr val="EBA900"/>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F3207BA-D115-5A45-5D4D-257754A1F7BD}"/>
                </a:ext>
              </a:extLst>
            </p:cNvPr>
            <p:cNvSpPr>
              <a:spLocks noGrp="1" noRot="1" noMove="1" noResize="1" noEditPoints="1" noAdjustHandles="1" noChangeArrowheads="1" noChangeShapeType="1"/>
            </p:cNvSpPr>
            <p:nvPr/>
          </p:nvSpPr>
          <p:spPr>
            <a:xfrm>
              <a:off x="6251050" y="1423278"/>
              <a:ext cx="292907" cy="427937"/>
            </a:xfrm>
            <a:custGeom>
              <a:avLst/>
              <a:gdLst>
                <a:gd name="connsiteX0" fmla="*/ 19331 w 292907"/>
                <a:gd name="connsiteY0" fmla="*/ 427938 h 427937"/>
                <a:gd name="connsiteX1" fmla="*/ 15426 w 292907"/>
                <a:gd name="connsiteY1" fmla="*/ 232425 h 427937"/>
                <a:gd name="connsiteX2" fmla="*/ 140603 w 292907"/>
                <a:gd name="connsiteY2" fmla="*/ 79784 h 427937"/>
                <a:gd name="connsiteX3" fmla="*/ 257802 w 292907"/>
                <a:gd name="connsiteY3" fmla="*/ 42790 h 427937"/>
                <a:gd name="connsiteX4" fmla="*/ 219548 w 292907"/>
                <a:gd name="connsiteY4" fmla="*/ 13312 h 427937"/>
                <a:gd name="connsiteX5" fmla="*/ 229793 w 292907"/>
                <a:gd name="connsiteY5" fmla="*/ 0 h 427937"/>
                <a:gd name="connsiteX6" fmla="*/ 292907 w 292907"/>
                <a:gd name="connsiteY6" fmla="*/ 48711 h 427937"/>
                <a:gd name="connsiteX7" fmla="*/ 247724 w 292907"/>
                <a:gd name="connsiteY7" fmla="*/ 108045 h 427937"/>
                <a:gd name="connsiteX8" fmla="*/ 234371 w 292907"/>
                <a:gd name="connsiteY8" fmla="*/ 97883 h 427937"/>
                <a:gd name="connsiteX9" fmla="*/ 263807 w 292907"/>
                <a:gd name="connsiteY9" fmla="*/ 59209 h 427937"/>
                <a:gd name="connsiteX10" fmla="*/ 149001 w 292907"/>
                <a:gd name="connsiteY10" fmla="*/ 94314 h 427937"/>
                <a:gd name="connsiteX11" fmla="*/ 34952 w 292907"/>
                <a:gd name="connsiteY11" fmla="*/ 421807 h 427937"/>
                <a:gd name="connsiteX12" fmla="*/ 19289 w 292907"/>
                <a:gd name="connsiteY12" fmla="*/ 427938 h 42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907" h="427937">
                  <a:moveTo>
                    <a:pt x="19331" y="427938"/>
                  </a:moveTo>
                  <a:cubicBezTo>
                    <a:pt x="-5024" y="365538"/>
                    <a:pt x="-6410" y="296126"/>
                    <a:pt x="15426" y="232425"/>
                  </a:cubicBezTo>
                  <a:cubicBezTo>
                    <a:pt x="37472" y="168093"/>
                    <a:pt x="81941" y="113882"/>
                    <a:pt x="140603" y="79784"/>
                  </a:cubicBezTo>
                  <a:cubicBezTo>
                    <a:pt x="176590" y="58872"/>
                    <a:pt x="216734" y="46233"/>
                    <a:pt x="257802" y="42790"/>
                  </a:cubicBezTo>
                  <a:lnTo>
                    <a:pt x="219548" y="13312"/>
                  </a:lnTo>
                  <a:lnTo>
                    <a:pt x="229793" y="0"/>
                  </a:lnTo>
                  <a:lnTo>
                    <a:pt x="292907" y="48711"/>
                  </a:lnTo>
                  <a:lnTo>
                    <a:pt x="247724" y="108045"/>
                  </a:lnTo>
                  <a:lnTo>
                    <a:pt x="234371" y="97883"/>
                  </a:lnTo>
                  <a:lnTo>
                    <a:pt x="263807" y="59209"/>
                  </a:lnTo>
                  <a:cubicBezTo>
                    <a:pt x="223579" y="61854"/>
                    <a:pt x="184190" y="73864"/>
                    <a:pt x="149001" y="94314"/>
                  </a:cubicBezTo>
                  <a:cubicBezTo>
                    <a:pt x="36589" y="159611"/>
                    <a:pt x="-12415" y="300409"/>
                    <a:pt x="34952" y="421807"/>
                  </a:cubicBezTo>
                  <a:lnTo>
                    <a:pt x="19289" y="427938"/>
                  </a:lnTo>
                  <a:close/>
                </a:path>
              </a:pathLst>
            </a:custGeom>
            <a:solidFill>
              <a:srgbClr val="00A7E1"/>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7654C10-1BA1-A770-4F55-194D02FD8272}"/>
                </a:ext>
              </a:extLst>
            </p:cNvPr>
            <p:cNvSpPr>
              <a:spLocks noGrp="1" noRot="1" noMove="1" noResize="1" noEditPoints="1" noAdjustHandles="1" noChangeArrowheads="1" noChangeShapeType="1"/>
            </p:cNvSpPr>
            <p:nvPr/>
          </p:nvSpPr>
          <p:spPr>
            <a:xfrm>
              <a:off x="6269793" y="1873472"/>
              <a:ext cx="473540" cy="155159"/>
            </a:xfrm>
            <a:custGeom>
              <a:avLst/>
              <a:gdLst>
                <a:gd name="connsiteX0" fmla="*/ 253840 w 473540"/>
                <a:gd name="connsiteY0" fmla="*/ 155117 h 155159"/>
                <a:gd name="connsiteX1" fmla="*/ 113252 w 473540"/>
                <a:gd name="connsiteY1" fmla="*/ 117199 h 155159"/>
                <a:gd name="connsiteX2" fmla="*/ 22928 w 473540"/>
                <a:gd name="connsiteY2" fmla="*/ 33677 h 155159"/>
                <a:gd name="connsiteX3" fmla="*/ 16671 w 473540"/>
                <a:gd name="connsiteY3" fmla="*/ 81590 h 155159"/>
                <a:gd name="connsiteX4" fmla="*/ 0 w 473540"/>
                <a:gd name="connsiteY4" fmla="*/ 79406 h 155159"/>
                <a:gd name="connsiteX5" fmla="*/ 10330 w 473540"/>
                <a:gd name="connsiteY5" fmla="*/ 0 h 155159"/>
                <a:gd name="connsiteX6" fmla="*/ 84068 w 473540"/>
                <a:gd name="connsiteY6" fmla="*/ 9742 h 155159"/>
                <a:gd name="connsiteX7" fmla="*/ 81884 w 473540"/>
                <a:gd name="connsiteY7" fmla="*/ 26370 h 155159"/>
                <a:gd name="connsiteX8" fmla="*/ 33972 w 473540"/>
                <a:gd name="connsiteY8" fmla="*/ 20072 h 155159"/>
                <a:gd name="connsiteX9" fmla="*/ 121650 w 473540"/>
                <a:gd name="connsiteY9" fmla="*/ 102670 h 155159"/>
                <a:gd name="connsiteX10" fmla="*/ 460355 w 473540"/>
                <a:gd name="connsiteY10" fmla="*/ 38380 h 155159"/>
                <a:gd name="connsiteX11" fmla="*/ 473541 w 473540"/>
                <a:gd name="connsiteY11" fmla="*/ 48794 h 155159"/>
                <a:gd name="connsiteX12" fmla="*/ 307212 w 473540"/>
                <a:gd name="connsiteY12" fmla="*/ 149994 h 155159"/>
                <a:gd name="connsiteX13" fmla="*/ 253840 w 473540"/>
                <a:gd name="connsiteY13" fmla="*/ 155159 h 1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3540" h="155159">
                  <a:moveTo>
                    <a:pt x="253840" y="155117"/>
                  </a:moveTo>
                  <a:cubicBezTo>
                    <a:pt x="204794" y="155117"/>
                    <a:pt x="156294" y="142184"/>
                    <a:pt x="113252" y="117199"/>
                  </a:cubicBezTo>
                  <a:cubicBezTo>
                    <a:pt x="77307" y="96287"/>
                    <a:pt x="46401" y="67691"/>
                    <a:pt x="22928" y="33677"/>
                  </a:cubicBezTo>
                  <a:lnTo>
                    <a:pt x="16671" y="81590"/>
                  </a:lnTo>
                  <a:lnTo>
                    <a:pt x="0" y="79406"/>
                  </a:lnTo>
                  <a:lnTo>
                    <a:pt x="10330" y="0"/>
                  </a:lnTo>
                  <a:lnTo>
                    <a:pt x="84068" y="9742"/>
                  </a:lnTo>
                  <a:lnTo>
                    <a:pt x="81884" y="26370"/>
                  </a:lnTo>
                  <a:lnTo>
                    <a:pt x="33972" y="20072"/>
                  </a:lnTo>
                  <a:cubicBezTo>
                    <a:pt x="56395" y="53833"/>
                    <a:pt x="86419" y="82178"/>
                    <a:pt x="121650" y="102670"/>
                  </a:cubicBezTo>
                  <a:cubicBezTo>
                    <a:pt x="233978" y="167967"/>
                    <a:pt x="379605" y="140294"/>
                    <a:pt x="460355" y="38380"/>
                  </a:cubicBezTo>
                  <a:lnTo>
                    <a:pt x="473541" y="48794"/>
                  </a:lnTo>
                  <a:cubicBezTo>
                    <a:pt x="432011" y="101242"/>
                    <a:pt x="372929" y="137145"/>
                    <a:pt x="307212" y="149994"/>
                  </a:cubicBezTo>
                  <a:cubicBezTo>
                    <a:pt x="289533" y="153437"/>
                    <a:pt x="271645" y="155159"/>
                    <a:pt x="253840" y="155159"/>
                  </a:cubicBezTo>
                  <a:close/>
                </a:path>
              </a:pathLst>
            </a:custGeom>
            <a:solidFill>
              <a:srgbClr val="C1D52F"/>
            </a:solidFill>
            <a:ln w="0" cap="flat">
              <a:noFill/>
              <a:prstDash val="solid"/>
              <a:miter/>
            </a:ln>
          </p:spPr>
          <p:txBody>
            <a:bodyPr rtlCol="0" anchor="ctr"/>
            <a:lstStyle/>
            <a:p>
              <a:endParaRPr lang="en-US"/>
            </a:p>
          </p:txBody>
        </p:sp>
      </p:grpSp>
      <p:cxnSp>
        <p:nvCxnSpPr>
          <p:cNvPr id="57" name="Straight Connector 56">
            <a:extLst>
              <a:ext uri="{FF2B5EF4-FFF2-40B4-BE49-F238E27FC236}">
                <a16:creationId xmlns:a16="http://schemas.microsoft.com/office/drawing/2014/main" id="{515FB618-CDFA-2FCD-C074-3CF11561F474}"/>
              </a:ext>
            </a:extLst>
          </p:cNvPr>
          <p:cNvCxnSpPr>
            <a:cxnSpLocks noGrp="1" noRot="1" noMove="1" noResize="1" noEditPoints="1" noAdjustHandles="1" noChangeArrowheads="1" noChangeShapeType="1"/>
          </p:cNvCxnSpPr>
          <p:nvPr/>
        </p:nvCxnSpPr>
        <p:spPr>
          <a:xfrm>
            <a:off x="4574869" y="1509041"/>
            <a:ext cx="0" cy="2437828"/>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15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2BF86D-49F7-48CC-2E27-5AA3C7BC0486}"/>
              </a:ext>
            </a:extLst>
          </p:cNvPr>
          <p:cNvSpPr>
            <a:spLocks noGrp="1"/>
          </p:cNvSpPr>
          <p:nvPr>
            <p:ph type="title"/>
          </p:nvPr>
        </p:nvSpPr>
        <p:spPr>
          <a:xfrm>
            <a:off x="204107" y="185735"/>
            <a:ext cx="7834653" cy="777079"/>
          </a:xfrm>
        </p:spPr>
        <p:txBody>
          <a:bodyPr/>
          <a:lstStyle/>
          <a:p>
            <a:r>
              <a:rPr lang="en-US"/>
              <a:t>What are some key characteristics of this incoming class?</a:t>
            </a:r>
          </a:p>
        </p:txBody>
      </p:sp>
      <p:pic>
        <p:nvPicPr>
          <p:cNvPr id="13" name="Graphic 12">
            <a:extLst>
              <a:ext uri="{FF2B5EF4-FFF2-40B4-BE49-F238E27FC236}">
                <a16:creationId xmlns:a16="http://schemas.microsoft.com/office/drawing/2014/main" id="{97E789FD-9910-C322-4BF0-52A7D5596D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391" y="4489011"/>
            <a:ext cx="749296" cy="591111"/>
          </a:xfrm>
          <a:prstGeom prst="rect">
            <a:avLst/>
          </a:prstGeom>
        </p:spPr>
      </p:pic>
      <p:sp>
        <p:nvSpPr>
          <p:cNvPr id="12" name="TextBox 11">
            <a:extLst>
              <a:ext uri="{FF2B5EF4-FFF2-40B4-BE49-F238E27FC236}">
                <a16:creationId xmlns:a16="http://schemas.microsoft.com/office/drawing/2014/main" id="{0CE3C181-E364-A318-F52D-C5A096753649}"/>
              </a:ext>
            </a:extLst>
          </p:cNvPr>
          <p:cNvSpPr txBox="1">
            <a:spLocks noGrp="1" noRot="1" noMove="1" noResize="1" noEditPoints="1" noAdjustHandles="1" noChangeArrowheads="1" noChangeShapeType="1"/>
          </p:cNvSpPr>
          <p:nvPr/>
        </p:nvSpPr>
        <p:spPr>
          <a:xfrm>
            <a:off x="1450833" y="1594552"/>
            <a:ext cx="970315" cy="276999"/>
          </a:xfrm>
          <a:prstGeom prst="rect">
            <a:avLst/>
          </a:prstGeom>
          <a:noFill/>
        </p:spPr>
        <p:txBody>
          <a:bodyPr wrap="square" rtlCol="0">
            <a:spAutoFit/>
          </a:bodyPr>
          <a:lstStyle/>
          <a:p>
            <a:pPr algn="l">
              <a:spcAft>
                <a:spcPts val="1600"/>
              </a:spcAft>
            </a:pPr>
            <a:r>
              <a:rPr lang="en-US" sz="1200" b="1">
                <a:solidFill>
                  <a:schemeClr val="tx2"/>
                </a:solidFill>
              </a:rPr>
              <a:t>Percent</a:t>
            </a:r>
          </a:p>
        </p:txBody>
      </p:sp>
      <p:sp>
        <p:nvSpPr>
          <p:cNvPr id="14" name="TextBox 13">
            <a:extLst>
              <a:ext uri="{FF2B5EF4-FFF2-40B4-BE49-F238E27FC236}">
                <a16:creationId xmlns:a16="http://schemas.microsoft.com/office/drawing/2014/main" id="{9E8FE350-69FC-4B31-8F87-63808E35C97B}"/>
              </a:ext>
            </a:extLst>
          </p:cNvPr>
          <p:cNvSpPr txBox="1">
            <a:spLocks noGrp="1" noRot="1" noMove="1" noResize="1" noEditPoints="1" noAdjustHandles="1" noChangeArrowheads="1" noChangeShapeType="1"/>
          </p:cNvSpPr>
          <p:nvPr/>
        </p:nvSpPr>
        <p:spPr>
          <a:xfrm>
            <a:off x="2280547" y="1594552"/>
            <a:ext cx="1987577" cy="276999"/>
          </a:xfrm>
          <a:prstGeom prst="rect">
            <a:avLst/>
          </a:prstGeom>
          <a:noFill/>
        </p:spPr>
        <p:txBody>
          <a:bodyPr wrap="square" rtlCol="0">
            <a:spAutoFit/>
          </a:bodyPr>
          <a:lstStyle/>
          <a:p>
            <a:pPr algn="l">
              <a:spcAft>
                <a:spcPts val="1600"/>
              </a:spcAft>
            </a:pPr>
            <a:r>
              <a:rPr lang="en-US" sz="1200" b="1">
                <a:solidFill>
                  <a:schemeClr val="tx2"/>
                </a:solidFill>
              </a:rPr>
              <a:t>Number of Students</a:t>
            </a:r>
          </a:p>
        </p:txBody>
      </p:sp>
      <p:sp>
        <p:nvSpPr>
          <p:cNvPr id="15" name="TextBox 14">
            <a:extLst>
              <a:ext uri="{FF2B5EF4-FFF2-40B4-BE49-F238E27FC236}">
                <a16:creationId xmlns:a16="http://schemas.microsoft.com/office/drawing/2014/main" id="{D127D18F-0B90-7243-0309-35624B781DEB}"/>
              </a:ext>
            </a:extLst>
          </p:cNvPr>
          <p:cNvSpPr txBox="1"/>
          <p:nvPr/>
        </p:nvSpPr>
        <p:spPr>
          <a:xfrm>
            <a:off x="1497291" y="1760756"/>
            <a:ext cx="675668" cy="548370"/>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16" name="TextBox 15">
            <a:extLst>
              <a:ext uri="{FF2B5EF4-FFF2-40B4-BE49-F238E27FC236}">
                <a16:creationId xmlns:a16="http://schemas.microsoft.com/office/drawing/2014/main" id="{072C265C-F112-9C0D-95E7-6590BA09E7F3}"/>
              </a:ext>
            </a:extLst>
          </p:cNvPr>
          <p:cNvSpPr txBox="1"/>
          <p:nvPr/>
        </p:nvSpPr>
        <p:spPr>
          <a:xfrm>
            <a:off x="2676346" y="1768603"/>
            <a:ext cx="675668" cy="548370"/>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0" name="TextBox 19">
            <a:extLst>
              <a:ext uri="{FF2B5EF4-FFF2-40B4-BE49-F238E27FC236}">
                <a16:creationId xmlns:a16="http://schemas.microsoft.com/office/drawing/2014/main" id="{13B16488-A974-D077-6104-4DFEE793D2F2}"/>
              </a:ext>
            </a:extLst>
          </p:cNvPr>
          <p:cNvSpPr txBox="1">
            <a:spLocks noGrp="1" noRot="1" noMove="1" noResize="1" noEditPoints="1" noAdjustHandles="1" noChangeArrowheads="1" noChangeShapeType="1"/>
          </p:cNvSpPr>
          <p:nvPr/>
        </p:nvSpPr>
        <p:spPr>
          <a:xfrm>
            <a:off x="804659" y="2305714"/>
            <a:ext cx="3512351" cy="523220"/>
          </a:xfrm>
          <a:prstGeom prst="rect">
            <a:avLst/>
          </a:prstGeom>
          <a:noFill/>
        </p:spPr>
        <p:txBody>
          <a:bodyPr wrap="square">
            <a:spAutoFit/>
          </a:bodyPr>
          <a:lstStyle/>
          <a:p>
            <a:pPr algn="ctr"/>
            <a:r>
              <a:rPr lang="en-US" sz="1400" b="1">
                <a:solidFill>
                  <a:schemeClr val="accent1"/>
                </a:solidFill>
              </a:rPr>
              <a:t>I plan to complete my degree/certificate at this college/university. </a:t>
            </a:r>
          </a:p>
        </p:txBody>
      </p:sp>
      <p:cxnSp>
        <p:nvCxnSpPr>
          <p:cNvPr id="30" name="Straight Connector 29">
            <a:extLst>
              <a:ext uri="{FF2B5EF4-FFF2-40B4-BE49-F238E27FC236}">
                <a16:creationId xmlns:a16="http://schemas.microsoft.com/office/drawing/2014/main" id="{27FD974F-83A7-F1FC-B175-D302F1848F89}"/>
              </a:ext>
            </a:extLst>
          </p:cNvPr>
          <p:cNvCxnSpPr>
            <a:cxnSpLocks noGrp="1" noRot="1" noMove="1" noResize="1" noEditPoints="1" noAdjustHandles="1" noChangeArrowheads="1" noChangeShapeType="1"/>
            <a:stCxn id="12" idx="3"/>
            <a:endCxn id="12" idx="3"/>
          </p:cNvCxnSpPr>
          <p:nvPr/>
        </p:nvCxnSpPr>
        <p:spPr>
          <a:xfrm>
            <a:off x="2421148" y="17330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590B68-1BB2-BEEA-26E1-4CFF4A152821}"/>
              </a:ext>
            </a:extLst>
          </p:cNvPr>
          <p:cNvCxnSpPr>
            <a:cxnSpLocks noGrp="1" noRot="1" noMove="1" noResize="1" noEditPoints="1" noAdjustHandles="1" noChangeArrowheads="1" noChangeShapeType="1"/>
          </p:cNvCxnSpPr>
          <p:nvPr/>
        </p:nvCxnSpPr>
        <p:spPr>
          <a:xfrm>
            <a:off x="2242145" y="1609793"/>
            <a:ext cx="0" cy="24651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AE9CE8EA-6F5B-0149-0C80-82F5F502DC7D}"/>
              </a:ext>
            </a:extLst>
          </p:cNvPr>
          <p:cNvSpPr>
            <a:spLocks noGrp="1"/>
          </p:cNvSpPr>
          <p:nvPr>
            <p:ph type="body" sz="quarter" idx="13"/>
          </p:nvPr>
        </p:nvSpPr>
        <p:spPr>
          <a:xfrm>
            <a:off x="277787" y="986312"/>
            <a:ext cx="7918663" cy="413942"/>
          </a:xfrm>
        </p:spPr>
        <p:txBody>
          <a:bodyPr/>
          <a:lstStyle/>
          <a:p>
            <a:r>
              <a:rPr lang="en-US"/>
              <a:t>College plans</a:t>
            </a:r>
          </a:p>
          <a:p>
            <a:endParaRPr lang="en-US"/>
          </a:p>
        </p:txBody>
      </p:sp>
      <p:sp>
        <p:nvSpPr>
          <p:cNvPr id="62" name="TextBox 61">
            <a:extLst>
              <a:ext uri="{FF2B5EF4-FFF2-40B4-BE49-F238E27FC236}">
                <a16:creationId xmlns:a16="http://schemas.microsoft.com/office/drawing/2014/main" id="{0635605A-62AE-A6D3-3487-BE76C4B4D76F}"/>
              </a:ext>
            </a:extLst>
          </p:cNvPr>
          <p:cNvSpPr txBox="1">
            <a:spLocks noGrp="1" noRot="1" noMove="1" noResize="1" noEditPoints="1" noAdjustHandles="1" noChangeArrowheads="1" noChangeShapeType="1"/>
          </p:cNvSpPr>
          <p:nvPr/>
        </p:nvSpPr>
        <p:spPr>
          <a:xfrm>
            <a:off x="5310672" y="1594552"/>
            <a:ext cx="970315" cy="276999"/>
          </a:xfrm>
          <a:prstGeom prst="rect">
            <a:avLst/>
          </a:prstGeom>
          <a:noFill/>
        </p:spPr>
        <p:txBody>
          <a:bodyPr wrap="square" rtlCol="0">
            <a:spAutoFit/>
          </a:bodyPr>
          <a:lstStyle/>
          <a:p>
            <a:pPr algn="l">
              <a:spcAft>
                <a:spcPts val="1600"/>
              </a:spcAft>
            </a:pPr>
            <a:r>
              <a:rPr lang="en-US" sz="1200" b="1">
                <a:solidFill>
                  <a:schemeClr val="tx2"/>
                </a:solidFill>
              </a:rPr>
              <a:t>Percent</a:t>
            </a:r>
          </a:p>
        </p:txBody>
      </p:sp>
      <p:sp>
        <p:nvSpPr>
          <p:cNvPr id="63" name="TextBox 62">
            <a:extLst>
              <a:ext uri="{FF2B5EF4-FFF2-40B4-BE49-F238E27FC236}">
                <a16:creationId xmlns:a16="http://schemas.microsoft.com/office/drawing/2014/main" id="{BBE62F85-BDFC-54CF-EB6C-F0C71EC0A122}"/>
              </a:ext>
            </a:extLst>
          </p:cNvPr>
          <p:cNvSpPr txBox="1">
            <a:spLocks noGrp="1" noRot="1" noMove="1" noResize="1" noEditPoints="1" noAdjustHandles="1" noChangeArrowheads="1" noChangeShapeType="1"/>
          </p:cNvSpPr>
          <p:nvPr/>
        </p:nvSpPr>
        <p:spPr>
          <a:xfrm>
            <a:off x="6140386" y="1594552"/>
            <a:ext cx="1987577" cy="276999"/>
          </a:xfrm>
          <a:prstGeom prst="rect">
            <a:avLst/>
          </a:prstGeom>
          <a:noFill/>
        </p:spPr>
        <p:txBody>
          <a:bodyPr wrap="square" rtlCol="0">
            <a:spAutoFit/>
          </a:bodyPr>
          <a:lstStyle/>
          <a:p>
            <a:pPr algn="l">
              <a:spcAft>
                <a:spcPts val="1600"/>
              </a:spcAft>
            </a:pPr>
            <a:r>
              <a:rPr lang="en-US" sz="1200" b="1">
                <a:solidFill>
                  <a:schemeClr val="tx2"/>
                </a:solidFill>
              </a:rPr>
              <a:t>Number of Students</a:t>
            </a:r>
          </a:p>
        </p:txBody>
      </p:sp>
      <p:sp>
        <p:nvSpPr>
          <p:cNvPr id="66" name="TextBox 65">
            <a:extLst>
              <a:ext uri="{FF2B5EF4-FFF2-40B4-BE49-F238E27FC236}">
                <a16:creationId xmlns:a16="http://schemas.microsoft.com/office/drawing/2014/main" id="{78E91ECE-2053-2B28-6A8F-E035807A3F57}"/>
              </a:ext>
            </a:extLst>
          </p:cNvPr>
          <p:cNvSpPr txBox="1">
            <a:spLocks noGrp="1" noRot="1" noMove="1" noResize="1" noEditPoints="1" noAdjustHandles="1" noChangeArrowheads="1" noChangeShapeType="1"/>
          </p:cNvSpPr>
          <p:nvPr/>
        </p:nvSpPr>
        <p:spPr>
          <a:xfrm>
            <a:off x="4496300" y="2316973"/>
            <a:ext cx="3789322" cy="738664"/>
          </a:xfrm>
          <a:prstGeom prst="rect">
            <a:avLst/>
          </a:prstGeom>
          <a:noFill/>
        </p:spPr>
        <p:txBody>
          <a:bodyPr wrap="square">
            <a:spAutoFit/>
          </a:bodyPr>
          <a:lstStyle/>
          <a:p>
            <a:pPr algn="ctr"/>
            <a:r>
              <a:rPr lang="en-US" sz="1400" b="1">
                <a:solidFill>
                  <a:schemeClr val="accent1"/>
                </a:solidFill>
              </a:rPr>
              <a:t>I plan to transfer to another</a:t>
            </a:r>
          </a:p>
          <a:p>
            <a:pPr algn="ctr"/>
            <a:r>
              <a:rPr lang="en-US" sz="1400" b="1">
                <a:solidFill>
                  <a:schemeClr val="accent1"/>
                </a:solidFill>
              </a:rPr>
              <a:t>college/university to</a:t>
            </a:r>
          </a:p>
          <a:p>
            <a:pPr algn="ctr"/>
            <a:r>
              <a:rPr lang="en-US" sz="1400" b="1">
                <a:solidFill>
                  <a:schemeClr val="accent1"/>
                </a:solidFill>
              </a:rPr>
              <a:t>complete my degree. </a:t>
            </a:r>
          </a:p>
        </p:txBody>
      </p:sp>
      <p:cxnSp>
        <p:nvCxnSpPr>
          <p:cNvPr id="67" name="Straight Connector 66">
            <a:extLst>
              <a:ext uri="{FF2B5EF4-FFF2-40B4-BE49-F238E27FC236}">
                <a16:creationId xmlns:a16="http://schemas.microsoft.com/office/drawing/2014/main" id="{5CC9B308-43C7-F8FE-4570-CBF44F54BA42}"/>
              </a:ext>
            </a:extLst>
          </p:cNvPr>
          <p:cNvCxnSpPr>
            <a:cxnSpLocks noGrp="1" noRot="1" noMove="1" noResize="1" noEditPoints="1" noAdjustHandles="1" noChangeArrowheads="1" noChangeShapeType="1"/>
            <a:stCxn id="62" idx="3"/>
            <a:endCxn id="62" idx="3"/>
          </p:cNvCxnSpPr>
          <p:nvPr/>
        </p:nvCxnSpPr>
        <p:spPr>
          <a:xfrm>
            <a:off x="6280987" y="17330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9C2C557-4A16-B7E9-3103-FEB1B3ABA5ED}"/>
              </a:ext>
            </a:extLst>
          </p:cNvPr>
          <p:cNvCxnSpPr>
            <a:cxnSpLocks noGrp="1" noRot="1" noMove="1" noResize="1" noEditPoints="1" noAdjustHandles="1" noChangeArrowheads="1" noChangeShapeType="1"/>
          </p:cNvCxnSpPr>
          <p:nvPr/>
        </p:nvCxnSpPr>
        <p:spPr>
          <a:xfrm>
            <a:off x="6101984" y="1609793"/>
            <a:ext cx="0" cy="24651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6855AF2-E107-E0BF-E42A-B2072B204815}"/>
              </a:ext>
            </a:extLst>
          </p:cNvPr>
          <p:cNvSpPr txBox="1">
            <a:spLocks noGrp="1" noRot="1" noMove="1" noResize="1" noEditPoints="1" noAdjustHandles="1" noChangeArrowheads="1" noChangeShapeType="1"/>
          </p:cNvSpPr>
          <p:nvPr/>
        </p:nvSpPr>
        <p:spPr>
          <a:xfrm>
            <a:off x="579379" y="3893108"/>
            <a:ext cx="3789322" cy="738664"/>
          </a:xfrm>
          <a:prstGeom prst="rect">
            <a:avLst/>
          </a:prstGeom>
          <a:noFill/>
        </p:spPr>
        <p:txBody>
          <a:bodyPr wrap="square">
            <a:spAutoFit/>
          </a:bodyPr>
          <a:lstStyle/>
          <a:p>
            <a:pPr algn="ctr"/>
            <a:r>
              <a:rPr lang="en-US" sz="1400" b="1">
                <a:solidFill>
                  <a:schemeClr val="accent1"/>
                </a:solidFill>
              </a:rPr>
              <a:t>College is not right for me at</a:t>
            </a:r>
          </a:p>
          <a:p>
            <a:pPr algn="ctr"/>
            <a:r>
              <a:rPr lang="en-US" sz="1400" b="1">
                <a:solidFill>
                  <a:schemeClr val="accent1"/>
                </a:solidFill>
              </a:rPr>
              <a:t>this time, and I do not plan</a:t>
            </a:r>
          </a:p>
          <a:p>
            <a:pPr algn="ctr"/>
            <a:r>
              <a:rPr lang="en-US" sz="1400" b="1">
                <a:solidFill>
                  <a:schemeClr val="accent1"/>
                </a:solidFill>
              </a:rPr>
              <a:t>to re-enroll next term. </a:t>
            </a:r>
          </a:p>
        </p:txBody>
      </p:sp>
      <p:sp>
        <p:nvSpPr>
          <p:cNvPr id="80" name="TextBox 79">
            <a:extLst>
              <a:ext uri="{FF2B5EF4-FFF2-40B4-BE49-F238E27FC236}">
                <a16:creationId xmlns:a16="http://schemas.microsoft.com/office/drawing/2014/main" id="{E83A028E-C529-BBD8-82E6-CC21CC0E0307}"/>
              </a:ext>
            </a:extLst>
          </p:cNvPr>
          <p:cNvSpPr txBox="1">
            <a:spLocks noGrp="1" noRot="1" noMove="1" noResize="1" noEditPoints="1" noAdjustHandles="1" noChangeArrowheads="1" noChangeShapeType="1"/>
          </p:cNvSpPr>
          <p:nvPr/>
        </p:nvSpPr>
        <p:spPr>
          <a:xfrm>
            <a:off x="4496300" y="3893108"/>
            <a:ext cx="3789322" cy="738664"/>
          </a:xfrm>
          <a:prstGeom prst="rect">
            <a:avLst/>
          </a:prstGeom>
          <a:noFill/>
        </p:spPr>
        <p:txBody>
          <a:bodyPr wrap="square">
            <a:spAutoFit/>
          </a:bodyPr>
          <a:lstStyle/>
          <a:p>
            <a:pPr algn="ctr"/>
            <a:r>
              <a:rPr lang="en-US" sz="1400" b="1">
                <a:solidFill>
                  <a:schemeClr val="accent1"/>
                </a:solidFill>
              </a:rPr>
              <a:t>I have not made a</a:t>
            </a:r>
          </a:p>
          <a:p>
            <a:pPr algn="ctr"/>
            <a:r>
              <a:rPr lang="en-US" sz="1400" b="1">
                <a:solidFill>
                  <a:schemeClr val="accent1"/>
                </a:solidFill>
              </a:rPr>
              <a:t>decision about my plans</a:t>
            </a:r>
          </a:p>
          <a:p>
            <a:pPr algn="ctr"/>
            <a:r>
              <a:rPr lang="en-US" sz="1400" b="1">
                <a:solidFill>
                  <a:schemeClr val="accent1"/>
                </a:solidFill>
              </a:rPr>
              <a:t>for next term. </a:t>
            </a:r>
          </a:p>
        </p:txBody>
      </p:sp>
      <p:cxnSp>
        <p:nvCxnSpPr>
          <p:cNvPr id="81" name="Straight Connector 80">
            <a:extLst>
              <a:ext uri="{FF2B5EF4-FFF2-40B4-BE49-F238E27FC236}">
                <a16:creationId xmlns:a16="http://schemas.microsoft.com/office/drawing/2014/main" id="{7136D0BE-F11E-68C6-1D16-3C99AE5E0844}"/>
              </a:ext>
            </a:extLst>
          </p:cNvPr>
          <p:cNvCxnSpPr>
            <a:cxnSpLocks noGrp="1" noRot="1" noMove="1" noResize="1" noEditPoints="1" noAdjustHandles="1" noChangeArrowheads="1" noChangeShapeType="1"/>
          </p:cNvCxnSpPr>
          <p:nvPr/>
        </p:nvCxnSpPr>
        <p:spPr>
          <a:xfrm>
            <a:off x="6374762" y="327038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F878608-6073-3F44-E460-936B43F5E61F}"/>
              </a:ext>
            </a:extLst>
          </p:cNvPr>
          <p:cNvCxnSpPr>
            <a:cxnSpLocks noGrp="1" noRot="1" noMove="1" noResize="1" noEditPoints="1" noAdjustHandles="1" noChangeArrowheads="1" noChangeShapeType="1"/>
          </p:cNvCxnSpPr>
          <p:nvPr/>
        </p:nvCxnSpPr>
        <p:spPr>
          <a:xfrm>
            <a:off x="4523322" y="1760756"/>
            <a:ext cx="0" cy="2437828"/>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7459AA4-35C2-BB6A-C6A0-03465C1A3D55}"/>
              </a:ext>
            </a:extLst>
          </p:cNvPr>
          <p:cNvSpPr txBox="1"/>
          <p:nvPr/>
        </p:nvSpPr>
        <p:spPr>
          <a:xfrm>
            <a:off x="5351168" y="1760756"/>
            <a:ext cx="675668" cy="548370"/>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6" name="TextBox 5">
            <a:extLst>
              <a:ext uri="{FF2B5EF4-FFF2-40B4-BE49-F238E27FC236}">
                <a16:creationId xmlns:a16="http://schemas.microsoft.com/office/drawing/2014/main" id="{CD4A9001-FBF2-7B7B-E70E-A911AD8AD0C3}"/>
              </a:ext>
            </a:extLst>
          </p:cNvPr>
          <p:cNvSpPr txBox="1"/>
          <p:nvPr/>
        </p:nvSpPr>
        <p:spPr>
          <a:xfrm>
            <a:off x="6530223" y="1768603"/>
            <a:ext cx="675668" cy="548370"/>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cxnSp>
        <p:nvCxnSpPr>
          <p:cNvPr id="7" name="Straight Connector 6">
            <a:extLst>
              <a:ext uri="{FF2B5EF4-FFF2-40B4-BE49-F238E27FC236}">
                <a16:creationId xmlns:a16="http://schemas.microsoft.com/office/drawing/2014/main" id="{B5569015-28C8-032E-6FA7-93A89E7FDDBD}"/>
              </a:ext>
            </a:extLst>
          </p:cNvPr>
          <p:cNvCxnSpPr>
            <a:cxnSpLocks noGrp="1" noRot="1" noMove="1" noResize="1" noEditPoints="1" noAdjustHandles="1" noChangeArrowheads="1" noChangeShapeType="1"/>
          </p:cNvCxnSpPr>
          <p:nvPr/>
        </p:nvCxnSpPr>
        <p:spPr>
          <a:xfrm>
            <a:off x="6275025" y="173305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7C5AB0B-5E10-20DD-DB93-78934430258E}"/>
              </a:ext>
            </a:extLst>
          </p:cNvPr>
          <p:cNvSpPr txBox="1">
            <a:spLocks noGrp="1" noRot="1" noMove="1" noResize="1" noEditPoints="1" noAdjustHandles="1" noChangeArrowheads="1" noChangeShapeType="1"/>
          </p:cNvSpPr>
          <p:nvPr/>
        </p:nvSpPr>
        <p:spPr>
          <a:xfrm>
            <a:off x="5310672" y="3255185"/>
            <a:ext cx="970315" cy="276999"/>
          </a:xfrm>
          <a:prstGeom prst="rect">
            <a:avLst/>
          </a:prstGeom>
          <a:noFill/>
        </p:spPr>
        <p:txBody>
          <a:bodyPr wrap="square" rtlCol="0">
            <a:spAutoFit/>
          </a:bodyPr>
          <a:lstStyle/>
          <a:p>
            <a:pPr algn="l">
              <a:spcAft>
                <a:spcPts val="1600"/>
              </a:spcAft>
            </a:pPr>
            <a:r>
              <a:rPr lang="en-US" sz="1200" b="1">
                <a:solidFill>
                  <a:schemeClr val="tx2"/>
                </a:solidFill>
              </a:rPr>
              <a:t>Percent</a:t>
            </a:r>
          </a:p>
        </p:txBody>
      </p:sp>
      <p:sp>
        <p:nvSpPr>
          <p:cNvPr id="19" name="TextBox 18">
            <a:extLst>
              <a:ext uri="{FF2B5EF4-FFF2-40B4-BE49-F238E27FC236}">
                <a16:creationId xmlns:a16="http://schemas.microsoft.com/office/drawing/2014/main" id="{873A30E8-70AE-71EC-F0EC-CCAC26908497}"/>
              </a:ext>
            </a:extLst>
          </p:cNvPr>
          <p:cNvSpPr txBox="1">
            <a:spLocks noGrp="1" noRot="1" noMove="1" noResize="1" noEditPoints="1" noAdjustHandles="1" noChangeArrowheads="1" noChangeShapeType="1"/>
          </p:cNvSpPr>
          <p:nvPr/>
        </p:nvSpPr>
        <p:spPr>
          <a:xfrm>
            <a:off x="6140386" y="3255185"/>
            <a:ext cx="1987577" cy="276999"/>
          </a:xfrm>
          <a:prstGeom prst="rect">
            <a:avLst/>
          </a:prstGeom>
          <a:noFill/>
        </p:spPr>
        <p:txBody>
          <a:bodyPr wrap="square" rtlCol="0">
            <a:spAutoFit/>
          </a:bodyPr>
          <a:lstStyle/>
          <a:p>
            <a:pPr algn="l">
              <a:spcAft>
                <a:spcPts val="1600"/>
              </a:spcAft>
            </a:pPr>
            <a:r>
              <a:rPr lang="en-US" sz="1200" b="1">
                <a:solidFill>
                  <a:schemeClr val="tx2"/>
                </a:solidFill>
              </a:rPr>
              <a:t>Number of Students</a:t>
            </a:r>
          </a:p>
        </p:txBody>
      </p:sp>
      <p:cxnSp>
        <p:nvCxnSpPr>
          <p:cNvPr id="21" name="Straight Connector 20">
            <a:extLst>
              <a:ext uri="{FF2B5EF4-FFF2-40B4-BE49-F238E27FC236}">
                <a16:creationId xmlns:a16="http://schemas.microsoft.com/office/drawing/2014/main" id="{8F02B8D3-A28F-E339-533A-8D8922318F87}"/>
              </a:ext>
            </a:extLst>
          </p:cNvPr>
          <p:cNvCxnSpPr>
            <a:cxnSpLocks noGrp="1" noRot="1" noMove="1" noResize="1" noEditPoints="1" noAdjustHandles="1" noChangeArrowheads="1" noChangeShapeType="1"/>
            <a:stCxn id="18" idx="3"/>
            <a:endCxn id="18" idx="3"/>
          </p:cNvCxnSpPr>
          <p:nvPr/>
        </p:nvCxnSpPr>
        <p:spPr>
          <a:xfrm>
            <a:off x="6280987" y="339368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5030A6-0C26-94BF-7BB1-271E58308299}"/>
              </a:ext>
            </a:extLst>
          </p:cNvPr>
          <p:cNvCxnSpPr>
            <a:cxnSpLocks noGrp="1" noRot="1" noMove="1" noResize="1" noEditPoints="1" noAdjustHandles="1" noChangeArrowheads="1" noChangeShapeType="1"/>
          </p:cNvCxnSpPr>
          <p:nvPr/>
        </p:nvCxnSpPr>
        <p:spPr>
          <a:xfrm>
            <a:off x="6101984" y="3270426"/>
            <a:ext cx="0" cy="24651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57CAF9-F345-5BDB-DF58-08E589F61B09}"/>
              </a:ext>
            </a:extLst>
          </p:cNvPr>
          <p:cNvSpPr txBox="1"/>
          <p:nvPr/>
        </p:nvSpPr>
        <p:spPr>
          <a:xfrm>
            <a:off x="5351168" y="3421389"/>
            <a:ext cx="675668" cy="548370"/>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4" name="TextBox 23">
            <a:extLst>
              <a:ext uri="{FF2B5EF4-FFF2-40B4-BE49-F238E27FC236}">
                <a16:creationId xmlns:a16="http://schemas.microsoft.com/office/drawing/2014/main" id="{1D8E12C0-38AB-7A21-9C21-FC9DDE7A382A}"/>
              </a:ext>
            </a:extLst>
          </p:cNvPr>
          <p:cNvSpPr txBox="1"/>
          <p:nvPr/>
        </p:nvSpPr>
        <p:spPr>
          <a:xfrm>
            <a:off x="6530223" y="3429236"/>
            <a:ext cx="675668" cy="548370"/>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cxnSp>
        <p:nvCxnSpPr>
          <p:cNvPr id="25" name="Straight Connector 24">
            <a:extLst>
              <a:ext uri="{FF2B5EF4-FFF2-40B4-BE49-F238E27FC236}">
                <a16:creationId xmlns:a16="http://schemas.microsoft.com/office/drawing/2014/main" id="{B0202DC1-45C2-C0C8-353A-5EC14DCCD6D4}"/>
              </a:ext>
            </a:extLst>
          </p:cNvPr>
          <p:cNvCxnSpPr>
            <a:cxnSpLocks noGrp="1" noRot="1" noMove="1" noResize="1" noEditPoints="1" noAdjustHandles="1" noChangeArrowheads="1" noChangeShapeType="1"/>
          </p:cNvCxnSpPr>
          <p:nvPr/>
        </p:nvCxnSpPr>
        <p:spPr>
          <a:xfrm>
            <a:off x="6275025" y="339368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E8BC6B2-3A0E-037B-3FDE-153564FB75D9}"/>
              </a:ext>
            </a:extLst>
          </p:cNvPr>
          <p:cNvSpPr txBox="1">
            <a:spLocks noGrp="1" noRot="1" noMove="1" noResize="1" noEditPoints="1" noAdjustHandles="1" noChangeArrowheads="1" noChangeShapeType="1"/>
          </p:cNvSpPr>
          <p:nvPr/>
        </p:nvSpPr>
        <p:spPr>
          <a:xfrm>
            <a:off x="1450833" y="3255185"/>
            <a:ext cx="970315" cy="276999"/>
          </a:xfrm>
          <a:prstGeom prst="rect">
            <a:avLst/>
          </a:prstGeom>
          <a:noFill/>
        </p:spPr>
        <p:txBody>
          <a:bodyPr wrap="square" rtlCol="0">
            <a:spAutoFit/>
          </a:bodyPr>
          <a:lstStyle/>
          <a:p>
            <a:pPr algn="l">
              <a:spcAft>
                <a:spcPts val="1600"/>
              </a:spcAft>
            </a:pPr>
            <a:r>
              <a:rPr lang="en-US" sz="1200" b="1">
                <a:solidFill>
                  <a:schemeClr val="tx2"/>
                </a:solidFill>
              </a:rPr>
              <a:t>Percent</a:t>
            </a:r>
          </a:p>
        </p:txBody>
      </p:sp>
      <p:sp>
        <p:nvSpPr>
          <p:cNvPr id="27" name="TextBox 26">
            <a:extLst>
              <a:ext uri="{FF2B5EF4-FFF2-40B4-BE49-F238E27FC236}">
                <a16:creationId xmlns:a16="http://schemas.microsoft.com/office/drawing/2014/main" id="{BD24039D-A3F4-9087-C36D-E8CB1E8B5022}"/>
              </a:ext>
            </a:extLst>
          </p:cNvPr>
          <p:cNvSpPr txBox="1">
            <a:spLocks noGrp="1" noRot="1" noMove="1" noResize="1" noEditPoints="1" noAdjustHandles="1" noChangeArrowheads="1" noChangeShapeType="1"/>
          </p:cNvSpPr>
          <p:nvPr/>
        </p:nvSpPr>
        <p:spPr>
          <a:xfrm>
            <a:off x="2280547" y="3255185"/>
            <a:ext cx="1987577" cy="276999"/>
          </a:xfrm>
          <a:prstGeom prst="rect">
            <a:avLst/>
          </a:prstGeom>
          <a:noFill/>
        </p:spPr>
        <p:txBody>
          <a:bodyPr wrap="square" rtlCol="0">
            <a:spAutoFit/>
          </a:bodyPr>
          <a:lstStyle/>
          <a:p>
            <a:pPr algn="l">
              <a:spcAft>
                <a:spcPts val="1600"/>
              </a:spcAft>
            </a:pPr>
            <a:r>
              <a:rPr lang="en-US" sz="1200" b="1">
                <a:solidFill>
                  <a:schemeClr val="tx2"/>
                </a:solidFill>
              </a:rPr>
              <a:t>Number of Students</a:t>
            </a:r>
          </a:p>
        </p:txBody>
      </p:sp>
      <p:cxnSp>
        <p:nvCxnSpPr>
          <p:cNvPr id="28" name="Straight Connector 27">
            <a:extLst>
              <a:ext uri="{FF2B5EF4-FFF2-40B4-BE49-F238E27FC236}">
                <a16:creationId xmlns:a16="http://schemas.microsoft.com/office/drawing/2014/main" id="{A9683D1F-B03E-2072-952C-C10DABB04E80}"/>
              </a:ext>
            </a:extLst>
          </p:cNvPr>
          <p:cNvCxnSpPr>
            <a:cxnSpLocks noGrp="1" noRot="1" noMove="1" noResize="1" noEditPoints="1" noAdjustHandles="1" noChangeArrowheads="1" noChangeShapeType="1"/>
            <a:stCxn id="26" idx="3"/>
            <a:endCxn id="26" idx="3"/>
          </p:cNvCxnSpPr>
          <p:nvPr/>
        </p:nvCxnSpPr>
        <p:spPr>
          <a:xfrm>
            <a:off x="2421148" y="339368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6A2008-EA75-D3C7-B117-0BFB0BE7E7CF}"/>
              </a:ext>
            </a:extLst>
          </p:cNvPr>
          <p:cNvCxnSpPr>
            <a:cxnSpLocks noGrp="1" noRot="1" noMove="1" noResize="1" noEditPoints="1" noAdjustHandles="1" noChangeArrowheads="1" noChangeShapeType="1"/>
          </p:cNvCxnSpPr>
          <p:nvPr/>
        </p:nvCxnSpPr>
        <p:spPr>
          <a:xfrm>
            <a:off x="2242145" y="3270426"/>
            <a:ext cx="0" cy="24651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F246E25-8EE4-B082-9435-8B45C06EF5F5}"/>
              </a:ext>
            </a:extLst>
          </p:cNvPr>
          <p:cNvSpPr txBox="1"/>
          <p:nvPr/>
        </p:nvSpPr>
        <p:spPr>
          <a:xfrm>
            <a:off x="1491329" y="3421389"/>
            <a:ext cx="675668" cy="548370"/>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33" name="TextBox 32">
            <a:extLst>
              <a:ext uri="{FF2B5EF4-FFF2-40B4-BE49-F238E27FC236}">
                <a16:creationId xmlns:a16="http://schemas.microsoft.com/office/drawing/2014/main" id="{B2A860AE-B881-1853-B954-1E92C9252E6D}"/>
              </a:ext>
            </a:extLst>
          </p:cNvPr>
          <p:cNvSpPr txBox="1"/>
          <p:nvPr/>
        </p:nvSpPr>
        <p:spPr>
          <a:xfrm>
            <a:off x="2670384" y="3429236"/>
            <a:ext cx="675668" cy="548370"/>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cxnSp>
        <p:nvCxnSpPr>
          <p:cNvPr id="34" name="Straight Connector 33">
            <a:extLst>
              <a:ext uri="{FF2B5EF4-FFF2-40B4-BE49-F238E27FC236}">
                <a16:creationId xmlns:a16="http://schemas.microsoft.com/office/drawing/2014/main" id="{0BFB194A-860B-F9D9-9632-AE841C4A8CD8}"/>
              </a:ext>
            </a:extLst>
          </p:cNvPr>
          <p:cNvCxnSpPr>
            <a:cxnSpLocks noGrp="1" noRot="1" noMove="1" noResize="1" noEditPoints="1" noAdjustHandles="1" noChangeArrowheads="1" noChangeShapeType="1"/>
          </p:cNvCxnSpPr>
          <p:nvPr/>
        </p:nvCxnSpPr>
        <p:spPr>
          <a:xfrm>
            <a:off x="2415186" y="3393685"/>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369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5F2F5-41DC-EEFD-B07D-AC8396D17B26}"/>
              </a:ext>
            </a:extLst>
          </p:cNvPr>
          <p:cNvSpPr>
            <a:spLocks noGrp="1"/>
          </p:cNvSpPr>
          <p:nvPr>
            <p:ph type="body" sz="quarter" idx="13"/>
          </p:nvPr>
        </p:nvSpPr>
        <p:spPr/>
        <p:txBody>
          <a:bodyPr/>
          <a:lstStyle/>
          <a:p>
            <a:r>
              <a:rPr lang="en-US"/>
              <a:t>Rank the 9 areas of student satisfaction from highest to lowest.</a:t>
            </a:r>
          </a:p>
        </p:txBody>
      </p:sp>
      <p:sp>
        <p:nvSpPr>
          <p:cNvPr id="4" name="Title 3">
            <a:extLst>
              <a:ext uri="{FF2B5EF4-FFF2-40B4-BE49-F238E27FC236}">
                <a16:creationId xmlns:a16="http://schemas.microsoft.com/office/drawing/2014/main" id="{BB8E8267-0315-7CB5-0FB2-07C6FE1EA12B}"/>
              </a:ext>
            </a:extLst>
          </p:cNvPr>
          <p:cNvSpPr>
            <a:spLocks noGrp="1"/>
          </p:cNvSpPr>
          <p:nvPr>
            <p:ph type="title"/>
          </p:nvPr>
        </p:nvSpPr>
        <p:spPr/>
        <p:txBody>
          <a:bodyPr/>
          <a:lstStyle/>
          <a:p>
            <a:r>
              <a:rPr lang="en-US"/>
              <a:t>Student Satisfaction</a:t>
            </a:r>
          </a:p>
        </p:txBody>
      </p:sp>
      <p:sp>
        <p:nvSpPr>
          <p:cNvPr id="6" name="Content Placeholder 5">
            <a:extLst>
              <a:ext uri="{FF2B5EF4-FFF2-40B4-BE49-F238E27FC236}">
                <a16:creationId xmlns:a16="http://schemas.microsoft.com/office/drawing/2014/main" id="{D4BBEF35-4431-B24F-A832-0BB2D690A72C}"/>
              </a:ext>
            </a:extLst>
          </p:cNvPr>
          <p:cNvSpPr>
            <a:spLocks noGrp="1"/>
          </p:cNvSpPr>
          <p:nvPr>
            <p:ph sz="quarter" idx="14"/>
          </p:nvPr>
        </p:nvSpPr>
        <p:spPr/>
        <p:txBody>
          <a:bodyPr/>
          <a:lstStyle/>
          <a:p>
            <a:r>
              <a:rPr lang="en-US"/>
              <a:t>List</a:t>
            </a:r>
          </a:p>
        </p:txBody>
      </p:sp>
      <p:pic>
        <p:nvPicPr>
          <p:cNvPr id="7" name="Graphic 6">
            <a:extLst>
              <a:ext uri="{FF2B5EF4-FFF2-40B4-BE49-F238E27FC236}">
                <a16:creationId xmlns:a16="http://schemas.microsoft.com/office/drawing/2014/main" id="{0BF96EFD-A9D8-3A45-3E6C-DCB8C260640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742" y="4494312"/>
            <a:ext cx="749296" cy="591111"/>
          </a:xfrm>
          <a:prstGeom prst="rect">
            <a:avLst/>
          </a:prstGeom>
        </p:spPr>
      </p:pic>
    </p:spTree>
    <p:extLst>
      <p:ext uri="{BB962C8B-B14F-4D97-AF65-F5344CB8AC3E}">
        <p14:creationId xmlns:p14="http://schemas.microsoft.com/office/powerpoint/2010/main" val="2096582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EC3CF-328C-88C9-3152-8DFD432DEB6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4B277DC-AC9F-8E88-C6A1-0DE27A181D14}"/>
              </a:ext>
            </a:extLst>
          </p:cNvPr>
          <p:cNvSpPr>
            <a:spLocks noGrp="1"/>
          </p:cNvSpPr>
          <p:nvPr>
            <p:ph type="body" sz="quarter" idx="13"/>
          </p:nvPr>
        </p:nvSpPr>
        <p:spPr/>
        <p:txBody>
          <a:bodyPr/>
          <a:lstStyle/>
          <a:p>
            <a:r>
              <a:rPr lang="en-US"/>
              <a:t>Ways in which we are using these data:</a:t>
            </a:r>
          </a:p>
          <a:p>
            <a:endParaRPr lang="en-US"/>
          </a:p>
        </p:txBody>
      </p:sp>
      <p:sp>
        <p:nvSpPr>
          <p:cNvPr id="4" name="Title 3">
            <a:extLst>
              <a:ext uri="{FF2B5EF4-FFF2-40B4-BE49-F238E27FC236}">
                <a16:creationId xmlns:a16="http://schemas.microsoft.com/office/drawing/2014/main" id="{2AF00A9F-3AC0-A0DF-40A6-C20495C3E84E}"/>
              </a:ext>
            </a:extLst>
          </p:cNvPr>
          <p:cNvSpPr>
            <a:spLocks noGrp="1"/>
          </p:cNvSpPr>
          <p:nvPr>
            <p:ph type="title"/>
          </p:nvPr>
        </p:nvSpPr>
        <p:spPr/>
        <p:txBody>
          <a:bodyPr/>
          <a:lstStyle/>
          <a:p>
            <a:r>
              <a:rPr lang="en-US"/>
              <a:t>How are we using this information?</a:t>
            </a:r>
          </a:p>
        </p:txBody>
      </p:sp>
      <p:sp>
        <p:nvSpPr>
          <p:cNvPr id="6" name="Content Placeholder 5">
            <a:extLst>
              <a:ext uri="{FF2B5EF4-FFF2-40B4-BE49-F238E27FC236}">
                <a16:creationId xmlns:a16="http://schemas.microsoft.com/office/drawing/2014/main" id="{49EAFF45-4267-8CD2-9DE1-3366C480D618}"/>
              </a:ext>
            </a:extLst>
          </p:cNvPr>
          <p:cNvSpPr>
            <a:spLocks noGrp="1"/>
          </p:cNvSpPr>
          <p:nvPr>
            <p:ph sz="quarter" idx="14"/>
          </p:nvPr>
        </p:nvSpPr>
        <p:spPr/>
        <p:txBody>
          <a:bodyPr/>
          <a:lstStyle/>
          <a:p>
            <a:r>
              <a:rPr lang="en-US"/>
              <a:t>List ways</a:t>
            </a:r>
          </a:p>
        </p:txBody>
      </p:sp>
      <p:pic>
        <p:nvPicPr>
          <p:cNvPr id="7" name="Graphic 6">
            <a:extLst>
              <a:ext uri="{FF2B5EF4-FFF2-40B4-BE49-F238E27FC236}">
                <a16:creationId xmlns:a16="http://schemas.microsoft.com/office/drawing/2014/main" id="{7E253539-1B48-15F6-9B91-F2EF3D2A34B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742" y="4494312"/>
            <a:ext cx="749296" cy="591111"/>
          </a:xfrm>
          <a:prstGeom prst="rect">
            <a:avLst/>
          </a:prstGeom>
        </p:spPr>
      </p:pic>
    </p:spTree>
    <p:extLst>
      <p:ext uri="{BB962C8B-B14F-4D97-AF65-F5344CB8AC3E}">
        <p14:creationId xmlns:p14="http://schemas.microsoft.com/office/powerpoint/2010/main" val="285624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129DF-3F37-8432-985F-7C3FBC8DA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505AF-B1CF-2003-F4E1-440D3016B39C}"/>
              </a:ext>
            </a:extLst>
          </p:cNvPr>
          <p:cNvSpPr>
            <a:spLocks noGrp="1"/>
          </p:cNvSpPr>
          <p:nvPr>
            <p:ph type="title"/>
          </p:nvPr>
        </p:nvSpPr>
        <p:spPr/>
        <p:txBody>
          <a:bodyPr/>
          <a:lstStyle/>
          <a:p>
            <a:r>
              <a:rPr lang="en-US"/>
              <a:t>CSI Form C - Instructions</a:t>
            </a:r>
          </a:p>
        </p:txBody>
      </p:sp>
      <p:sp>
        <p:nvSpPr>
          <p:cNvPr id="3" name="Text Placeholder 2">
            <a:extLst>
              <a:ext uri="{FF2B5EF4-FFF2-40B4-BE49-F238E27FC236}">
                <a16:creationId xmlns:a16="http://schemas.microsoft.com/office/drawing/2014/main" id="{40C17CF8-2F18-80EF-30FA-BD6DFDFA81C8}"/>
              </a:ext>
            </a:extLst>
          </p:cNvPr>
          <p:cNvSpPr>
            <a:spLocks noGrp="1"/>
          </p:cNvSpPr>
          <p:nvPr>
            <p:ph type="body" sz="quarter" idx="11"/>
          </p:nvPr>
        </p:nvSpPr>
        <p:spPr>
          <a:xfrm>
            <a:off x="227411" y="1177420"/>
            <a:ext cx="4114800" cy="3704774"/>
          </a:xfrm>
        </p:spPr>
        <p:txBody>
          <a:bodyPr/>
          <a:lstStyle/>
          <a:p>
            <a:r>
              <a:rPr lang="en-US" sz="1200"/>
              <a:t>Log in to your Retention Data Center </a:t>
            </a:r>
          </a:p>
          <a:p>
            <a:r>
              <a:rPr lang="en-US" sz="1200"/>
              <a:t>Calculate your completion rate using the number of completed students out of the total number of students in your incoming class. If a student file was uploaded, this is displayed on your Dashboard.</a:t>
            </a:r>
          </a:p>
          <a:p>
            <a:r>
              <a:rPr lang="en-US" sz="1200"/>
              <a:t>Under the Summary Results tab - Generate a Summary Report for your intended cohort (the entire incoming class or subsections). Adjust your students by clicking the Change View button or apply a filter using the drop-down menu.</a:t>
            </a:r>
          </a:p>
          <a:p>
            <a:r>
              <a:rPr lang="en-US" sz="1200"/>
              <a:t>Use the Summary Report to populate the </a:t>
            </a:r>
            <a:r>
              <a:rPr lang="en-US" sz="1200">
                <a:hlinkClick r:id="rId2" action="ppaction://hlinksldjump"/>
              </a:rPr>
              <a:t>PowerPoint Slides</a:t>
            </a:r>
            <a:r>
              <a:rPr lang="en-US" sz="1200"/>
              <a:t> for the CSI Form C. The chart on the right indicates which page of the Summary Report the variables can be found.</a:t>
            </a:r>
            <a:br>
              <a:rPr lang="en-US" sz="1200"/>
            </a:br>
            <a:r>
              <a:rPr lang="en-US" sz="1200"/>
              <a:t>Note – if you have populated this information on your “Toolkit” it can also be found there.</a:t>
            </a:r>
          </a:p>
          <a:p>
            <a:r>
              <a:rPr lang="en-US" sz="1200"/>
              <a:t>When complete, delete this instruction page and any slides that are not applicable for your implementation.</a:t>
            </a:r>
          </a:p>
        </p:txBody>
      </p:sp>
      <p:graphicFrame>
        <p:nvGraphicFramePr>
          <p:cNvPr id="6" name="Content Placeholder 7">
            <a:extLst>
              <a:ext uri="{FF2B5EF4-FFF2-40B4-BE49-F238E27FC236}">
                <a16:creationId xmlns:a16="http://schemas.microsoft.com/office/drawing/2014/main" id="{2639F55B-B7CC-0F7D-1E1C-5C7B4CC90BAB}"/>
              </a:ext>
            </a:extLst>
          </p:cNvPr>
          <p:cNvGraphicFramePr>
            <a:graphicFrameLocks/>
          </p:cNvGraphicFramePr>
          <p:nvPr>
            <p:extLst>
              <p:ext uri="{D42A27DB-BD31-4B8C-83A1-F6EECF244321}">
                <p14:modId xmlns:p14="http://schemas.microsoft.com/office/powerpoint/2010/main" val="2862391874"/>
              </p:ext>
            </p:extLst>
          </p:nvPr>
        </p:nvGraphicFramePr>
        <p:xfrm>
          <a:off x="4572000" y="1555615"/>
          <a:ext cx="4232366" cy="2706258"/>
        </p:xfrm>
        <a:graphic>
          <a:graphicData uri="http://schemas.openxmlformats.org/drawingml/2006/table">
            <a:tbl>
              <a:tblPr firstRow="1" bandRow="1">
                <a:tableStyleId>{5C22544A-7EE6-4342-B048-85BDC9FD1C3A}</a:tableStyleId>
              </a:tblPr>
              <a:tblGrid>
                <a:gridCol w="1572491">
                  <a:extLst>
                    <a:ext uri="{9D8B030D-6E8A-4147-A177-3AD203B41FA5}">
                      <a16:colId xmlns:a16="http://schemas.microsoft.com/office/drawing/2014/main" val="3661852633"/>
                    </a:ext>
                  </a:extLst>
                </a:gridCol>
                <a:gridCol w="2659875">
                  <a:extLst>
                    <a:ext uri="{9D8B030D-6E8A-4147-A177-3AD203B41FA5}">
                      <a16:colId xmlns:a16="http://schemas.microsoft.com/office/drawing/2014/main" val="1953204976"/>
                    </a:ext>
                  </a:extLst>
                </a:gridCol>
              </a:tblGrid>
              <a:tr h="426034">
                <a:tc>
                  <a:txBody>
                    <a:bodyPr/>
                    <a:lstStyle/>
                    <a:p>
                      <a:pPr algn="l"/>
                      <a:endParaRPr lang="en-US" sz="1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400"/>
                        <a:t>Summary Report Section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60262158"/>
                  </a:ext>
                </a:extLst>
              </a:tr>
              <a:tr h="354601">
                <a:tc>
                  <a:txBody>
                    <a:bodyPr/>
                    <a:lstStyle/>
                    <a:p>
                      <a:r>
                        <a:rPr lang="en-US" sz="1050">
                          <a:solidFill>
                            <a:srgbClr val="000000"/>
                          </a:solidFill>
                        </a:rPr>
                        <a:t>Overall Risk Index</a:t>
                      </a:r>
                    </a:p>
                  </a:txBody>
                  <a:tcPr anchor="ctr">
                    <a:lnL w="12700" cmpd="sng">
                      <a:noFill/>
                    </a:lnL>
                    <a:lnR w="12700" cmpd="sng">
                      <a:noFill/>
                    </a:lnR>
                    <a:lnT w="38100" cmpd="sng">
                      <a:noFill/>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Summary and Observations – Page 2</a:t>
                      </a:r>
                    </a:p>
                  </a:txBody>
                  <a:tcPr anchor="ctr">
                    <a:lnL w="12700" cmpd="sng">
                      <a:noFill/>
                    </a:lnL>
                    <a:lnR w="12700" cmpd="sng">
                      <a:noFill/>
                    </a:lnR>
                    <a:lnT w="38100" cmpd="sng">
                      <a:noFill/>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495645"/>
                  </a:ext>
                </a:extLst>
              </a:tr>
              <a:tr h="393461">
                <a:tc>
                  <a:txBody>
                    <a:bodyPr/>
                    <a:lstStyle/>
                    <a:p>
                      <a:r>
                        <a:rPr lang="en-US" sz="1050">
                          <a:solidFill>
                            <a:srgbClr val="000000"/>
                          </a:solidFill>
                        </a:rPr>
                        <a:t>Acknowledged Academic Needs Index</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Summary and Observations – Page 2</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5769307"/>
                  </a:ext>
                </a:extLst>
              </a:tr>
              <a:tr h="354601">
                <a:tc>
                  <a:txBody>
                    <a:bodyPr/>
                    <a:lstStyle/>
                    <a:p>
                      <a:r>
                        <a:rPr lang="en-US" sz="1050">
                          <a:solidFill>
                            <a:srgbClr val="000000"/>
                          </a:solidFill>
                        </a:rPr>
                        <a:t>Apprehension Index</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Summary and Observations – Page 2</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478320"/>
                  </a:ext>
                </a:extLst>
              </a:tr>
              <a:tr h="393461">
                <a:tc>
                  <a:txBody>
                    <a:bodyPr/>
                    <a:lstStyle/>
                    <a:p>
                      <a:r>
                        <a:rPr lang="en-US" sz="1050">
                          <a:solidFill>
                            <a:srgbClr val="000000"/>
                          </a:solidFill>
                        </a:rPr>
                        <a:t>Receptivity  Index</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Summary and Observations – Page 2</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537284"/>
                  </a:ext>
                </a:extLst>
              </a:tr>
              <a:tr h="354601">
                <a:tc>
                  <a:txBody>
                    <a:bodyPr/>
                    <a:lstStyle/>
                    <a:p>
                      <a:r>
                        <a:rPr lang="en-US" sz="1050">
                          <a:solidFill>
                            <a:srgbClr val="000000"/>
                          </a:solidFill>
                        </a:rPr>
                        <a:t>Key Characteristics</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Demographics – Page 2</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8530511"/>
                  </a:ext>
                </a:extLst>
              </a:tr>
              <a:tr h="393461">
                <a:tc>
                  <a:txBody>
                    <a:bodyPr/>
                    <a:lstStyle/>
                    <a:p>
                      <a:r>
                        <a:rPr lang="en-US" sz="1050">
                          <a:solidFill>
                            <a:srgbClr val="000000"/>
                          </a:solidFill>
                        </a:rPr>
                        <a:t>Top 10 Requests for Assistance</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Recommendations – Page 3</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6405488"/>
                  </a:ext>
                </a:extLst>
              </a:tr>
            </a:tbl>
          </a:graphicData>
        </a:graphic>
      </p:graphicFrame>
    </p:spTree>
    <p:extLst>
      <p:ext uri="{BB962C8B-B14F-4D97-AF65-F5344CB8AC3E}">
        <p14:creationId xmlns:p14="http://schemas.microsoft.com/office/powerpoint/2010/main" val="2151438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6FF87-F1BB-9BC2-5AFB-238E1BEA460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228F928-554F-E33A-2583-76DE20AFDA06}"/>
              </a:ext>
            </a:extLst>
          </p:cNvPr>
          <p:cNvSpPr>
            <a:spLocks noGrp="1"/>
          </p:cNvSpPr>
          <p:nvPr>
            <p:ph type="body" sz="quarter" idx="13"/>
          </p:nvPr>
        </p:nvSpPr>
        <p:spPr/>
        <p:txBody>
          <a:bodyPr/>
          <a:lstStyle/>
          <a:p>
            <a:r>
              <a:rPr lang="en-US"/>
              <a:t>Goals/Outcomes that we have set/achieved (optional):</a:t>
            </a:r>
          </a:p>
          <a:p>
            <a:endParaRPr lang="en-US"/>
          </a:p>
        </p:txBody>
      </p:sp>
      <p:sp>
        <p:nvSpPr>
          <p:cNvPr id="4" name="Title 3">
            <a:extLst>
              <a:ext uri="{FF2B5EF4-FFF2-40B4-BE49-F238E27FC236}">
                <a16:creationId xmlns:a16="http://schemas.microsoft.com/office/drawing/2014/main" id="{DB95B6DD-EB38-EF96-9CFB-C20559CD8BBE}"/>
              </a:ext>
            </a:extLst>
          </p:cNvPr>
          <p:cNvSpPr>
            <a:spLocks noGrp="1"/>
          </p:cNvSpPr>
          <p:nvPr>
            <p:ph type="title"/>
          </p:nvPr>
        </p:nvSpPr>
        <p:spPr/>
        <p:txBody>
          <a:bodyPr/>
          <a:lstStyle/>
          <a:p>
            <a:r>
              <a:rPr lang="en-US"/>
              <a:t>How are we using this information?</a:t>
            </a:r>
          </a:p>
        </p:txBody>
      </p:sp>
      <p:sp>
        <p:nvSpPr>
          <p:cNvPr id="6" name="Content Placeholder 5">
            <a:extLst>
              <a:ext uri="{FF2B5EF4-FFF2-40B4-BE49-F238E27FC236}">
                <a16:creationId xmlns:a16="http://schemas.microsoft.com/office/drawing/2014/main" id="{F89EB9DD-1C60-F203-3904-423E9BBFDEC5}"/>
              </a:ext>
            </a:extLst>
          </p:cNvPr>
          <p:cNvSpPr>
            <a:spLocks noGrp="1"/>
          </p:cNvSpPr>
          <p:nvPr>
            <p:ph sz="quarter" idx="14"/>
          </p:nvPr>
        </p:nvSpPr>
        <p:spPr/>
        <p:txBody>
          <a:bodyPr/>
          <a:lstStyle/>
          <a:p>
            <a:r>
              <a:rPr lang="en-US"/>
              <a:t>List goals/outcomes (optional)</a:t>
            </a:r>
          </a:p>
        </p:txBody>
      </p:sp>
      <p:pic>
        <p:nvPicPr>
          <p:cNvPr id="2" name="Graphic 1">
            <a:extLst>
              <a:ext uri="{FF2B5EF4-FFF2-40B4-BE49-F238E27FC236}">
                <a16:creationId xmlns:a16="http://schemas.microsoft.com/office/drawing/2014/main" id="{156947B7-418A-6891-E35F-0ED2D51F8B6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166" y="4494312"/>
            <a:ext cx="749296" cy="591111"/>
          </a:xfrm>
          <a:prstGeom prst="rect">
            <a:avLst/>
          </a:prstGeom>
        </p:spPr>
      </p:pic>
    </p:spTree>
    <p:extLst>
      <p:ext uri="{BB962C8B-B14F-4D97-AF65-F5344CB8AC3E}">
        <p14:creationId xmlns:p14="http://schemas.microsoft.com/office/powerpoint/2010/main" val="184650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BB2F-401F-E8FE-6110-40F9BF8A4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E4D91-79A7-4646-2254-D8A038623360}"/>
              </a:ext>
            </a:extLst>
          </p:cNvPr>
          <p:cNvSpPr>
            <a:spLocks noGrp="1"/>
          </p:cNvSpPr>
          <p:nvPr>
            <p:ph type="title"/>
          </p:nvPr>
        </p:nvSpPr>
        <p:spPr>
          <a:xfrm>
            <a:off x="234338" y="157397"/>
            <a:ext cx="6975764" cy="951875"/>
          </a:xfrm>
        </p:spPr>
        <p:txBody>
          <a:bodyPr/>
          <a:lstStyle/>
          <a:p>
            <a:r>
              <a:rPr lang="en-US"/>
              <a:t>MYSA Forms B and C - Instructions</a:t>
            </a:r>
          </a:p>
        </p:txBody>
      </p:sp>
      <p:sp>
        <p:nvSpPr>
          <p:cNvPr id="3" name="Text Placeholder 2">
            <a:extLst>
              <a:ext uri="{FF2B5EF4-FFF2-40B4-BE49-F238E27FC236}">
                <a16:creationId xmlns:a16="http://schemas.microsoft.com/office/drawing/2014/main" id="{45DB7132-9B35-3789-5AB0-75F2A5F10734}"/>
              </a:ext>
            </a:extLst>
          </p:cNvPr>
          <p:cNvSpPr>
            <a:spLocks noGrp="1"/>
          </p:cNvSpPr>
          <p:nvPr>
            <p:ph type="body" sz="quarter" idx="11"/>
          </p:nvPr>
        </p:nvSpPr>
        <p:spPr>
          <a:xfrm>
            <a:off x="234338" y="1281329"/>
            <a:ext cx="4114800" cy="3704774"/>
          </a:xfrm>
        </p:spPr>
        <p:txBody>
          <a:bodyPr/>
          <a:lstStyle/>
          <a:p>
            <a:r>
              <a:rPr lang="en-US" sz="1200"/>
              <a:t>Log in to your Retention Data Center </a:t>
            </a:r>
          </a:p>
          <a:p>
            <a:r>
              <a:rPr lang="en-US" sz="1200"/>
              <a:t>Calculate your completion rate using the number of completed students out of the total number of students in your incoming class. If a student file was uploaded, this is displayed on your Dashboard.</a:t>
            </a:r>
          </a:p>
          <a:p>
            <a:r>
              <a:rPr lang="en-US" sz="1200"/>
              <a:t>Under the Summary Results tab - Generate a Summary Report for your intended cohort (the entire incoming class or subsections). Adjust your students by clicking the Change View button or apply a filter using the drop-down menu.</a:t>
            </a:r>
          </a:p>
          <a:p>
            <a:r>
              <a:rPr lang="en-US" sz="1200"/>
              <a:t>Use the Summary Report to populate the </a:t>
            </a:r>
            <a:r>
              <a:rPr lang="en-US" sz="1200">
                <a:hlinkClick r:id="rId2" action="ppaction://hlinksldjump"/>
              </a:rPr>
              <a:t>PowerPoint Slides</a:t>
            </a:r>
            <a:r>
              <a:rPr lang="en-US" sz="1200"/>
              <a:t> for the Mid-Year Student Assessment. The chart on the right indicates which page of the Summary Report the variables can be found.</a:t>
            </a:r>
          </a:p>
          <a:p>
            <a:r>
              <a:rPr lang="en-US" sz="1200"/>
              <a:t>When complete, delete this instruction page and any slides that are not applicable for your implementation.</a:t>
            </a:r>
          </a:p>
        </p:txBody>
      </p:sp>
      <p:graphicFrame>
        <p:nvGraphicFramePr>
          <p:cNvPr id="6" name="Content Placeholder 7">
            <a:extLst>
              <a:ext uri="{FF2B5EF4-FFF2-40B4-BE49-F238E27FC236}">
                <a16:creationId xmlns:a16="http://schemas.microsoft.com/office/drawing/2014/main" id="{724E8444-25AF-BFBE-1677-F3FE7E5EDECB}"/>
              </a:ext>
            </a:extLst>
          </p:cNvPr>
          <p:cNvGraphicFramePr>
            <a:graphicFrameLocks/>
          </p:cNvGraphicFramePr>
          <p:nvPr>
            <p:extLst>
              <p:ext uri="{D42A27DB-BD31-4B8C-83A1-F6EECF244321}">
                <p14:modId xmlns:p14="http://schemas.microsoft.com/office/powerpoint/2010/main" val="3001321514"/>
              </p:ext>
            </p:extLst>
          </p:nvPr>
        </p:nvGraphicFramePr>
        <p:xfrm>
          <a:off x="4572000" y="1555615"/>
          <a:ext cx="4232366" cy="1940177"/>
        </p:xfrm>
        <a:graphic>
          <a:graphicData uri="http://schemas.openxmlformats.org/drawingml/2006/table">
            <a:tbl>
              <a:tblPr firstRow="1" bandRow="1">
                <a:tableStyleId>{5C22544A-7EE6-4342-B048-85BDC9FD1C3A}</a:tableStyleId>
              </a:tblPr>
              <a:tblGrid>
                <a:gridCol w="1572491">
                  <a:extLst>
                    <a:ext uri="{9D8B030D-6E8A-4147-A177-3AD203B41FA5}">
                      <a16:colId xmlns:a16="http://schemas.microsoft.com/office/drawing/2014/main" val="3661852633"/>
                    </a:ext>
                  </a:extLst>
                </a:gridCol>
                <a:gridCol w="2659875">
                  <a:extLst>
                    <a:ext uri="{9D8B030D-6E8A-4147-A177-3AD203B41FA5}">
                      <a16:colId xmlns:a16="http://schemas.microsoft.com/office/drawing/2014/main" val="1953204976"/>
                    </a:ext>
                  </a:extLst>
                </a:gridCol>
              </a:tblGrid>
              <a:tr h="426034">
                <a:tc>
                  <a:txBody>
                    <a:bodyPr/>
                    <a:lstStyle/>
                    <a:p>
                      <a:pPr algn="l"/>
                      <a:endParaRPr lang="en-US" sz="1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400"/>
                        <a:t>Summary Report Section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60262158"/>
                  </a:ext>
                </a:extLst>
              </a:tr>
              <a:tr h="354601">
                <a:tc>
                  <a:txBody>
                    <a:bodyPr/>
                    <a:lstStyle/>
                    <a:p>
                      <a:r>
                        <a:rPr lang="en-US" sz="1050">
                          <a:solidFill>
                            <a:srgbClr val="000000"/>
                          </a:solidFill>
                        </a:rPr>
                        <a:t>Areas of Growth</a:t>
                      </a:r>
                    </a:p>
                  </a:txBody>
                  <a:tcPr anchor="ctr">
                    <a:lnL w="12700" cmpd="sng">
                      <a:noFill/>
                    </a:lnL>
                    <a:lnR w="12700" cmpd="sng">
                      <a:noFill/>
                    </a:lnR>
                    <a:lnT w="38100" cmpd="sng">
                      <a:noFill/>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t>Primary Sample Statistics </a:t>
                      </a:r>
                      <a:r>
                        <a:rPr lang="en-US" sz="1050" b="0">
                          <a:solidFill>
                            <a:srgbClr val="000000"/>
                          </a:solidFill>
                        </a:rPr>
                        <a:t>– Page 2</a:t>
                      </a:r>
                    </a:p>
                  </a:txBody>
                  <a:tcPr anchor="ctr">
                    <a:lnL w="12700" cmpd="sng">
                      <a:noFill/>
                    </a:lnL>
                    <a:lnR w="12700" cmpd="sng">
                      <a:noFill/>
                    </a:lnR>
                    <a:lnT w="38100" cmpd="sng">
                      <a:noFill/>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495645"/>
                  </a:ext>
                </a:extLst>
              </a:tr>
              <a:tr h="393461">
                <a:tc>
                  <a:txBody>
                    <a:bodyPr/>
                    <a:lstStyle/>
                    <a:p>
                      <a:r>
                        <a:rPr lang="en-US" sz="1050">
                          <a:solidFill>
                            <a:srgbClr val="000000"/>
                          </a:solidFill>
                        </a:rPr>
                        <a:t>Resources Used and Want</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t>Students' Needs and Interests </a:t>
                      </a:r>
                      <a:r>
                        <a:rPr lang="en-US" sz="1050" b="0">
                          <a:solidFill>
                            <a:srgbClr val="000000"/>
                          </a:solidFill>
                        </a:rPr>
                        <a:t>– Page 3</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5769307"/>
                  </a:ext>
                </a:extLst>
              </a:tr>
              <a:tr h="354601">
                <a:tc>
                  <a:txBody>
                    <a:bodyPr/>
                    <a:lstStyle/>
                    <a:p>
                      <a:r>
                        <a:rPr lang="en-US" sz="1050">
                          <a:solidFill>
                            <a:srgbClr val="000000"/>
                          </a:solidFill>
                        </a:rPr>
                        <a:t>Key Characteristics</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a:solidFill>
                            <a:srgbClr val="000000"/>
                          </a:solidFill>
                        </a:rPr>
                        <a:t>Demographics – Page 5 &amp; 6</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478320"/>
                  </a:ext>
                </a:extLst>
              </a:tr>
              <a:tr h="393461">
                <a:tc>
                  <a:txBody>
                    <a:bodyPr/>
                    <a:lstStyle/>
                    <a:p>
                      <a:r>
                        <a:rPr lang="en-US" sz="1050">
                          <a:solidFill>
                            <a:srgbClr val="000000"/>
                          </a:solidFill>
                        </a:rPr>
                        <a:t>Student Satisfaction</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t>Institutional Impressions </a:t>
                      </a:r>
                      <a:r>
                        <a:rPr lang="en-US" sz="1050" b="0">
                          <a:solidFill>
                            <a:srgbClr val="000000"/>
                          </a:solidFill>
                        </a:rPr>
                        <a:t> – Page 4</a:t>
                      </a:r>
                    </a:p>
                  </a:txBody>
                  <a:tcPr anchor="ctr">
                    <a:lnL w="12700" cmpd="sng">
                      <a:noFill/>
                    </a:lnL>
                    <a:lnR w="12700" cmpd="sng">
                      <a:noFill/>
                    </a:lnR>
                    <a:lnT w="6350" cap="flat" cmpd="sng" algn="ctr">
                      <a:solidFill>
                        <a:srgbClr val="0071CE">
                          <a:alpha val="50196"/>
                        </a:srgbClr>
                      </a:solidFill>
                      <a:prstDash val="solid"/>
                      <a:round/>
                      <a:headEnd type="none" w="med" len="med"/>
                      <a:tailEnd type="none" w="med" len="med"/>
                    </a:lnT>
                    <a:lnB w="6350" cap="flat" cmpd="sng" algn="ctr">
                      <a:solidFill>
                        <a:srgbClr val="0071CE">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537284"/>
                  </a:ext>
                </a:extLst>
              </a:tr>
            </a:tbl>
          </a:graphicData>
        </a:graphic>
      </p:graphicFrame>
    </p:spTree>
    <p:extLst>
      <p:ext uri="{BB962C8B-B14F-4D97-AF65-F5344CB8AC3E}">
        <p14:creationId xmlns:p14="http://schemas.microsoft.com/office/powerpoint/2010/main" val="147679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D65D-ABAB-F0FC-5DEE-F76547B4C532}"/>
              </a:ext>
            </a:extLst>
          </p:cNvPr>
          <p:cNvSpPr>
            <a:spLocks noGrp="1"/>
          </p:cNvSpPr>
          <p:nvPr>
            <p:ph type="ctrTitle"/>
          </p:nvPr>
        </p:nvSpPr>
        <p:spPr/>
        <p:txBody>
          <a:bodyPr/>
          <a:lstStyle/>
          <a:p>
            <a:r>
              <a:rPr lang="en-US"/>
              <a:t>Identification of student risk, receptivity and outreach prioritization </a:t>
            </a:r>
          </a:p>
        </p:txBody>
      </p:sp>
      <p:sp>
        <p:nvSpPr>
          <p:cNvPr id="6" name="Text Placeholder 5">
            <a:extLst>
              <a:ext uri="{FF2B5EF4-FFF2-40B4-BE49-F238E27FC236}">
                <a16:creationId xmlns:a16="http://schemas.microsoft.com/office/drawing/2014/main" id="{991216B4-9B0C-A0CA-8B58-2DEDF6D4664E}"/>
              </a:ext>
            </a:extLst>
          </p:cNvPr>
          <p:cNvSpPr>
            <a:spLocks noGrp="1"/>
          </p:cNvSpPr>
          <p:nvPr>
            <p:ph type="body" sz="quarter" idx="12"/>
          </p:nvPr>
        </p:nvSpPr>
        <p:spPr>
          <a:xfrm>
            <a:off x="463013" y="4384450"/>
            <a:ext cx="4186658" cy="532879"/>
          </a:xfrm>
        </p:spPr>
        <p:txBody>
          <a:bodyPr vert="horz" lIns="91440" tIns="45720" rIns="91440" bIns="45720" rtlCol="0" anchor="t">
            <a:noAutofit/>
          </a:bodyPr>
          <a:lstStyle/>
          <a:p>
            <a:r>
              <a:rPr lang="en-US" sz="1600" b="1"/>
              <a:t>Institution Name</a:t>
            </a:r>
          </a:p>
        </p:txBody>
      </p:sp>
      <p:sp>
        <p:nvSpPr>
          <p:cNvPr id="7" name="Text Placeholder 5">
            <a:extLst>
              <a:ext uri="{FF2B5EF4-FFF2-40B4-BE49-F238E27FC236}">
                <a16:creationId xmlns:a16="http://schemas.microsoft.com/office/drawing/2014/main" id="{6F16A944-10BB-E55F-F4CD-5D5B0554794F}"/>
              </a:ext>
            </a:extLst>
          </p:cNvPr>
          <p:cNvSpPr txBox="1">
            <a:spLocks/>
          </p:cNvSpPr>
          <p:nvPr/>
        </p:nvSpPr>
        <p:spPr>
          <a:xfrm>
            <a:off x="463013" y="4052695"/>
            <a:ext cx="6729723" cy="532879"/>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400"/>
              </a:spcAft>
              <a:buFont typeface="Arial" panose="020B0604020202020204" pitchFamily="34" charset="0"/>
              <a:buNone/>
              <a:defRPr sz="1200" kern="1200">
                <a:solidFill>
                  <a:schemeClr val="tx2"/>
                </a:solidFill>
                <a:latin typeface="+mn-lt"/>
                <a:ea typeface="+mn-ea"/>
                <a:cs typeface="+mn-cs"/>
              </a:defRPr>
            </a:lvl1pPr>
            <a:lvl2pPr marL="338328" indent="0" algn="l" defTabSz="685800" rtl="0" eaLnBrk="1" latinLnBrk="0" hangingPunct="1">
              <a:lnSpc>
                <a:spcPct val="100000"/>
              </a:lnSpc>
              <a:spcBef>
                <a:spcPts val="0"/>
              </a:spcBef>
              <a:spcAft>
                <a:spcPts val="0"/>
              </a:spcAft>
              <a:buFont typeface="Arial" panose="020B0604020202020204" pitchFamily="34" charset="0"/>
              <a:buNone/>
              <a:tabLst/>
              <a:defRPr sz="1200" kern="1200">
                <a:solidFill>
                  <a:schemeClr val="tx2"/>
                </a:solidFill>
                <a:latin typeface="+mn-lt"/>
                <a:ea typeface="+mn-ea"/>
                <a:cs typeface="+mn-cs"/>
              </a:defRPr>
            </a:lvl2pPr>
            <a:lvl3pPr marL="7955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3pPr>
            <a:lvl4pPr marL="12527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4pPr>
            <a:lvl5pPr marL="1709928" indent="0" algn="l" defTabSz="457200" rtl="0" eaLnBrk="1" latinLnBrk="0" hangingPunct="1">
              <a:lnSpc>
                <a:spcPct val="100000"/>
              </a:lnSpc>
              <a:spcBef>
                <a:spcPts val="0"/>
              </a:spcBef>
              <a:spcAft>
                <a:spcPts val="0"/>
              </a:spcAft>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a:t>College Student Inventory™ Summary Results, Fall 20XX Cohort</a:t>
            </a:r>
          </a:p>
        </p:txBody>
      </p:sp>
      <p:sp>
        <p:nvSpPr>
          <p:cNvPr id="10" name="TextBox 9">
            <a:extLst>
              <a:ext uri="{FF2B5EF4-FFF2-40B4-BE49-F238E27FC236}">
                <a16:creationId xmlns:a16="http://schemas.microsoft.com/office/drawing/2014/main" id="{73860305-6A83-3C98-C0DB-2E7259FBABF0}"/>
              </a:ext>
            </a:extLst>
          </p:cNvPr>
          <p:cNvSpPr txBox="1"/>
          <p:nvPr/>
        </p:nvSpPr>
        <p:spPr>
          <a:xfrm>
            <a:off x="7984944" y="4787088"/>
            <a:ext cx="558800" cy="135467"/>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XX</a:t>
            </a:r>
            <a:r>
              <a:rPr lang="en-US" sz="1400" b="1" cap="none">
                <a:solidFill>
                  <a:srgbClr val="022B57"/>
                </a:solidFill>
                <a:cs typeface="Lato Medium" panose="020F0602020204030203" pitchFamily="34" charset="0"/>
              </a:rPr>
              <a:t>%</a:t>
            </a:r>
          </a:p>
        </p:txBody>
      </p:sp>
      <p:sp>
        <p:nvSpPr>
          <p:cNvPr id="11" name="TextBox 10">
            <a:extLst>
              <a:ext uri="{FF2B5EF4-FFF2-40B4-BE49-F238E27FC236}">
                <a16:creationId xmlns:a16="http://schemas.microsoft.com/office/drawing/2014/main" id="{12036F9E-0696-93FA-3CEF-942D94BB7DE1}"/>
              </a:ext>
            </a:extLst>
          </p:cNvPr>
          <p:cNvSpPr txBox="1"/>
          <p:nvPr/>
        </p:nvSpPr>
        <p:spPr>
          <a:xfrm>
            <a:off x="7984944" y="4480466"/>
            <a:ext cx="558800" cy="135467"/>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sp>
        <p:nvSpPr>
          <p:cNvPr id="3" name="TextBox 2">
            <a:extLst>
              <a:ext uri="{FF2B5EF4-FFF2-40B4-BE49-F238E27FC236}">
                <a16:creationId xmlns:a16="http://schemas.microsoft.com/office/drawing/2014/main" id="{1B6EF2F6-677F-BAFE-7C72-DEA9837D519E}"/>
              </a:ext>
            </a:extLst>
          </p:cNvPr>
          <p:cNvSpPr txBox="1">
            <a:spLocks noGrp="1" noRot="1" noMove="1" noResize="1" noEditPoints="1" noAdjustHandles="1" noChangeArrowheads="1" noChangeShapeType="1"/>
          </p:cNvSpPr>
          <p:nvPr/>
        </p:nvSpPr>
        <p:spPr>
          <a:xfrm>
            <a:off x="7479501" y="4480465"/>
            <a:ext cx="558800" cy="135467"/>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N =</a:t>
            </a:r>
          </a:p>
        </p:txBody>
      </p:sp>
      <p:sp>
        <p:nvSpPr>
          <p:cNvPr id="4" name="TextBox 3">
            <a:extLst>
              <a:ext uri="{FF2B5EF4-FFF2-40B4-BE49-F238E27FC236}">
                <a16:creationId xmlns:a16="http://schemas.microsoft.com/office/drawing/2014/main" id="{5E61F138-0C60-50AE-4110-DABDA26514B9}"/>
              </a:ext>
            </a:extLst>
          </p:cNvPr>
          <p:cNvSpPr txBox="1">
            <a:spLocks noGrp="1" noRot="1" noMove="1" noResize="1" noEditPoints="1" noAdjustHandles="1" noChangeArrowheads="1" noChangeShapeType="1"/>
          </p:cNvSpPr>
          <p:nvPr/>
        </p:nvSpPr>
        <p:spPr>
          <a:xfrm>
            <a:off x="6241473" y="4753486"/>
            <a:ext cx="1743471" cy="221368"/>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Completion Rate </a:t>
            </a:r>
            <a:r>
              <a:rPr lang="en-US" sz="1400" b="1" cap="none">
                <a:solidFill>
                  <a:srgbClr val="022B57"/>
                </a:solidFill>
                <a:cs typeface="Lato Medium" panose="020F0602020204030203" pitchFamily="34" charset="0"/>
              </a:rPr>
              <a:t>=</a:t>
            </a:r>
          </a:p>
        </p:txBody>
      </p:sp>
      <p:sp>
        <p:nvSpPr>
          <p:cNvPr id="5" name="Rectangle 4">
            <a:extLst>
              <a:ext uri="{FF2B5EF4-FFF2-40B4-BE49-F238E27FC236}">
                <a16:creationId xmlns:a16="http://schemas.microsoft.com/office/drawing/2014/main" id="{A767D01F-46CC-8F44-5E5A-86E82232D8E4}"/>
              </a:ext>
            </a:extLst>
          </p:cNvPr>
          <p:cNvSpPr/>
          <p:nvPr/>
        </p:nvSpPr>
        <p:spPr>
          <a:xfrm>
            <a:off x="7984944" y="4420219"/>
            <a:ext cx="558800" cy="246293"/>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FDF9FF-6D29-B812-E883-75A6FD395A1E}"/>
              </a:ext>
            </a:extLst>
          </p:cNvPr>
          <p:cNvSpPr/>
          <p:nvPr/>
        </p:nvSpPr>
        <p:spPr>
          <a:xfrm>
            <a:off x="7984944" y="4726758"/>
            <a:ext cx="558800" cy="246293"/>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0681A41C-5BE0-A060-CB17-1858738FE303}"/>
              </a:ext>
            </a:extLst>
          </p:cNvPr>
          <p:cNvSpPr>
            <a:spLocks noGrp="1"/>
          </p:cNvSpPr>
          <p:nvPr>
            <p:ph type="pic" sz="quarter" idx="10"/>
          </p:nvPr>
        </p:nvSpPr>
        <p:spPr>
          <a:xfrm>
            <a:off x="6469786" y="922492"/>
            <a:ext cx="1643063" cy="990326"/>
          </a:xfrm>
        </p:spPr>
        <p:txBody>
          <a:bodyPr/>
          <a:lstStyle/>
          <a:p>
            <a:endParaRPr lang="en-US"/>
          </a:p>
        </p:txBody>
      </p:sp>
    </p:spTree>
    <p:extLst>
      <p:ext uri="{BB962C8B-B14F-4D97-AF65-F5344CB8AC3E}">
        <p14:creationId xmlns:p14="http://schemas.microsoft.com/office/powerpoint/2010/main" val="396011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87651-981F-CBB0-9CDE-8FE6A3CE36A3}"/>
            </a:ext>
          </a:extLst>
        </p:cNvPr>
        <p:cNvGrpSpPr/>
        <p:nvPr/>
      </p:nvGrpSpPr>
      <p:grpSpPr>
        <a:xfrm>
          <a:off x="0" y="0"/>
          <a:ext cx="0" cy="0"/>
          <a:chOff x="0" y="0"/>
          <a:chExt cx="0" cy="0"/>
        </a:xfrm>
      </p:grpSpPr>
      <p:pic>
        <p:nvPicPr>
          <p:cNvPr id="77" name="Picture 76">
            <a:extLst>
              <a:ext uri="{FF2B5EF4-FFF2-40B4-BE49-F238E27FC236}">
                <a16:creationId xmlns:a16="http://schemas.microsoft.com/office/drawing/2014/main" id="{FA169382-5C6B-AAD5-25C2-08D2843778FF}"/>
              </a:ext>
            </a:extLst>
          </p:cNvPr>
          <p:cNvPicPr>
            <a:picLocks noGrp="1" noRot="1" noChangeAspect="1" noMove="1" noResize="1" noEditPoints="1" noAdjustHandles="1" noChangeArrowheads="1" noChangeShapeType="1" noCrop="1"/>
          </p:cNvPicPr>
          <p:nvPr/>
        </p:nvPicPr>
        <p:blipFill>
          <a:blip r:embed="rId3">
            <a:duotone>
              <a:schemeClr val="accent4">
                <a:shade val="45000"/>
                <a:satMod val="135000"/>
              </a:schemeClr>
              <a:prstClr val="white"/>
            </a:duotone>
            <a:alphaModFix amt="70000"/>
          </a:blip>
          <a:stretch>
            <a:fillRect/>
          </a:stretch>
        </p:blipFill>
        <p:spPr>
          <a:xfrm>
            <a:off x="608419" y="3869430"/>
            <a:ext cx="948871" cy="920117"/>
          </a:xfrm>
          <a:prstGeom prst="rect">
            <a:avLst/>
          </a:prstGeom>
        </p:spPr>
      </p:pic>
      <p:pic>
        <p:nvPicPr>
          <p:cNvPr id="59" name="Picture 58">
            <a:extLst>
              <a:ext uri="{FF2B5EF4-FFF2-40B4-BE49-F238E27FC236}">
                <a16:creationId xmlns:a16="http://schemas.microsoft.com/office/drawing/2014/main" id="{51FE38E5-30B5-E917-66FC-3ED0CE89A02D}"/>
              </a:ext>
            </a:extLst>
          </p:cNvPr>
          <p:cNvPicPr>
            <a:picLocks noGrp="1" noRot="1" noChangeAspect="1" noMove="1" noResize="1" noEditPoints="1" noAdjustHandles="1" noChangeArrowheads="1" noChangeShapeType="1" noCrop="1"/>
          </p:cNvPicPr>
          <p:nvPr/>
        </p:nvPicPr>
        <p:blipFill>
          <a:blip r:embed="rId4">
            <a:duotone>
              <a:schemeClr val="accent4">
                <a:shade val="45000"/>
                <a:satMod val="135000"/>
              </a:schemeClr>
              <a:prstClr val="white"/>
            </a:duotone>
            <a:alphaModFix amt="50000"/>
          </a:blip>
          <a:stretch>
            <a:fillRect/>
          </a:stretch>
        </p:blipFill>
        <p:spPr>
          <a:xfrm>
            <a:off x="7893565" y="1438223"/>
            <a:ext cx="929149" cy="949631"/>
          </a:xfrm>
          <a:prstGeom prst="rect">
            <a:avLst/>
          </a:prstGeom>
        </p:spPr>
      </p:pic>
      <p:pic>
        <p:nvPicPr>
          <p:cNvPr id="57" name="Picture 56">
            <a:extLst>
              <a:ext uri="{FF2B5EF4-FFF2-40B4-BE49-F238E27FC236}">
                <a16:creationId xmlns:a16="http://schemas.microsoft.com/office/drawing/2014/main" id="{B594F441-5F1B-1A4F-805B-EF15CBEC7BDD}"/>
              </a:ext>
            </a:extLst>
          </p:cNvPr>
          <p:cNvPicPr>
            <a:picLocks noGrp="1" noRot="1" noChangeAspect="1" noMove="1" noResize="1" noEditPoints="1" noAdjustHandles="1" noChangeArrowheads="1" noChangeShapeType="1" noCrop="1"/>
          </p:cNvPicPr>
          <p:nvPr/>
        </p:nvPicPr>
        <p:blipFill>
          <a:blip r:embed="rId5">
            <a:duotone>
              <a:schemeClr val="accent4">
                <a:shade val="45000"/>
                <a:satMod val="135000"/>
              </a:schemeClr>
              <a:prstClr val="white"/>
            </a:duotone>
            <a:alphaModFix amt="50000"/>
          </a:blip>
          <a:stretch>
            <a:fillRect/>
          </a:stretch>
        </p:blipFill>
        <p:spPr>
          <a:xfrm>
            <a:off x="2665212" y="1446123"/>
            <a:ext cx="1524767" cy="781672"/>
          </a:xfrm>
          <a:prstGeom prst="rect">
            <a:avLst/>
          </a:prstGeom>
        </p:spPr>
      </p:pic>
      <p:sp>
        <p:nvSpPr>
          <p:cNvPr id="31" name="Text Placeholder 30">
            <a:extLst>
              <a:ext uri="{FF2B5EF4-FFF2-40B4-BE49-F238E27FC236}">
                <a16:creationId xmlns:a16="http://schemas.microsoft.com/office/drawing/2014/main" id="{C8FBCC19-6FC1-0415-C6FF-29DB76E4EA73}"/>
              </a:ext>
            </a:extLst>
          </p:cNvPr>
          <p:cNvSpPr>
            <a:spLocks noGrp="1"/>
          </p:cNvSpPr>
          <p:nvPr>
            <p:ph type="body" sz="quarter" idx="13"/>
          </p:nvPr>
        </p:nvSpPr>
        <p:spPr>
          <a:xfrm>
            <a:off x="457199" y="1000421"/>
            <a:ext cx="7918663" cy="416398"/>
          </a:xfrm>
        </p:spPr>
        <p:txBody>
          <a:bodyPr/>
          <a:lstStyle/>
          <a:p>
            <a:r>
              <a:rPr lang="en-US"/>
              <a:t>Campus results below are mean percentile scores</a:t>
            </a:r>
          </a:p>
        </p:txBody>
      </p:sp>
      <p:sp>
        <p:nvSpPr>
          <p:cNvPr id="2" name="Title 1">
            <a:extLst>
              <a:ext uri="{FF2B5EF4-FFF2-40B4-BE49-F238E27FC236}">
                <a16:creationId xmlns:a16="http://schemas.microsoft.com/office/drawing/2014/main" id="{2EFDF7A1-75F7-EC7C-A507-2419CDC9CE49}"/>
              </a:ext>
            </a:extLst>
          </p:cNvPr>
          <p:cNvSpPr>
            <a:spLocks noGrp="1"/>
          </p:cNvSpPr>
          <p:nvPr>
            <p:ph type="title"/>
          </p:nvPr>
        </p:nvSpPr>
        <p:spPr>
          <a:xfrm>
            <a:off x="457199" y="201938"/>
            <a:ext cx="7918663" cy="777079"/>
          </a:xfrm>
        </p:spPr>
        <p:txBody>
          <a:bodyPr/>
          <a:lstStyle/>
          <a:p>
            <a:r>
              <a:rPr lang="en-US"/>
              <a:t>Are our students more or less at risk than their peers nationally?</a:t>
            </a:r>
          </a:p>
        </p:txBody>
      </p:sp>
      <p:sp>
        <p:nvSpPr>
          <p:cNvPr id="3" name="TextBox 2">
            <a:extLst>
              <a:ext uri="{FF2B5EF4-FFF2-40B4-BE49-F238E27FC236}">
                <a16:creationId xmlns:a16="http://schemas.microsoft.com/office/drawing/2014/main" id="{5F8575C5-6F8D-AD6B-4FA9-A9C40493BFE5}"/>
              </a:ext>
            </a:extLst>
          </p:cNvPr>
          <p:cNvSpPr txBox="1"/>
          <p:nvPr/>
        </p:nvSpPr>
        <p:spPr>
          <a:xfrm>
            <a:off x="1484891"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17" name="TextBox 16">
            <a:extLst>
              <a:ext uri="{FF2B5EF4-FFF2-40B4-BE49-F238E27FC236}">
                <a16:creationId xmlns:a16="http://schemas.microsoft.com/office/drawing/2014/main" id="{933D97BA-BCD8-AFFF-2937-8A57064A1E1C}"/>
              </a:ext>
            </a:extLst>
          </p:cNvPr>
          <p:cNvSpPr txBox="1">
            <a:spLocks noGrp="1" noRot="1" noMove="1" noResize="1" noEditPoints="1" noAdjustHandles="1" noChangeArrowheads="1" noChangeShapeType="1"/>
          </p:cNvSpPr>
          <p:nvPr/>
        </p:nvSpPr>
        <p:spPr>
          <a:xfrm>
            <a:off x="1484891" y="2173668"/>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Total</a:t>
            </a:r>
            <a:endParaRPr lang="en-US" b="1" cap="none">
              <a:solidFill>
                <a:srgbClr val="022B57"/>
              </a:solidFill>
              <a:cs typeface="Lato Medium" panose="020F0602020204030203" pitchFamily="34" charset="0"/>
            </a:endParaRPr>
          </a:p>
        </p:txBody>
      </p:sp>
      <p:sp>
        <p:nvSpPr>
          <p:cNvPr id="18" name="TextBox 17">
            <a:extLst>
              <a:ext uri="{FF2B5EF4-FFF2-40B4-BE49-F238E27FC236}">
                <a16:creationId xmlns:a16="http://schemas.microsoft.com/office/drawing/2014/main" id="{4F4C3F60-3050-4C19-FE13-4DFCC1736478}"/>
              </a:ext>
            </a:extLst>
          </p:cNvPr>
          <p:cNvSpPr txBox="1">
            <a:spLocks noGrp="1" noRot="1" noMove="1" noResize="1" noEditPoints="1" noAdjustHandles="1" noChangeArrowheads="1" noChangeShapeType="1"/>
          </p:cNvSpPr>
          <p:nvPr/>
        </p:nvSpPr>
        <p:spPr>
          <a:xfrm>
            <a:off x="2450133" y="217031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Females</a:t>
            </a:r>
            <a:endParaRPr lang="en-US" b="1" cap="none">
              <a:solidFill>
                <a:srgbClr val="022B57"/>
              </a:solidFill>
              <a:cs typeface="Lato Medium" panose="020F0602020204030203" pitchFamily="34" charset="0"/>
            </a:endParaRPr>
          </a:p>
        </p:txBody>
      </p:sp>
      <p:sp>
        <p:nvSpPr>
          <p:cNvPr id="19" name="TextBox 18">
            <a:extLst>
              <a:ext uri="{FF2B5EF4-FFF2-40B4-BE49-F238E27FC236}">
                <a16:creationId xmlns:a16="http://schemas.microsoft.com/office/drawing/2014/main" id="{26584556-62C7-C46C-F582-33E67F1F6B46}"/>
              </a:ext>
            </a:extLst>
          </p:cNvPr>
          <p:cNvSpPr txBox="1">
            <a:spLocks noGrp="1" noRot="1" noMove="1" noResize="1" noEditPoints="1" noAdjustHandles="1" noChangeArrowheads="1" noChangeShapeType="1"/>
          </p:cNvSpPr>
          <p:nvPr/>
        </p:nvSpPr>
        <p:spPr>
          <a:xfrm>
            <a:off x="3415375" y="217031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Males</a:t>
            </a:r>
            <a:endParaRPr lang="en-US" b="1" cap="none">
              <a:solidFill>
                <a:srgbClr val="022B57"/>
              </a:solidFill>
              <a:cs typeface="Lato Medium" panose="020F0602020204030203" pitchFamily="34" charset="0"/>
            </a:endParaRPr>
          </a:p>
        </p:txBody>
      </p:sp>
      <p:sp>
        <p:nvSpPr>
          <p:cNvPr id="20" name="TextBox 19">
            <a:extLst>
              <a:ext uri="{FF2B5EF4-FFF2-40B4-BE49-F238E27FC236}">
                <a16:creationId xmlns:a16="http://schemas.microsoft.com/office/drawing/2014/main" id="{8C38D901-953B-BA03-A905-3EC7652C22EC}"/>
              </a:ext>
            </a:extLst>
          </p:cNvPr>
          <p:cNvSpPr txBox="1"/>
          <p:nvPr/>
        </p:nvSpPr>
        <p:spPr>
          <a:xfrm>
            <a:off x="2385342"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1" name="TextBox 20">
            <a:extLst>
              <a:ext uri="{FF2B5EF4-FFF2-40B4-BE49-F238E27FC236}">
                <a16:creationId xmlns:a16="http://schemas.microsoft.com/office/drawing/2014/main" id="{D60BF3CA-67BE-E282-7534-D02334F40F0B}"/>
              </a:ext>
            </a:extLst>
          </p:cNvPr>
          <p:cNvSpPr txBox="1"/>
          <p:nvPr/>
        </p:nvSpPr>
        <p:spPr>
          <a:xfrm>
            <a:off x="3382227"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2" name="TextBox 21">
            <a:extLst>
              <a:ext uri="{FF2B5EF4-FFF2-40B4-BE49-F238E27FC236}">
                <a16:creationId xmlns:a16="http://schemas.microsoft.com/office/drawing/2014/main" id="{24947085-8E59-0CA1-EBB8-EFA49154241A}"/>
              </a:ext>
            </a:extLst>
          </p:cNvPr>
          <p:cNvSpPr txBox="1"/>
          <p:nvPr/>
        </p:nvSpPr>
        <p:spPr>
          <a:xfrm>
            <a:off x="5654470"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3" name="TextBox 22">
            <a:extLst>
              <a:ext uri="{FF2B5EF4-FFF2-40B4-BE49-F238E27FC236}">
                <a16:creationId xmlns:a16="http://schemas.microsoft.com/office/drawing/2014/main" id="{AC0D51EB-D749-13A6-4122-1DE76141BDD8}"/>
              </a:ext>
            </a:extLst>
          </p:cNvPr>
          <p:cNvSpPr txBox="1">
            <a:spLocks noGrp="1" noRot="1" noMove="1" noResize="1" noEditPoints="1" noAdjustHandles="1" noChangeArrowheads="1" noChangeShapeType="1"/>
          </p:cNvSpPr>
          <p:nvPr/>
        </p:nvSpPr>
        <p:spPr>
          <a:xfrm>
            <a:off x="5654470" y="2173668"/>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Total</a:t>
            </a:r>
            <a:endParaRPr lang="en-US" b="1" cap="none">
              <a:solidFill>
                <a:srgbClr val="022B57"/>
              </a:solidFill>
              <a:cs typeface="Lato Medium" panose="020F0602020204030203" pitchFamily="34" charset="0"/>
            </a:endParaRPr>
          </a:p>
        </p:txBody>
      </p:sp>
      <p:sp>
        <p:nvSpPr>
          <p:cNvPr id="24" name="TextBox 23">
            <a:extLst>
              <a:ext uri="{FF2B5EF4-FFF2-40B4-BE49-F238E27FC236}">
                <a16:creationId xmlns:a16="http://schemas.microsoft.com/office/drawing/2014/main" id="{1A0A107A-EB45-A65F-FA02-E0CBD60B6B5A}"/>
              </a:ext>
            </a:extLst>
          </p:cNvPr>
          <p:cNvSpPr txBox="1">
            <a:spLocks noGrp="1" noRot="1" noMove="1" noResize="1" noEditPoints="1" noAdjustHandles="1" noChangeArrowheads="1" noChangeShapeType="1"/>
          </p:cNvSpPr>
          <p:nvPr/>
        </p:nvSpPr>
        <p:spPr>
          <a:xfrm>
            <a:off x="6619712" y="217031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Females</a:t>
            </a:r>
            <a:endParaRPr lang="en-US" b="1" cap="none">
              <a:solidFill>
                <a:srgbClr val="022B57"/>
              </a:solidFill>
              <a:cs typeface="Lato Medium" panose="020F0602020204030203" pitchFamily="34" charset="0"/>
            </a:endParaRPr>
          </a:p>
        </p:txBody>
      </p:sp>
      <p:sp>
        <p:nvSpPr>
          <p:cNvPr id="25" name="TextBox 24">
            <a:extLst>
              <a:ext uri="{FF2B5EF4-FFF2-40B4-BE49-F238E27FC236}">
                <a16:creationId xmlns:a16="http://schemas.microsoft.com/office/drawing/2014/main" id="{6E9113F8-53DA-250D-5299-E4CE69CB2DD6}"/>
              </a:ext>
            </a:extLst>
          </p:cNvPr>
          <p:cNvSpPr txBox="1">
            <a:spLocks noGrp="1" noRot="1" noMove="1" noResize="1" noEditPoints="1" noAdjustHandles="1" noChangeArrowheads="1" noChangeShapeType="1"/>
          </p:cNvSpPr>
          <p:nvPr/>
        </p:nvSpPr>
        <p:spPr>
          <a:xfrm>
            <a:off x="7584954" y="217031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Males</a:t>
            </a:r>
            <a:endParaRPr lang="en-US" b="1" cap="none">
              <a:solidFill>
                <a:srgbClr val="022B57"/>
              </a:solidFill>
              <a:cs typeface="Lato Medium" panose="020F0602020204030203" pitchFamily="34" charset="0"/>
            </a:endParaRPr>
          </a:p>
        </p:txBody>
      </p:sp>
      <p:sp>
        <p:nvSpPr>
          <p:cNvPr id="26" name="TextBox 25">
            <a:extLst>
              <a:ext uri="{FF2B5EF4-FFF2-40B4-BE49-F238E27FC236}">
                <a16:creationId xmlns:a16="http://schemas.microsoft.com/office/drawing/2014/main" id="{E336F630-E94A-C273-2323-303EE40B4A87}"/>
              </a:ext>
            </a:extLst>
          </p:cNvPr>
          <p:cNvSpPr txBox="1"/>
          <p:nvPr/>
        </p:nvSpPr>
        <p:spPr>
          <a:xfrm>
            <a:off x="6554921"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27" name="TextBox 26">
            <a:extLst>
              <a:ext uri="{FF2B5EF4-FFF2-40B4-BE49-F238E27FC236}">
                <a16:creationId xmlns:a16="http://schemas.microsoft.com/office/drawing/2014/main" id="{CD32EDE7-E2DA-02C9-A85E-896CE9A64C34}"/>
              </a:ext>
            </a:extLst>
          </p:cNvPr>
          <p:cNvSpPr txBox="1"/>
          <p:nvPr/>
        </p:nvSpPr>
        <p:spPr>
          <a:xfrm>
            <a:off x="7551806" y="252748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36" name="TextBox 35">
            <a:extLst>
              <a:ext uri="{FF2B5EF4-FFF2-40B4-BE49-F238E27FC236}">
                <a16:creationId xmlns:a16="http://schemas.microsoft.com/office/drawing/2014/main" id="{D4DBC2EE-D352-2BF4-69EE-51B5BA369DD4}"/>
              </a:ext>
            </a:extLst>
          </p:cNvPr>
          <p:cNvSpPr txBox="1"/>
          <p:nvPr/>
        </p:nvSpPr>
        <p:spPr>
          <a:xfrm>
            <a:off x="1440510" y="3056974"/>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XX%</a:t>
            </a:r>
            <a:endParaRPr lang="en-US" b="1" cap="none">
              <a:solidFill>
                <a:srgbClr val="022B57"/>
              </a:solidFill>
              <a:cs typeface="Lato Medium" panose="020F0602020204030203" pitchFamily="34" charset="0"/>
            </a:endParaRPr>
          </a:p>
        </p:txBody>
      </p:sp>
      <p:sp>
        <p:nvSpPr>
          <p:cNvPr id="37" name="TextBox 36">
            <a:extLst>
              <a:ext uri="{FF2B5EF4-FFF2-40B4-BE49-F238E27FC236}">
                <a16:creationId xmlns:a16="http://schemas.microsoft.com/office/drawing/2014/main" id="{A4A6750F-6569-24E8-0E0B-D3C725053B2A}"/>
              </a:ext>
            </a:extLst>
          </p:cNvPr>
          <p:cNvSpPr txBox="1">
            <a:spLocks noGrp="1" noRot="1" noMove="1" noResize="1" noEditPoints="1" noAdjustHandles="1" noChangeArrowheads="1" noChangeShapeType="1"/>
          </p:cNvSpPr>
          <p:nvPr/>
        </p:nvSpPr>
        <p:spPr>
          <a:xfrm>
            <a:off x="2148154" y="3056974"/>
            <a:ext cx="2319354" cy="532851"/>
          </a:xfrm>
          <a:prstGeom prst="rect">
            <a:avLst/>
          </a:prstGeom>
        </p:spPr>
        <p:txBody>
          <a:bodyPr vert="horz" wrap="none" lIns="91440" tIns="45720" rIns="91440" bIns="45720" rtlCol="0" anchor="ctr">
            <a:noAutofit/>
          </a:bodyPr>
          <a:lstStyle/>
          <a:p>
            <a:pPr algn="ctr"/>
            <a:r>
              <a:rPr lang="en-US" sz="1100">
                <a:solidFill>
                  <a:srgbClr val="022B57"/>
                </a:solidFill>
                <a:cs typeface="Lato Medium" panose="020F0602020204030203" pitchFamily="34" charset="0"/>
              </a:rPr>
              <a:t>of students are highest rick</a:t>
            </a:r>
          </a:p>
          <a:p>
            <a:pPr algn="ctr"/>
            <a:r>
              <a:rPr lang="en-US" sz="1100" cap="none">
                <a:solidFill>
                  <a:srgbClr val="022B57"/>
                </a:solidFill>
                <a:cs typeface="Lato Medium" panose="020F0602020204030203" pitchFamily="34" charset="0"/>
              </a:rPr>
              <a:t>(80</a:t>
            </a:r>
            <a:r>
              <a:rPr lang="en-US" sz="1100" cap="none" baseline="30000">
                <a:solidFill>
                  <a:srgbClr val="022B57"/>
                </a:solidFill>
                <a:cs typeface="Lato Medium" panose="020F0602020204030203" pitchFamily="34" charset="0"/>
              </a:rPr>
              <a:t>th</a:t>
            </a:r>
            <a:r>
              <a:rPr lang="en-US" sz="1100" cap="none">
                <a:solidFill>
                  <a:srgbClr val="022B57"/>
                </a:solidFill>
                <a:cs typeface="Lato Medium" panose="020F0602020204030203" pitchFamily="34" charset="0"/>
              </a:rPr>
              <a:t> percentile or higher)</a:t>
            </a:r>
          </a:p>
        </p:txBody>
      </p:sp>
      <p:sp>
        <p:nvSpPr>
          <p:cNvPr id="38" name="Rectangle 37">
            <a:extLst>
              <a:ext uri="{FF2B5EF4-FFF2-40B4-BE49-F238E27FC236}">
                <a16:creationId xmlns:a16="http://schemas.microsoft.com/office/drawing/2014/main" id="{62D22D9F-6B13-4549-231C-511356253BEC}"/>
              </a:ext>
            </a:extLst>
          </p:cNvPr>
          <p:cNvSpPr/>
          <p:nvPr/>
        </p:nvSpPr>
        <p:spPr>
          <a:xfrm>
            <a:off x="1396131" y="3125601"/>
            <a:ext cx="752023" cy="395598"/>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342930C-5635-B57D-6902-01EA7BA9C8DB}"/>
              </a:ext>
            </a:extLst>
          </p:cNvPr>
          <p:cNvSpPr txBox="1"/>
          <p:nvPr/>
        </p:nvSpPr>
        <p:spPr>
          <a:xfrm>
            <a:off x="5610089" y="3056974"/>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XX%</a:t>
            </a:r>
            <a:endParaRPr lang="en-US" b="1" cap="none">
              <a:solidFill>
                <a:srgbClr val="022B57"/>
              </a:solidFill>
              <a:cs typeface="Lato Medium" panose="020F0602020204030203" pitchFamily="34" charset="0"/>
            </a:endParaRPr>
          </a:p>
        </p:txBody>
      </p:sp>
      <p:sp>
        <p:nvSpPr>
          <p:cNvPr id="40" name="TextBox 39">
            <a:extLst>
              <a:ext uri="{FF2B5EF4-FFF2-40B4-BE49-F238E27FC236}">
                <a16:creationId xmlns:a16="http://schemas.microsoft.com/office/drawing/2014/main" id="{CDF347E9-3A4F-DA29-1330-2B0C1E55E6D1}"/>
              </a:ext>
            </a:extLst>
          </p:cNvPr>
          <p:cNvSpPr txBox="1">
            <a:spLocks noGrp="1" noRot="1" noMove="1" noResize="1" noEditPoints="1" noAdjustHandles="1" noChangeArrowheads="1" noChangeShapeType="1"/>
          </p:cNvSpPr>
          <p:nvPr/>
        </p:nvSpPr>
        <p:spPr>
          <a:xfrm>
            <a:off x="6317733" y="3056974"/>
            <a:ext cx="2319354" cy="532851"/>
          </a:xfrm>
          <a:prstGeom prst="rect">
            <a:avLst/>
          </a:prstGeom>
        </p:spPr>
        <p:txBody>
          <a:bodyPr vert="horz" wrap="none" lIns="91440" tIns="45720" rIns="91440" bIns="45720" rtlCol="0" anchor="ctr">
            <a:noAutofit/>
          </a:bodyPr>
          <a:lstStyle/>
          <a:p>
            <a:pPr algn="ctr"/>
            <a:r>
              <a:rPr lang="en-US" sz="1100">
                <a:solidFill>
                  <a:srgbClr val="022B57"/>
                </a:solidFill>
                <a:cs typeface="Lato Medium" panose="020F0602020204030203" pitchFamily="34" charset="0"/>
              </a:rPr>
              <a:t>of students are highest risk</a:t>
            </a:r>
          </a:p>
          <a:p>
            <a:pPr algn="ctr"/>
            <a:r>
              <a:rPr lang="en-US" sz="1100" cap="none">
                <a:solidFill>
                  <a:srgbClr val="022B57"/>
                </a:solidFill>
                <a:cs typeface="Lato Medium" panose="020F0602020204030203" pitchFamily="34" charset="0"/>
              </a:rPr>
              <a:t>(80</a:t>
            </a:r>
            <a:r>
              <a:rPr lang="en-US" sz="1100" cap="none" baseline="30000">
                <a:solidFill>
                  <a:srgbClr val="022B57"/>
                </a:solidFill>
                <a:cs typeface="Lato Medium" panose="020F0602020204030203" pitchFamily="34" charset="0"/>
              </a:rPr>
              <a:t>th</a:t>
            </a:r>
            <a:r>
              <a:rPr lang="en-US" sz="1100" cap="none">
                <a:solidFill>
                  <a:srgbClr val="022B57"/>
                </a:solidFill>
                <a:cs typeface="Lato Medium" panose="020F0602020204030203" pitchFamily="34" charset="0"/>
              </a:rPr>
              <a:t> percentile or higher)</a:t>
            </a:r>
          </a:p>
        </p:txBody>
      </p:sp>
      <p:sp>
        <p:nvSpPr>
          <p:cNvPr id="41" name="Rectangle 40">
            <a:extLst>
              <a:ext uri="{FF2B5EF4-FFF2-40B4-BE49-F238E27FC236}">
                <a16:creationId xmlns:a16="http://schemas.microsoft.com/office/drawing/2014/main" id="{15B86D43-CD7A-5244-9D1D-4116AF9FC57A}"/>
              </a:ext>
            </a:extLst>
          </p:cNvPr>
          <p:cNvSpPr/>
          <p:nvPr/>
        </p:nvSpPr>
        <p:spPr>
          <a:xfrm>
            <a:off x="5565710" y="3125601"/>
            <a:ext cx="752023" cy="395598"/>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17DDC7D-1211-94DA-B343-0705E8C3DBA3}"/>
              </a:ext>
            </a:extLst>
          </p:cNvPr>
          <p:cNvSpPr>
            <a:spLocks noGrp="1" noRot="1" noMove="1" noResize="1" noEditPoints="1" noAdjustHandles="1" noChangeArrowheads="1" noChangeShapeType="1"/>
          </p:cNvSpPr>
          <p:nvPr/>
        </p:nvSpPr>
        <p:spPr>
          <a:xfrm>
            <a:off x="549986" y="2734372"/>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CCCE847-1001-98FF-88D7-D04EDF6E9898}"/>
              </a:ext>
            </a:extLst>
          </p:cNvPr>
          <p:cNvSpPr txBox="1">
            <a:spLocks noGrp="1" noRot="1" noMove="1" noResize="1" noEditPoints="1" noAdjustHandles="1" noChangeArrowheads="1" noChangeShapeType="1"/>
          </p:cNvSpPr>
          <p:nvPr/>
        </p:nvSpPr>
        <p:spPr>
          <a:xfrm>
            <a:off x="549988" y="2759224"/>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High Risk </a:t>
            </a:r>
            <a:endParaRPr lang="en-US" sz="900" b="1" cap="none">
              <a:solidFill>
                <a:srgbClr val="FFFFFF"/>
              </a:solidFill>
              <a:cs typeface="Lato Medium" panose="020F0602020204030203" pitchFamily="34" charset="0"/>
            </a:endParaRPr>
          </a:p>
        </p:txBody>
      </p:sp>
      <p:sp>
        <p:nvSpPr>
          <p:cNvPr id="44" name="TextBox 43">
            <a:extLst>
              <a:ext uri="{FF2B5EF4-FFF2-40B4-BE49-F238E27FC236}">
                <a16:creationId xmlns:a16="http://schemas.microsoft.com/office/drawing/2014/main" id="{456C9523-5E59-68B4-12F1-2D7B6EBFD919}"/>
              </a:ext>
            </a:extLst>
          </p:cNvPr>
          <p:cNvSpPr txBox="1">
            <a:spLocks noGrp="1" noRot="1" noMove="1" noResize="1" noEditPoints="1" noAdjustHandles="1" noChangeArrowheads="1" noChangeShapeType="1"/>
          </p:cNvSpPr>
          <p:nvPr/>
        </p:nvSpPr>
        <p:spPr>
          <a:xfrm>
            <a:off x="526472" y="2920733"/>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&lt;50</a:t>
            </a:r>
            <a:endParaRPr lang="en-US" sz="1200" b="1" cap="none">
              <a:solidFill>
                <a:srgbClr val="FFFFFF"/>
              </a:solidFill>
              <a:cs typeface="Lato Medium" panose="020F0602020204030203" pitchFamily="34" charset="0"/>
            </a:endParaRPr>
          </a:p>
        </p:txBody>
      </p:sp>
      <p:sp>
        <p:nvSpPr>
          <p:cNvPr id="45" name="Rectangle 44">
            <a:extLst>
              <a:ext uri="{FF2B5EF4-FFF2-40B4-BE49-F238E27FC236}">
                <a16:creationId xmlns:a16="http://schemas.microsoft.com/office/drawing/2014/main" id="{2579FC0B-9DAE-0A11-A0E5-AC8F39FC7A4D}"/>
              </a:ext>
            </a:extLst>
          </p:cNvPr>
          <p:cNvSpPr>
            <a:spLocks noGrp="1" noRot="1" noMove="1" noResize="1" noEditPoints="1" noAdjustHandles="1" noChangeArrowheads="1" noChangeShapeType="1"/>
          </p:cNvSpPr>
          <p:nvPr/>
        </p:nvSpPr>
        <p:spPr>
          <a:xfrm>
            <a:off x="549986" y="2316307"/>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3C71915-F9B2-6675-63CF-9218E0124D89}"/>
              </a:ext>
            </a:extLst>
          </p:cNvPr>
          <p:cNvSpPr txBox="1">
            <a:spLocks noGrp="1" noRot="1" noMove="1" noResize="1" noEditPoints="1" noAdjustHandles="1" noChangeArrowheads="1" noChangeShapeType="1"/>
          </p:cNvSpPr>
          <p:nvPr/>
        </p:nvSpPr>
        <p:spPr>
          <a:xfrm>
            <a:off x="526474" y="2337969"/>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Low Risk</a:t>
            </a:r>
            <a:endParaRPr lang="en-US" sz="900" b="1" cap="none">
              <a:solidFill>
                <a:srgbClr val="FFFFFF"/>
              </a:solidFill>
              <a:cs typeface="Lato Medium" panose="020F0602020204030203" pitchFamily="34" charset="0"/>
            </a:endParaRPr>
          </a:p>
        </p:txBody>
      </p:sp>
      <p:sp>
        <p:nvSpPr>
          <p:cNvPr id="47" name="TextBox 46">
            <a:extLst>
              <a:ext uri="{FF2B5EF4-FFF2-40B4-BE49-F238E27FC236}">
                <a16:creationId xmlns:a16="http://schemas.microsoft.com/office/drawing/2014/main" id="{276A17A4-C627-9E0F-D01C-839BA44D7421}"/>
              </a:ext>
            </a:extLst>
          </p:cNvPr>
          <p:cNvSpPr txBox="1">
            <a:spLocks noGrp="1" noRot="1" noMove="1" noResize="1" noEditPoints="1" noAdjustHandles="1" noChangeArrowheads="1" noChangeShapeType="1"/>
          </p:cNvSpPr>
          <p:nvPr/>
        </p:nvSpPr>
        <p:spPr>
          <a:xfrm>
            <a:off x="526473" y="2511921"/>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&gt;50</a:t>
            </a:r>
            <a:endParaRPr lang="en-US" sz="1200" b="1" cap="none">
              <a:solidFill>
                <a:srgbClr val="FFFFFF"/>
              </a:solidFill>
              <a:cs typeface="Lato Medium" panose="020F0602020204030203" pitchFamily="34" charset="0"/>
            </a:endParaRPr>
          </a:p>
        </p:txBody>
      </p:sp>
      <p:sp>
        <p:nvSpPr>
          <p:cNvPr id="48" name="Rectangle 47">
            <a:extLst>
              <a:ext uri="{FF2B5EF4-FFF2-40B4-BE49-F238E27FC236}">
                <a16:creationId xmlns:a16="http://schemas.microsoft.com/office/drawing/2014/main" id="{439345BD-8E3F-53D2-854B-395C1598461B}"/>
              </a:ext>
            </a:extLst>
          </p:cNvPr>
          <p:cNvSpPr>
            <a:spLocks noGrp="1" noRot="1" noMove="1" noResize="1" noEditPoints="1" noAdjustHandles="1" noChangeArrowheads="1" noChangeShapeType="1"/>
          </p:cNvSpPr>
          <p:nvPr/>
        </p:nvSpPr>
        <p:spPr>
          <a:xfrm>
            <a:off x="4740449" y="2725118"/>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17E0252-84E8-1CB3-BC74-51E7D873A5FE}"/>
              </a:ext>
            </a:extLst>
          </p:cNvPr>
          <p:cNvSpPr txBox="1">
            <a:spLocks noGrp="1" noRot="1" noMove="1" noResize="1" noEditPoints="1" noAdjustHandles="1" noChangeArrowheads="1" noChangeShapeType="1"/>
          </p:cNvSpPr>
          <p:nvPr/>
        </p:nvSpPr>
        <p:spPr>
          <a:xfrm>
            <a:off x="4740451" y="2749970"/>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High Risk </a:t>
            </a:r>
            <a:endParaRPr lang="en-US" sz="900" b="1" cap="none">
              <a:solidFill>
                <a:srgbClr val="FFFFFF"/>
              </a:solidFill>
              <a:cs typeface="Lato Medium" panose="020F0602020204030203" pitchFamily="34" charset="0"/>
            </a:endParaRPr>
          </a:p>
        </p:txBody>
      </p:sp>
      <p:sp>
        <p:nvSpPr>
          <p:cNvPr id="50" name="TextBox 49">
            <a:extLst>
              <a:ext uri="{FF2B5EF4-FFF2-40B4-BE49-F238E27FC236}">
                <a16:creationId xmlns:a16="http://schemas.microsoft.com/office/drawing/2014/main" id="{ADCB586C-B8DC-10B3-7C5D-04469314AAD3}"/>
              </a:ext>
            </a:extLst>
          </p:cNvPr>
          <p:cNvSpPr txBox="1">
            <a:spLocks noGrp="1" noRot="1" noMove="1" noResize="1" noEditPoints="1" noAdjustHandles="1" noChangeArrowheads="1" noChangeShapeType="1"/>
          </p:cNvSpPr>
          <p:nvPr/>
        </p:nvSpPr>
        <p:spPr>
          <a:xfrm>
            <a:off x="4716935" y="2911479"/>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&lt;50</a:t>
            </a:r>
            <a:endParaRPr lang="en-US" sz="1200" b="1" cap="none">
              <a:solidFill>
                <a:srgbClr val="FFFFFF"/>
              </a:solidFill>
              <a:cs typeface="Lato Medium" panose="020F0602020204030203" pitchFamily="34" charset="0"/>
            </a:endParaRPr>
          </a:p>
        </p:txBody>
      </p:sp>
      <p:sp>
        <p:nvSpPr>
          <p:cNvPr id="51" name="Rectangle 50">
            <a:extLst>
              <a:ext uri="{FF2B5EF4-FFF2-40B4-BE49-F238E27FC236}">
                <a16:creationId xmlns:a16="http://schemas.microsoft.com/office/drawing/2014/main" id="{63B50452-F356-62F4-1AE7-6BAF86F38C2A}"/>
              </a:ext>
            </a:extLst>
          </p:cNvPr>
          <p:cNvSpPr>
            <a:spLocks noGrp="1" noRot="1" noMove="1" noResize="1" noEditPoints="1" noAdjustHandles="1" noChangeArrowheads="1" noChangeShapeType="1"/>
          </p:cNvSpPr>
          <p:nvPr/>
        </p:nvSpPr>
        <p:spPr>
          <a:xfrm>
            <a:off x="4740449" y="2307053"/>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FDEB27C-0EFC-E1BA-2CAA-AF199EDF80C0}"/>
              </a:ext>
            </a:extLst>
          </p:cNvPr>
          <p:cNvSpPr txBox="1">
            <a:spLocks noGrp="1" noRot="1" noMove="1" noResize="1" noEditPoints="1" noAdjustHandles="1" noChangeArrowheads="1" noChangeShapeType="1"/>
          </p:cNvSpPr>
          <p:nvPr/>
        </p:nvSpPr>
        <p:spPr>
          <a:xfrm>
            <a:off x="4716937" y="2328715"/>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Low Risk</a:t>
            </a:r>
            <a:endParaRPr lang="en-US" sz="900" b="1" cap="none">
              <a:solidFill>
                <a:srgbClr val="FFFFFF"/>
              </a:solidFill>
              <a:cs typeface="Lato Medium" panose="020F0602020204030203" pitchFamily="34" charset="0"/>
            </a:endParaRPr>
          </a:p>
        </p:txBody>
      </p:sp>
      <p:sp>
        <p:nvSpPr>
          <p:cNvPr id="53" name="TextBox 52">
            <a:extLst>
              <a:ext uri="{FF2B5EF4-FFF2-40B4-BE49-F238E27FC236}">
                <a16:creationId xmlns:a16="http://schemas.microsoft.com/office/drawing/2014/main" id="{4F3D415C-02C7-288B-0F3A-951DEB4FE602}"/>
              </a:ext>
            </a:extLst>
          </p:cNvPr>
          <p:cNvSpPr txBox="1">
            <a:spLocks noGrp="1" noRot="1" noMove="1" noResize="1" noEditPoints="1" noAdjustHandles="1" noChangeArrowheads="1" noChangeShapeType="1"/>
          </p:cNvSpPr>
          <p:nvPr/>
        </p:nvSpPr>
        <p:spPr>
          <a:xfrm>
            <a:off x="4716936" y="2502667"/>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&gt;50</a:t>
            </a:r>
            <a:endParaRPr lang="en-US" sz="1200" b="1" cap="none">
              <a:solidFill>
                <a:srgbClr val="FFFFFF"/>
              </a:solidFill>
              <a:cs typeface="Lato Medium" panose="020F0602020204030203" pitchFamily="34" charset="0"/>
            </a:endParaRPr>
          </a:p>
        </p:txBody>
      </p:sp>
      <p:sp>
        <p:nvSpPr>
          <p:cNvPr id="54" name="TextBox 53">
            <a:extLst>
              <a:ext uri="{FF2B5EF4-FFF2-40B4-BE49-F238E27FC236}">
                <a16:creationId xmlns:a16="http://schemas.microsoft.com/office/drawing/2014/main" id="{8DEFBD1C-E807-EE13-2F98-C8FE07BF5EFD}"/>
              </a:ext>
            </a:extLst>
          </p:cNvPr>
          <p:cNvSpPr txBox="1">
            <a:spLocks noGrp="1" noRot="1" noMove="1" noResize="1" noEditPoints="1" noAdjustHandles="1" noChangeArrowheads="1" noChangeShapeType="1"/>
          </p:cNvSpPr>
          <p:nvPr/>
        </p:nvSpPr>
        <p:spPr>
          <a:xfrm>
            <a:off x="693280" y="1589736"/>
            <a:ext cx="1887719"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Overall Risk Index</a:t>
            </a:r>
            <a:endParaRPr lang="en-US" b="1" cap="none">
              <a:solidFill>
                <a:srgbClr val="022B57"/>
              </a:solidFill>
              <a:cs typeface="Lato Medium" panose="020F0602020204030203" pitchFamily="34" charset="0"/>
            </a:endParaRPr>
          </a:p>
        </p:txBody>
      </p:sp>
      <p:sp>
        <p:nvSpPr>
          <p:cNvPr id="55" name="TextBox 54">
            <a:extLst>
              <a:ext uri="{FF2B5EF4-FFF2-40B4-BE49-F238E27FC236}">
                <a16:creationId xmlns:a16="http://schemas.microsoft.com/office/drawing/2014/main" id="{E9DB37CD-5AC9-0DC1-4767-BF8BEC4C5937}"/>
              </a:ext>
            </a:extLst>
          </p:cNvPr>
          <p:cNvSpPr txBox="1">
            <a:spLocks noGrp="1" noRot="1" noMove="1" noResize="1" noEditPoints="1" noAdjustHandles="1" noChangeArrowheads="1" noChangeShapeType="1"/>
          </p:cNvSpPr>
          <p:nvPr/>
        </p:nvSpPr>
        <p:spPr>
          <a:xfrm>
            <a:off x="5329492" y="1601968"/>
            <a:ext cx="1887719"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Predicted Academic Difficulty</a:t>
            </a:r>
            <a:endParaRPr lang="en-US" b="1" cap="none">
              <a:solidFill>
                <a:srgbClr val="022B57"/>
              </a:solidFill>
              <a:cs typeface="Lato Medium" panose="020F0602020204030203" pitchFamily="34" charset="0"/>
            </a:endParaRPr>
          </a:p>
        </p:txBody>
      </p:sp>
      <p:sp>
        <p:nvSpPr>
          <p:cNvPr id="60" name="TextBox 59">
            <a:extLst>
              <a:ext uri="{FF2B5EF4-FFF2-40B4-BE49-F238E27FC236}">
                <a16:creationId xmlns:a16="http://schemas.microsoft.com/office/drawing/2014/main" id="{73009E2B-D181-FBC9-BDF9-2EFA39BC7660}"/>
              </a:ext>
            </a:extLst>
          </p:cNvPr>
          <p:cNvSpPr txBox="1">
            <a:spLocks noGrp="1" noRot="1" noMove="1" noResize="1" noEditPoints="1" noAdjustHandles="1" noChangeArrowheads="1" noChangeShapeType="1"/>
          </p:cNvSpPr>
          <p:nvPr/>
        </p:nvSpPr>
        <p:spPr>
          <a:xfrm>
            <a:off x="1590438" y="3970656"/>
            <a:ext cx="1887719" cy="532851"/>
          </a:xfrm>
          <a:prstGeom prst="rect">
            <a:avLst/>
          </a:prstGeom>
        </p:spPr>
        <p:txBody>
          <a:bodyPr vert="horz" wrap="none" lIns="91440" tIns="45720" rIns="91440" bIns="45720" rtlCol="0" anchor="ctr">
            <a:noAutofit/>
          </a:bodyPr>
          <a:lstStyle/>
          <a:p>
            <a:r>
              <a:rPr lang="en-US" b="1">
                <a:solidFill>
                  <a:srgbClr val="022B57"/>
                </a:solidFill>
                <a:cs typeface="Lato Medium" panose="020F0602020204030203" pitchFamily="34" charset="0"/>
              </a:rPr>
              <a:t>Educational </a:t>
            </a:r>
          </a:p>
          <a:p>
            <a:r>
              <a:rPr lang="en-US" b="1">
                <a:solidFill>
                  <a:srgbClr val="022B57"/>
                </a:solidFill>
                <a:cs typeface="Lato Medium" panose="020F0602020204030203" pitchFamily="34" charset="0"/>
              </a:rPr>
              <a:t>Stress</a:t>
            </a:r>
            <a:endParaRPr lang="en-US" b="1" cap="none">
              <a:solidFill>
                <a:srgbClr val="022B57"/>
              </a:solidFill>
              <a:cs typeface="Lato Medium" panose="020F0602020204030203" pitchFamily="34" charset="0"/>
            </a:endParaRPr>
          </a:p>
        </p:txBody>
      </p:sp>
      <p:sp>
        <p:nvSpPr>
          <p:cNvPr id="61" name="TextBox 60">
            <a:extLst>
              <a:ext uri="{FF2B5EF4-FFF2-40B4-BE49-F238E27FC236}">
                <a16:creationId xmlns:a16="http://schemas.microsoft.com/office/drawing/2014/main" id="{E6B84A3A-B5D0-C30E-9BCE-24B900CE8381}"/>
              </a:ext>
            </a:extLst>
          </p:cNvPr>
          <p:cNvSpPr txBox="1"/>
          <p:nvPr/>
        </p:nvSpPr>
        <p:spPr>
          <a:xfrm>
            <a:off x="6869735" y="3917269"/>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XX%</a:t>
            </a:r>
            <a:endParaRPr lang="en-US" b="1" cap="none">
              <a:solidFill>
                <a:srgbClr val="022B57"/>
              </a:solidFill>
              <a:cs typeface="Lato Medium" panose="020F0602020204030203" pitchFamily="34" charset="0"/>
            </a:endParaRPr>
          </a:p>
        </p:txBody>
      </p:sp>
      <p:sp>
        <p:nvSpPr>
          <p:cNvPr id="62" name="TextBox 61">
            <a:extLst>
              <a:ext uri="{FF2B5EF4-FFF2-40B4-BE49-F238E27FC236}">
                <a16:creationId xmlns:a16="http://schemas.microsoft.com/office/drawing/2014/main" id="{0EC0D631-A884-43EE-FF88-B48ED48BD0E8}"/>
              </a:ext>
            </a:extLst>
          </p:cNvPr>
          <p:cNvSpPr txBox="1">
            <a:spLocks noGrp="1" noRot="1" noMove="1" noResize="1" noEditPoints="1" noAdjustHandles="1" noChangeArrowheads="1" noChangeShapeType="1"/>
          </p:cNvSpPr>
          <p:nvPr/>
        </p:nvSpPr>
        <p:spPr>
          <a:xfrm>
            <a:off x="6087618" y="4414853"/>
            <a:ext cx="2319354" cy="532851"/>
          </a:xfrm>
          <a:prstGeom prst="rect">
            <a:avLst/>
          </a:prstGeom>
        </p:spPr>
        <p:txBody>
          <a:bodyPr vert="horz" wrap="none" lIns="91440" tIns="45720" rIns="91440" bIns="45720" rtlCol="0" anchor="ctr">
            <a:noAutofit/>
          </a:bodyPr>
          <a:lstStyle/>
          <a:p>
            <a:pPr algn="ctr"/>
            <a:r>
              <a:rPr lang="en-US" sz="1100">
                <a:solidFill>
                  <a:srgbClr val="022B57"/>
                </a:solidFill>
                <a:cs typeface="Lato Medium" panose="020F0602020204030203" pitchFamily="34" charset="0"/>
              </a:rPr>
              <a:t>of students are highest risk</a:t>
            </a:r>
          </a:p>
          <a:p>
            <a:pPr algn="ctr"/>
            <a:r>
              <a:rPr lang="en-US" sz="1100" cap="none">
                <a:solidFill>
                  <a:srgbClr val="022B57"/>
                </a:solidFill>
                <a:cs typeface="Lato Medium" panose="020F0602020204030203" pitchFamily="34" charset="0"/>
              </a:rPr>
              <a:t>(80</a:t>
            </a:r>
            <a:r>
              <a:rPr lang="en-US" sz="1100" cap="none" baseline="30000">
                <a:solidFill>
                  <a:srgbClr val="022B57"/>
                </a:solidFill>
                <a:cs typeface="Lato Medium" panose="020F0602020204030203" pitchFamily="34" charset="0"/>
              </a:rPr>
              <a:t>th</a:t>
            </a:r>
            <a:r>
              <a:rPr lang="en-US" sz="1100" cap="none">
                <a:solidFill>
                  <a:srgbClr val="022B57"/>
                </a:solidFill>
                <a:cs typeface="Lato Medium" panose="020F0602020204030203" pitchFamily="34" charset="0"/>
              </a:rPr>
              <a:t> percentile or higher)</a:t>
            </a:r>
          </a:p>
        </p:txBody>
      </p:sp>
      <p:sp>
        <p:nvSpPr>
          <p:cNvPr id="63" name="Rectangle 62">
            <a:extLst>
              <a:ext uri="{FF2B5EF4-FFF2-40B4-BE49-F238E27FC236}">
                <a16:creationId xmlns:a16="http://schemas.microsoft.com/office/drawing/2014/main" id="{5184848D-6DD6-A120-38A6-E65ED89CBA4B}"/>
              </a:ext>
            </a:extLst>
          </p:cNvPr>
          <p:cNvSpPr/>
          <p:nvPr/>
        </p:nvSpPr>
        <p:spPr>
          <a:xfrm>
            <a:off x="6825356" y="3985896"/>
            <a:ext cx="752023" cy="395598"/>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94A1BF78-C801-A234-0B2F-59E3FA866A4F}"/>
              </a:ext>
            </a:extLst>
          </p:cNvPr>
          <p:cNvSpPr txBox="1"/>
          <p:nvPr/>
        </p:nvSpPr>
        <p:spPr>
          <a:xfrm>
            <a:off x="3788419" y="4170544"/>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65" name="TextBox 64">
            <a:extLst>
              <a:ext uri="{FF2B5EF4-FFF2-40B4-BE49-F238E27FC236}">
                <a16:creationId xmlns:a16="http://schemas.microsoft.com/office/drawing/2014/main" id="{186DD68C-607D-5838-1B9D-FFFC9E21867A}"/>
              </a:ext>
            </a:extLst>
          </p:cNvPr>
          <p:cNvSpPr txBox="1">
            <a:spLocks noGrp="1" noRot="1" noMove="1" noResize="1" noEditPoints="1" noAdjustHandles="1" noChangeArrowheads="1" noChangeShapeType="1"/>
          </p:cNvSpPr>
          <p:nvPr/>
        </p:nvSpPr>
        <p:spPr>
          <a:xfrm>
            <a:off x="3788419" y="3816732"/>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Total</a:t>
            </a:r>
            <a:endParaRPr lang="en-US" b="1" cap="none">
              <a:solidFill>
                <a:srgbClr val="022B57"/>
              </a:solidFill>
              <a:cs typeface="Lato Medium" panose="020F0602020204030203" pitchFamily="34" charset="0"/>
            </a:endParaRPr>
          </a:p>
        </p:txBody>
      </p:sp>
      <p:sp>
        <p:nvSpPr>
          <p:cNvPr id="66" name="TextBox 65">
            <a:extLst>
              <a:ext uri="{FF2B5EF4-FFF2-40B4-BE49-F238E27FC236}">
                <a16:creationId xmlns:a16="http://schemas.microsoft.com/office/drawing/2014/main" id="{D819AD2A-4C78-316D-1A5A-26114EF40D2F}"/>
              </a:ext>
            </a:extLst>
          </p:cNvPr>
          <p:cNvSpPr txBox="1">
            <a:spLocks noGrp="1" noRot="1" noMove="1" noResize="1" noEditPoints="1" noAdjustHandles="1" noChangeArrowheads="1" noChangeShapeType="1"/>
          </p:cNvSpPr>
          <p:nvPr/>
        </p:nvSpPr>
        <p:spPr>
          <a:xfrm>
            <a:off x="4753661" y="3813375"/>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Females</a:t>
            </a:r>
            <a:endParaRPr lang="en-US" b="1" cap="none">
              <a:solidFill>
                <a:srgbClr val="022B57"/>
              </a:solidFill>
              <a:cs typeface="Lato Medium" panose="020F0602020204030203" pitchFamily="34" charset="0"/>
            </a:endParaRPr>
          </a:p>
        </p:txBody>
      </p:sp>
      <p:sp>
        <p:nvSpPr>
          <p:cNvPr id="67" name="TextBox 66">
            <a:extLst>
              <a:ext uri="{FF2B5EF4-FFF2-40B4-BE49-F238E27FC236}">
                <a16:creationId xmlns:a16="http://schemas.microsoft.com/office/drawing/2014/main" id="{2A0EB914-2F28-0859-066B-D403A37F7E6B}"/>
              </a:ext>
            </a:extLst>
          </p:cNvPr>
          <p:cNvSpPr txBox="1">
            <a:spLocks noGrp="1" noRot="1" noMove="1" noResize="1" noEditPoints="1" noAdjustHandles="1" noChangeArrowheads="1" noChangeShapeType="1"/>
          </p:cNvSpPr>
          <p:nvPr/>
        </p:nvSpPr>
        <p:spPr>
          <a:xfrm>
            <a:off x="5718903" y="3813375"/>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Males</a:t>
            </a:r>
            <a:endParaRPr lang="en-US" b="1" cap="none">
              <a:solidFill>
                <a:srgbClr val="022B57"/>
              </a:solidFill>
              <a:cs typeface="Lato Medium" panose="020F0602020204030203" pitchFamily="34" charset="0"/>
            </a:endParaRPr>
          </a:p>
        </p:txBody>
      </p:sp>
      <p:sp>
        <p:nvSpPr>
          <p:cNvPr id="68" name="TextBox 67">
            <a:extLst>
              <a:ext uri="{FF2B5EF4-FFF2-40B4-BE49-F238E27FC236}">
                <a16:creationId xmlns:a16="http://schemas.microsoft.com/office/drawing/2014/main" id="{08B3630D-CE9F-489D-91B0-94419F530E9E}"/>
              </a:ext>
            </a:extLst>
          </p:cNvPr>
          <p:cNvSpPr txBox="1"/>
          <p:nvPr/>
        </p:nvSpPr>
        <p:spPr>
          <a:xfrm>
            <a:off x="4688870" y="4170544"/>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69" name="TextBox 68">
            <a:extLst>
              <a:ext uri="{FF2B5EF4-FFF2-40B4-BE49-F238E27FC236}">
                <a16:creationId xmlns:a16="http://schemas.microsoft.com/office/drawing/2014/main" id="{385AA150-6DC6-2EAB-13DE-1E61D1C8EDD6}"/>
              </a:ext>
            </a:extLst>
          </p:cNvPr>
          <p:cNvSpPr txBox="1"/>
          <p:nvPr/>
        </p:nvSpPr>
        <p:spPr>
          <a:xfrm>
            <a:off x="5685755" y="4170544"/>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70" name="Rectangle 69">
            <a:extLst>
              <a:ext uri="{FF2B5EF4-FFF2-40B4-BE49-F238E27FC236}">
                <a16:creationId xmlns:a16="http://schemas.microsoft.com/office/drawing/2014/main" id="{E0107EA9-53CA-3DFB-5E99-9CEC0AD0915E}"/>
              </a:ext>
            </a:extLst>
          </p:cNvPr>
          <p:cNvSpPr>
            <a:spLocks noGrp="1" noRot="1" noMove="1" noResize="1" noEditPoints="1" noAdjustHandles="1" noChangeArrowheads="1" noChangeShapeType="1"/>
          </p:cNvSpPr>
          <p:nvPr/>
        </p:nvSpPr>
        <p:spPr>
          <a:xfrm>
            <a:off x="3056450" y="4280346"/>
            <a:ext cx="585211"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104A865-E38A-D8F6-C0CB-FD04A064B10D}"/>
              </a:ext>
            </a:extLst>
          </p:cNvPr>
          <p:cNvSpPr txBox="1">
            <a:spLocks noGrp="1" noRot="1" noMove="1" noResize="1" noEditPoints="1" noAdjustHandles="1" noChangeArrowheads="1" noChangeShapeType="1"/>
          </p:cNvSpPr>
          <p:nvPr/>
        </p:nvSpPr>
        <p:spPr>
          <a:xfrm>
            <a:off x="3056452" y="4305198"/>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High Risk </a:t>
            </a:r>
            <a:endParaRPr lang="en-US" sz="900" b="1" cap="none">
              <a:solidFill>
                <a:srgbClr val="FFFFFF"/>
              </a:solidFill>
              <a:cs typeface="Lato Medium" panose="020F0602020204030203" pitchFamily="34" charset="0"/>
            </a:endParaRPr>
          </a:p>
        </p:txBody>
      </p:sp>
      <p:sp>
        <p:nvSpPr>
          <p:cNvPr id="72" name="TextBox 71">
            <a:extLst>
              <a:ext uri="{FF2B5EF4-FFF2-40B4-BE49-F238E27FC236}">
                <a16:creationId xmlns:a16="http://schemas.microsoft.com/office/drawing/2014/main" id="{CD5F1A88-1D06-8784-821B-893D15D1DF90}"/>
              </a:ext>
            </a:extLst>
          </p:cNvPr>
          <p:cNvSpPr txBox="1">
            <a:spLocks noGrp="1" noRot="1" noMove="1" noResize="1" noEditPoints="1" noAdjustHandles="1" noChangeArrowheads="1" noChangeShapeType="1"/>
          </p:cNvSpPr>
          <p:nvPr/>
        </p:nvSpPr>
        <p:spPr>
          <a:xfrm>
            <a:off x="3032936" y="4466707"/>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&lt;50</a:t>
            </a:r>
            <a:endParaRPr lang="en-US" sz="1200" b="1" cap="none">
              <a:solidFill>
                <a:srgbClr val="FFFFFF"/>
              </a:solidFill>
              <a:cs typeface="Lato Medium" panose="020F0602020204030203" pitchFamily="34" charset="0"/>
            </a:endParaRPr>
          </a:p>
        </p:txBody>
      </p:sp>
      <p:sp>
        <p:nvSpPr>
          <p:cNvPr id="73" name="Rectangle 72">
            <a:extLst>
              <a:ext uri="{FF2B5EF4-FFF2-40B4-BE49-F238E27FC236}">
                <a16:creationId xmlns:a16="http://schemas.microsoft.com/office/drawing/2014/main" id="{26C02A4A-9408-78FD-4198-F113C18465CF}"/>
              </a:ext>
            </a:extLst>
          </p:cNvPr>
          <p:cNvSpPr>
            <a:spLocks noGrp="1" noRot="1" noMove="1" noResize="1" noEditPoints="1" noAdjustHandles="1" noChangeArrowheads="1" noChangeShapeType="1"/>
          </p:cNvSpPr>
          <p:nvPr/>
        </p:nvSpPr>
        <p:spPr>
          <a:xfrm>
            <a:off x="3056450" y="3862281"/>
            <a:ext cx="585211"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43CE7AF7-951B-CCFE-05CC-E966DDF8D5AD}"/>
              </a:ext>
            </a:extLst>
          </p:cNvPr>
          <p:cNvSpPr txBox="1">
            <a:spLocks noGrp="1" noRot="1" noMove="1" noResize="1" noEditPoints="1" noAdjustHandles="1" noChangeArrowheads="1" noChangeShapeType="1"/>
          </p:cNvSpPr>
          <p:nvPr/>
        </p:nvSpPr>
        <p:spPr>
          <a:xfrm>
            <a:off x="3032938" y="3883943"/>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Low Risk</a:t>
            </a:r>
            <a:endParaRPr lang="en-US" sz="900" b="1" cap="none">
              <a:solidFill>
                <a:srgbClr val="FFFFFF"/>
              </a:solidFill>
              <a:cs typeface="Lato Medium" panose="020F0602020204030203" pitchFamily="34" charset="0"/>
            </a:endParaRPr>
          </a:p>
        </p:txBody>
      </p:sp>
      <p:sp>
        <p:nvSpPr>
          <p:cNvPr id="75" name="TextBox 74">
            <a:extLst>
              <a:ext uri="{FF2B5EF4-FFF2-40B4-BE49-F238E27FC236}">
                <a16:creationId xmlns:a16="http://schemas.microsoft.com/office/drawing/2014/main" id="{46C5EB9D-B6EA-A02D-7C9B-7BC16A9895B8}"/>
              </a:ext>
            </a:extLst>
          </p:cNvPr>
          <p:cNvSpPr txBox="1">
            <a:spLocks noGrp="1" noRot="1" noMove="1" noResize="1" noEditPoints="1" noAdjustHandles="1" noChangeArrowheads="1" noChangeShapeType="1"/>
          </p:cNvSpPr>
          <p:nvPr/>
        </p:nvSpPr>
        <p:spPr>
          <a:xfrm>
            <a:off x="3032937" y="4057895"/>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&gt;50</a:t>
            </a:r>
            <a:endParaRPr lang="en-US" sz="1200" b="1" cap="none">
              <a:solidFill>
                <a:srgbClr val="FFFFFF"/>
              </a:solidFill>
              <a:cs typeface="Lato Medium" panose="020F0602020204030203" pitchFamily="34" charset="0"/>
            </a:endParaRPr>
          </a:p>
        </p:txBody>
      </p:sp>
      <p:cxnSp>
        <p:nvCxnSpPr>
          <p:cNvPr id="79" name="Straight Connector 78">
            <a:extLst>
              <a:ext uri="{FF2B5EF4-FFF2-40B4-BE49-F238E27FC236}">
                <a16:creationId xmlns:a16="http://schemas.microsoft.com/office/drawing/2014/main" id="{30F9F41D-7FE4-6BF1-D100-ED14E98E9100}"/>
              </a:ext>
            </a:extLst>
          </p:cNvPr>
          <p:cNvCxnSpPr>
            <a:cxnSpLocks noGrp="1" noRot="1" noMove="1" noResize="1" noEditPoints="1" noAdjustHandles="1" noChangeArrowheads="1" noChangeShapeType="1"/>
          </p:cNvCxnSpPr>
          <p:nvPr/>
        </p:nvCxnSpPr>
        <p:spPr>
          <a:xfrm>
            <a:off x="833265" y="3737175"/>
            <a:ext cx="723207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0EEBDDA-3B0A-318D-AEDF-AAC26A339B42}"/>
              </a:ext>
            </a:extLst>
          </p:cNvPr>
          <p:cNvCxnSpPr>
            <a:cxnSpLocks noGrp="1" noRot="1" noMove="1" noResize="1" noEditPoints="1" noAdjustHandles="1" noChangeArrowheads="1" noChangeShapeType="1"/>
          </p:cNvCxnSpPr>
          <p:nvPr/>
        </p:nvCxnSpPr>
        <p:spPr>
          <a:xfrm flipV="1">
            <a:off x="4451682" y="1684716"/>
            <a:ext cx="0" cy="18309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79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12682-6AA5-CE71-625F-0FF874EA9E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A7FCA07-8E2A-97D9-5EDB-355F07D43065}"/>
              </a:ext>
            </a:extLst>
          </p:cNvPr>
          <p:cNvSpPr>
            <a:spLocks noGrp="1"/>
          </p:cNvSpPr>
          <p:nvPr>
            <p:ph type="body" sz="quarter" idx="13"/>
          </p:nvPr>
        </p:nvSpPr>
        <p:spPr/>
        <p:txBody>
          <a:bodyPr/>
          <a:lstStyle/>
          <a:p>
            <a:r>
              <a:rPr lang="en-US" sz="1600"/>
              <a:t>Receptivity to institutional help</a:t>
            </a:r>
          </a:p>
        </p:txBody>
      </p:sp>
      <p:sp>
        <p:nvSpPr>
          <p:cNvPr id="3" name="Title 2">
            <a:extLst>
              <a:ext uri="{FF2B5EF4-FFF2-40B4-BE49-F238E27FC236}">
                <a16:creationId xmlns:a16="http://schemas.microsoft.com/office/drawing/2014/main" id="{7A4C35EC-F214-18F8-5B58-0AC82F7ACEE9}"/>
              </a:ext>
            </a:extLst>
          </p:cNvPr>
          <p:cNvSpPr>
            <a:spLocks noGrp="1"/>
          </p:cNvSpPr>
          <p:nvPr>
            <p:ph type="title"/>
          </p:nvPr>
        </p:nvSpPr>
        <p:spPr/>
        <p:txBody>
          <a:bodyPr/>
          <a:lstStyle/>
          <a:p>
            <a:r>
              <a:rPr lang="en-US" sz="2400"/>
              <a:t>Are our students more receptive to assistance?</a:t>
            </a:r>
          </a:p>
        </p:txBody>
      </p:sp>
      <p:pic>
        <p:nvPicPr>
          <p:cNvPr id="4" name="Picture 3">
            <a:extLst>
              <a:ext uri="{FF2B5EF4-FFF2-40B4-BE49-F238E27FC236}">
                <a16:creationId xmlns:a16="http://schemas.microsoft.com/office/drawing/2014/main" id="{2C869EB4-2C40-201E-C9CB-80B28014770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34017" t="50956" r="35882" b="27307"/>
          <a:stretch>
            <a:fillRect/>
          </a:stretch>
        </p:blipFill>
        <p:spPr>
          <a:xfrm>
            <a:off x="2435854" y="1047782"/>
            <a:ext cx="3803863" cy="2122477"/>
          </a:xfrm>
          <a:prstGeom prst="rect">
            <a:avLst/>
          </a:prstGeom>
        </p:spPr>
      </p:pic>
      <p:sp>
        <p:nvSpPr>
          <p:cNvPr id="29" name="TextBox 28">
            <a:extLst>
              <a:ext uri="{FF2B5EF4-FFF2-40B4-BE49-F238E27FC236}">
                <a16:creationId xmlns:a16="http://schemas.microsoft.com/office/drawing/2014/main" id="{F3196675-33B8-2A7A-125F-0ECCD5154496}"/>
              </a:ext>
            </a:extLst>
          </p:cNvPr>
          <p:cNvSpPr txBox="1"/>
          <p:nvPr/>
        </p:nvSpPr>
        <p:spPr>
          <a:xfrm>
            <a:off x="4429618" y="3605061"/>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30" name="TextBox 29">
            <a:extLst>
              <a:ext uri="{FF2B5EF4-FFF2-40B4-BE49-F238E27FC236}">
                <a16:creationId xmlns:a16="http://schemas.microsoft.com/office/drawing/2014/main" id="{043E82F4-E67B-2930-C9FE-E0EBDA538D0C}"/>
              </a:ext>
            </a:extLst>
          </p:cNvPr>
          <p:cNvSpPr txBox="1"/>
          <p:nvPr/>
        </p:nvSpPr>
        <p:spPr>
          <a:xfrm>
            <a:off x="5412501" y="3605060"/>
            <a:ext cx="663263" cy="532851"/>
          </a:xfrm>
          <a:prstGeom prst="rect">
            <a:avLst/>
          </a:prstGeom>
        </p:spPr>
        <p:txBody>
          <a:bodyPr vert="horz" wrap="none" lIns="91440" tIns="45720" rIns="91440" bIns="45720" rtlCol="0" anchor="ctr">
            <a:noAutofit/>
          </a:bodyPr>
          <a:lstStyle/>
          <a:p>
            <a:pPr algn="ctr"/>
            <a:r>
              <a:rPr lang="en-US" b="1" cap="none">
                <a:solidFill>
                  <a:srgbClr val="022B57"/>
                </a:solidFill>
                <a:cs typeface="Lato Medium" panose="020F0602020204030203" pitchFamily="34" charset="0"/>
              </a:rPr>
              <a:t>XX</a:t>
            </a:r>
          </a:p>
        </p:txBody>
      </p:sp>
      <p:sp>
        <p:nvSpPr>
          <p:cNvPr id="31" name="TextBox 30">
            <a:extLst>
              <a:ext uri="{FF2B5EF4-FFF2-40B4-BE49-F238E27FC236}">
                <a16:creationId xmlns:a16="http://schemas.microsoft.com/office/drawing/2014/main" id="{3D1C00E5-086D-BEF4-E728-BD76B77F731C}"/>
              </a:ext>
            </a:extLst>
          </p:cNvPr>
          <p:cNvSpPr txBox="1"/>
          <p:nvPr/>
        </p:nvSpPr>
        <p:spPr>
          <a:xfrm>
            <a:off x="3286763" y="4285559"/>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XX%</a:t>
            </a:r>
            <a:endParaRPr lang="en-US" b="1" cap="none">
              <a:solidFill>
                <a:srgbClr val="022B57"/>
              </a:solidFill>
              <a:cs typeface="Lato Medium" panose="020F0602020204030203" pitchFamily="34" charset="0"/>
            </a:endParaRPr>
          </a:p>
        </p:txBody>
      </p:sp>
      <p:sp>
        <p:nvSpPr>
          <p:cNvPr id="5" name="TextBox 4">
            <a:extLst>
              <a:ext uri="{FF2B5EF4-FFF2-40B4-BE49-F238E27FC236}">
                <a16:creationId xmlns:a16="http://schemas.microsoft.com/office/drawing/2014/main" id="{674AF783-866B-35FB-F762-1DCBAD4E3771}"/>
              </a:ext>
            </a:extLst>
          </p:cNvPr>
          <p:cNvSpPr txBox="1"/>
          <p:nvPr/>
        </p:nvSpPr>
        <p:spPr>
          <a:xfrm>
            <a:off x="3446735" y="360506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XX</a:t>
            </a:r>
            <a:endParaRPr lang="en-US" b="1" cap="none">
              <a:solidFill>
                <a:srgbClr val="022B57"/>
              </a:solidFill>
              <a:cs typeface="Lato Medium" panose="020F0602020204030203" pitchFamily="34" charset="0"/>
            </a:endParaRPr>
          </a:p>
        </p:txBody>
      </p:sp>
      <p:sp>
        <p:nvSpPr>
          <p:cNvPr id="6" name="TextBox 5">
            <a:extLst>
              <a:ext uri="{FF2B5EF4-FFF2-40B4-BE49-F238E27FC236}">
                <a16:creationId xmlns:a16="http://schemas.microsoft.com/office/drawing/2014/main" id="{4DC9C7D1-6FB1-AFDE-8ADC-1DE6AE59BA15}"/>
              </a:ext>
            </a:extLst>
          </p:cNvPr>
          <p:cNvSpPr txBox="1">
            <a:spLocks noGrp="1" noRot="1" noMove="1" noResize="1" noEditPoints="1" noAdjustHandles="1" noChangeArrowheads="1" noChangeShapeType="1"/>
          </p:cNvSpPr>
          <p:nvPr/>
        </p:nvSpPr>
        <p:spPr>
          <a:xfrm>
            <a:off x="3446734" y="3150101"/>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Total</a:t>
            </a:r>
            <a:endParaRPr lang="en-US" b="1" cap="none">
              <a:solidFill>
                <a:srgbClr val="022B57"/>
              </a:solidFill>
              <a:cs typeface="Lato Medium" panose="020F0602020204030203" pitchFamily="34" charset="0"/>
            </a:endParaRPr>
          </a:p>
        </p:txBody>
      </p:sp>
      <p:sp>
        <p:nvSpPr>
          <p:cNvPr id="7" name="TextBox 6">
            <a:extLst>
              <a:ext uri="{FF2B5EF4-FFF2-40B4-BE49-F238E27FC236}">
                <a16:creationId xmlns:a16="http://schemas.microsoft.com/office/drawing/2014/main" id="{2A97FD19-13C9-92A9-41CE-B823D148C32F}"/>
              </a:ext>
            </a:extLst>
          </p:cNvPr>
          <p:cNvSpPr txBox="1">
            <a:spLocks noGrp="1" noRot="1" noMove="1" noResize="1" noEditPoints="1" noAdjustHandles="1" noChangeArrowheads="1" noChangeShapeType="1"/>
          </p:cNvSpPr>
          <p:nvPr/>
        </p:nvSpPr>
        <p:spPr>
          <a:xfrm>
            <a:off x="4429618" y="3150100"/>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Females</a:t>
            </a:r>
            <a:endParaRPr lang="en-US" b="1" cap="none">
              <a:solidFill>
                <a:srgbClr val="022B57"/>
              </a:solidFill>
              <a:cs typeface="Lato Medium" panose="020F0602020204030203" pitchFamily="34" charset="0"/>
            </a:endParaRPr>
          </a:p>
        </p:txBody>
      </p:sp>
      <p:sp>
        <p:nvSpPr>
          <p:cNvPr id="8" name="TextBox 7">
            <a:extLst>
              <a:ext uri="{FF2B5EF4-FFF2-40B4-BE49-F238E27FC236}">
                <a16:creationId xmlns:a16="http://schemas.microsoft.com/office/drawing/2014/main" id="{6DA21F33-BE26-0159-75C0-445F0B8F3FB5}"/>
              </a:ext>
            </a:extLst>
          </p:cNvPr>
          <p:cNvSpPr txBox="1">
            <a:spLocks noGrp="1" noRot="1" noMove="1" noResize="1" noEditPoints="1" noAdjustHandles="1" noChangeArrowheads="1" noChangeShapeType="1"/>
          </p:cNvSpPr>
          <p:nvPr/>
        </p:nvSpPr>
        <p:spPr>
          <a:xfrm>
            <a:off x="5412500" y="3150100"/>
            <a:ext cx="663263" cy="532851"/>
          </a:xfrm>
          <a:prstGeom prst="rect">
            <a:avLst/>
          </a:prstGeom>
        </p:spPr>
        <p:txBody>
          <a:bodyPr vert="horz" wrap="none" lIns="91440" tIns="45720" rIns="91440" bIns="45720" rtlCol="0" anchor="ctr">
            <a:noAutofit/>
          </a:bodyPr>
          <a:lstStyle/>
          <a:p>
            <a:pPr algn="ctr"/>
            <a:r>
              <a:rPr lang="en-US" b="1">
                <a:solidFill>
                  <a:srgbClr val="022B57"/>
                </a:solidFill>
                <a:cs typeface="Lato Medium" panose="020F0602020204030203" pitchFamily="34" charset="0"/>
              </a:rPr>
              <a:t>Males</a:t>
            </a:r>
            <a:endParaRPr lang="en-US" b="1" cap="none">
              <a:solidFill>
                <a:srgbClr val="022B57"/>
              </a:solidFill>
              <a:cs typeface="Lato Medium" panose="020F0602020204030203" pitchFamily="34" charset="0"/>
            </a:endParaRPr>
          </a:p>
        </p:txBody>
      </p:sp>
      <p:sp>
        <p:nvSpPr>
          <p:cNvPr id="9" name="TextBox 8">
            <a:extLst>
              <a:ext uri="{FF2B5EF4-FFF2-40B4-BE49-F238E27FC236}">
                <a16:creationId xmlns:a16="http://schemas.microsoft.com/office/drawing/2014/main" id="{AA0FC1F2-2C02-95F8-DCD6-ECFCDABFA687}"/>
              </a:ext>
            </a:extLst>
          </p:cNvPr>
          <p:cNvSpPr txBox="1">
            <a:spLocks noGrp="1" noRot="1" noMove="1" noResize="1" noEditPoints="1" noAdjustHandles="1" noChangeArrowheads="1" noChangeShapeType="1"/>
          </p:cNvSpPr>
          <p:nvPr/>
        </p:nvSpPr>
        <p:spPr>
          <a:xfrm>
            <a:off x="3994407" y="4285559"/>
            <a:ext cx="2319354" cy="532851"/>
          </a:xfrm>
          <a:prstGeom prst="rect">
            <a:avLst/>
          </a:prstGeom>
        </p:spPr>
        <p:txBody>
          <a:bodyPr vert="horz" wrap="none" lIns="91440" tIns="45720" rIns="91440" bIns="45720" rtlCol="0" anchor="ctr">
            <a:noAutofit/>
          </a:bodyPr>
          <a:lstStyle/>
          <a:p>
            <a:pPr algn="ctr"/>
            <a:r>
              <a:rPr lang="en-US" sz="1100">
                <a:solidFill>
                  <a:srgbClr val="022B57"/>
                </a:solidFill>
                <a:cs typeface="Lato Medium" panose="020F0602020204030203" pitchFamily="34" charset="0"/>
              </a:rPr>
              <a:t>of students are most receptive</a:t>
            </a:r>
          </a:p>
          <a:p>
            <a:pPr algn="ctr"/>
            <a:r>
              <a:rPr lang="en-US" sz="1100" cap="none">
                <a:solidFill>
                  <a:srgbClr val="022B57"/>
                </a:solidFill>
                <a:cs typeface="Lato Medium" panose="020F0602020204030203" pitchFamily="34" charset="0"/>
              </a:rPr>
              <a:t>(80</a:t>
            </a:r>
            <a:r>
              <a:rPr lang="en-US" sz="1100" cap="none" baseline="30000">
                <a:solidFill>
                  <a:srgbClr val="022B57"/>
                </a:solidFill>
                <a:cs typeface="Lato Medium" panose="020F0602020204030203" pitchFamily="34" charset="0"/>
              </a:rPr>
              <a:t>th</a:t>
            </a:r>
            <a:r>
              <a:rPr lang="en-US" sz="1100" cap="none">
                <a:solidFill>
                  <a:srgbClr val="022B57"/>
                </a:solidFill>
                <a:cs typeface="Lato Medium" panose="020F0602020204030203" pitchFamily="34" charset="0"/>
              </a:rPr>
              <a:t> percentile or higher)</a:t>
            </a:r>
          </a:p>
        </p:txBody>
      </p:sp>
      <p:sp>
        <p:nvSpPr>
          <p:cNvPr id="10" name="Rectangle 9">
            <a:extLst>
              <a:ext uri="{FF2B5EF4-FFF2-40B4-BE49-F238E27FC236}">
                <a16:creationId xmlns:a16="http://schemas.microsoft.com/office/drawing/2014/main" id="{932E8F38-7846-0D37-01E5-64514A607FCC}"/>
              </a:ext>
            </a:extLst>
          </p:cNvPr>
          <p:cNvSpPr/>
          <p:nvPr/>
        </p:nvSpPr>
        <p:spPr>
          <a:xfrm>
            <a:off x="3242384" y="4354186"/>
            <a:ext cx="752023" cy="395598"/>
          </a:xfrm>
          <a:prstGeom prst="rect">
            <a:avLst/>
          </a:prstGeom>
          <a:no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129C0E-0F6A-3BDA-6A74-6BD9E129DB07}"/>
              </a:ext>
            </a:extLst>
          </p:cNvPr>
          <p:cNvSpPr>
            <a:spLocks noGrp="1" noRot="1" noMove="1" noResize="1" noEditPoints="1" noAdjustHandles="1" noChangeArrowheads="1" noChangeShapeType="1"/>
          </p:cNvSpPr>
          <p:nvPr/>
        </p:nvSpPr>
        <p:spPr>
          <a:xfrm>
            <a:off x="2190215" y="3682951"/>
            <a:ext cx="936898" cy="39122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4BD56F-7E3C-171C-7661-0735E6610C06}"/>
              </a:ext>
            </a:extLst>
          </p:cNvPr>
          <p:cNvSpPr txBox="1">
            <a:spLocks noGrp="1" noRot="1" noMove="1" noResize="1" noEditPoints="1" noAdjustHandles="1" noChangeArrowheads="1" noChangeShapeType="1"/>
          </p:cNvSpPr>
          <p:nvPr/>
        </p:nvSpPr>
        <p:spPr>
          <a:xfrm>
            <a:off x="2354301" y="3707803"/>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High Receptivity </a:t>
            </a:r>
            <a:endParaRPr lang="en-US" sz="900" b="1" cap="none">
              <a:solidFill>
                <a:srgbClr val="FFFFFF"/>
              </a:solidFill>
              <a:cs typeface="Lato Medium" panose="020F0602020204030203" pitchFamily="34" charset="0"/>
            </a:endParaRPr>
          </a:p>
        </p:txBody>
      </p:sp>
      <p:sp>
        <p:nvSpPr>
          <p:cNvPr id="13" name="TextBox 12">
            <a:extLst>
              <a:ext uri="{FF2B5EF4-FFF2-40B4-BE49-F238E27FC236}">
                <a16:creationId xmlns:a16="http://schemas.microsoft.com/office/drawing/2014/main" id="{717033B2-E4DA-AAA2-C2C6-2F8066B0F1BF}"/>
              </a:ext>
            </a:extLst>
          </p:cNvPr>
          <p:cNvSpPr txBox="1">
            <a:spLocks noGrp="1" noRot="1" noMove="1" noResize="1" noEditPoints="1" noAdjustHandles="1" noChangeArrowheads="1" noChangeShapeType="1"/>
          </p:cNvSpPr>
          <p:nvPr/>
        </p:nvSpPr>
        <p:spPr>
          <a:xfrm>
            <a:off x="2354301" y="3862679"/>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&lt;50</a:t>
            </a:r>
            <a:endParaRPr lang="en-US" sz="1200" b="1" cap="none">
              <a:solidFill>
                <a:srgbClr val="FFFFFF"/>
              </a:solidFill>
              <a:cs typeface="Lato Medium" panose="020F0602020204030203" pitchFamily="34" charset="0"/>
            </a:endParaRPr>
          </a:p>
        </p:txBody>
      </p:sp>
      <p:sp>
        <p:nvSpPr>
          <p:cNvPr id="14" name="Rectangle 13">
            <a:extLst>
              <a:ext uri="{FF2B5EF4-FFF2-40B4-BE49-F238E27FC236}">
                <a16:creationId xmlns:a16="http://schemas.microsoft.com/office/drawing/2014/main" id="{A143519B-ECB5-C089-7D33-6007D777EB03}"/>
              </a:ext>
            </a:extLst>
          </p:cNvPr>
          <p:cNvSpPr>
            <a:spLocks noGrp="1" noRot="1" noMove="1" noResize="1" noEditPoints="1" noAdjustHandles="1" noChangeArrowheads="1" noChangeShapeType="1"/>
          </p:cNvSpPr>
          <p:nvPr/>
        </p:nvSpPr>
        <p:spPr>
          <a:xfrm>
            <a:off x="2190213" y="3282991"/>
            <a:ext cx="936898" cy="391229"/>
          </a:xfrm>
          <a:prstGeom prst="rect">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44B67BD-CA36-9FF3-F7DF-64BF43D03DDB}"/>
              </a:ext>
            </a:extLst>
          </p:cNvPr>
          <p:cNvSpPr txBox="1">
            <a:spLocks noGrp="1" noRot="1" noMove="1" noResize="1" noEditPoints="1" noAdjustHandles="1" noChangeArrowheads="1" noChangeShapeType="1"/>
          </p:cNvSpPr>
          <p:nvPr/>
        </p:nvSpPr>
        <p:spPr>
          <a:xfrm>
            <a:off x="2354301" y="3288651"/>
            <a:ext cx="608723" cy="193430"/>
          </a:xfrm>
          <a:prstGeom prst="rect">
            <a:avLst/>
          </a:prstGeom>
        </p:spPr>
        <p:txBody>
          <a:bodyPr vert="horz" wrap="none" lIns="91440" tIns="45720" rIns="91440" bIns="45720" rtlCol="0" anchor="ctr">
            <a:noAutofit/>
          </a:bodyPr>
          <a:lstStyle/>
          <a:p>
            <a:pPr algn="ctr"/>
            <a:r>
              <a:rPr lang="en-US" sz="900" b="1">
                <a:solidFill>
                  <a:srgbClr val="FFFFFF"/>
                </a:solidFill>
                <a:cs typeface="Lato Medium" panose="020F0602020204030203" pitchFamily="34" charset="0"/>
              </a:rPr>
              <a:t>Low Receptivity</a:t>
            </a:r>
            <a:endParaRPr lang="en-US" sz="900" b="1" cap="none">
              <a:solidFill>
                <a:srgbClr val="FFFFFF"/>
              </a:solidFill>
              <a:cs typeface="Lato Medium" panose="020F0602020204030203" pitchFamily="34" charset="0"/>
            </a:endParaRPr>
          </a:p>
        </p:txBody>
      </p:sp>
      <p:sp>
        <p:nvSpPr>
          <p:cNvPr id="16" name="TextBox 15">
            <a:extLst>
              <a:ext uri="{FF2B5EF4-FFF2-40B4-BE49-F238E27FC236}">
                <a16:creationId xmlns:a16="http://schemas.microsoft.com/office/drawing/2014/main" id="{12D5FE3D-D6E5-6073-6364-7A365B417D71}"/>
              </a:ext>
            </a:extLst>
          </p:cNvPr>
          <p:cNvSpPr txBox="1">
            <a:spLocks noGrp="1" noRot="1" noMove="1" noResize="1" noEditPoints="1" noAdjustHandles="1" noChangeArrowheads="1" noChangeShapeType="1"/>
          </p:cNvSpPr>
          <p:nvPr/>
        </p:nvSpPr>
        <p:spPr>
          <a:xfrm>
            <a:off x="2354300" y="3460701"/>
            <a:ext cx="608723" cy="193430"/>
          </a:xfrm>
          <a:prstGeom prst="rect">
            <a:avLst/>
          </a:prstGeom>
        </p:spPr>
        <p:txBody>
          <a:bodyPr vert="horz" wrap="none" lIns="91440" tIns="45720" rIns="91440" bIns="45720" rtlCol="0" anchor="ctr">
            <a:noAutofit/>
          </a:bodyPr>
          <a:lstStyle/>
          <a:p>
            <a:pPr algn="ctr"/>
            <a:r>
              <a:rPr lang="en-US" sz="1200" b="1">
                <a:solidFill>
                  <a:srgbClr val="FFFFFF"/>
                </a:solidFill>
                <a:cs typeface="Lato Medium" panose="020F0602020204030203" pitchFamily="34" charset="0"/>
              </a:rPr>
              <a:t>&gt;50</a:t>
            </a:r>
            <a:endParaRPr lang="en-US" sz="1200" b="1" cap="none">
              <a:solidFill>
                <a:srgbClr val="FFFFFF"/>
              </a:solidFill>
              <a:cs typeface="Lato Medium" panose="020F0602020204030203" pitchFamily="34" charset="0"/>
            </a:endParaRPr>
          </a:p>
        </p:txBody>
      </p:sp>
    </p:spTree>
    <p:extLst>
      <p:ext uri="{BB962C8B-B14F-4D97-AF65-F5344CB8AC3E}">
        <p14:creationId xmlns:p14="http://schemas.microsoft.com/office/powerpoint/2010/main" val="242958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5AE98A-FF83-10C9-5654-4D72F98EECE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2351" t="18716" r="11849" b="47215"/>
          <a:stretch>
            <a:fillRect/>
          </a:stretch>
        </p:blipFill>
        <p:spPr>
          <a:xfrm>
            <a:off x="1256656" y="819111"/>
            <a:ext cx="6727295" cy="2336441"/>
          </a:xfrm>
          <a:prstGeom prst="rect">
            <a:avLst/>
          </a:prstGeom>
        </p:spPr>
      </p:pic>
      <p:sp>
        <p:nvSpPr>
          <p:cNvPr id="3" name="Title 2">
            <a:extLst>
              <a:ext uri="{FF2B5EF4-FFF2-40B4-BE49-F238E27FC236}">
                <a16:creationId xmlns:a16="http://schemas.microsoft.com/office/drawing/2014/main" id="{852BF86D-49F7-48CC-2E27-5AA3C7BC0486}"/>
              </a:ext>
            </a:extLst>
          </p:cNvPr>
          <p:cNvSpPr>
            <a:spLocks noGrp="1"/>
          </p:cNvSpPr>
          <p:nvPr>
            <p:ph type="title"/>
          </p:nvPr>
        </p:nvSpPr>
        <p:spPr>
          <a:xfrm>
            <a:off x="204107" y="185735"/>
            <a:ext cx="8939893" cy="777079"/>
          </a:xfrm>
        </p:spPr>
        <p:txBody>
          <a:bodyPr/>
          <a:lstStyle/>
          <a:p>
            <a:r>
              <a:rPr lang="en-US"/>
              <a:t>What are some key characteristics of this incoming class?</a:t>
            </a:r>
          </a:p>
        </p:txBody>
      </p:sp>
      <p:sp>
        <p:nvSpPr>
          <p:cNvPr id="6" name="TextBox 5">
            <a:extLst>
              <a:ext uri="{FF2B5EF4-FFF2-40B4-BE49-F238E27FC236}">
                <a16:creationId xmlns:a16="http://schemas.microsoft.com/office/drawing/2014/main" id="{B3DB0BCB-A7BB-E746-DC85-736D10088C84}"/>
              </a:ext>
            </a:extLst>
          </p:cNvPr>
          <p:cNvSpPr txBox="1"/>
          <p:nvPr/>
        </p:nvSpPr>
        <p:spPr>
          <a:xfrm>
            <a:off x="1600621" y="2480795"/>
            <a:ext cx="625360" cy="367645"/>
          </a:xfrm>
          <a:prstGeom prst="rect">
            <a:avLst/>
          </a:prstGeom>
        </p:spPr>
        <p:txBody>
          <a:bodyPr vert="horz" wrap="none" lIns="91440" tIns="45720" rIns="91440" bIns="45720" rtlCol="0" anchor="ctr">
            <a:noAutofit/>
          </a:bodyPr>
          <a:lstStyle/>
          <a:p>
            <a:pPr algn="ctr"/>
            <a:r>
              <a:rPr lang="en-US" sz="2000" b="1">
                <a:solidFill>
                  <a:srgbClr val="022B57"/>
                </a:solidFill>
                <a:cs typeface="Lato Medium" panose="020F0602020204030203" pitchFamily="34" charset="0"/>
              </a:rPr>
              <a:t>%</a:t>
            </a:r>
            <a:endParaRPr lang="en-US" sz="2000" b="1" cap="none">
              <a:solidFill>
                <a:srgbClr val="022B57"/>
              </a:solidFill>
              <a:cs typeface="Lato Medium" panose="020F0602020204030203" pitchFamily="34" charset="0"/>
            </a:endParaRPr>
          </a:p>
        </p:txBody>
      </p:sp>
      <p:sp>
        <p:nvSpPr>
          <p:cNvPr id="7" name="TextBox 6">
            <a:extLst>
              <a:ext uri="{FF2B5EF4-FFF2-40B4-BE49-F238E27FC236}">
                <a16:creationId xmlns:a16="http://schemas.microsoft.com/office/drawing/2014/main" id="{BB23F80C-6CF8-7F4A-6B34-0056037434FB}"/>
              </a:ext>
            </a:extLst>
          </p:cNvPr>
          <p:cNvSpPr txBox="1"/>
          <p:nvPr/>
        </p:nvSpPr>
        <p:spPr>
          <a:xfrm>
            <a:off x="2225981" y="2480795"/>
            <a:ext cx="625360" cy="367645"/>
          </a:xfrm>
          <a:prstGeom prst="rect">
            <a:avLst/>
          </a:prstGeom>
        </p:spPr>
        <p:txBody>
          <a:bodyPr vert="horz" wrap="none" lIns="91440" tIns="45720" rIns="91440" bIns="45720" rtlCol="0" anchor="ctr">
            <a:noAutofit/>
          </a:bodyPr>
          <a:lstStyle/>
          <a:p>
            <a:pPr algn="ctr"/>
            <a:r>
              <a:rPr lang="en-US" sz="2000" b="1" cap="none">
                <a:solidFill>
                  <a:srgbClr val="022B57"/>
                </a:solidFill>
                <a:cs typeface="Lato Medium" panose="020F0602020204030203" pitchFamily="34" charset="0"/>
              </a:rPr>
              <a:t>N</a:t>
            </a:r>
          </a:p>
        </p:txBody>
      </p:sp>
      <p:sp>
        <p:nvSpPr>
          <p:cNvPr id="8" name="TextBox 7">
            <a:extLst>
              <a:ext uri="{FF2B5EF4-FFF2-40B4-BE49-F238E27FC236}">
                <a16:creationId xmlns:a16="http://schemas.microsoft.com/office/drawing/2014/main" id="{20407D9C-BEF6-AEFA-0FC5-59CD94EAA376}"/>
              </a:ext>
            </a:extLst>
          </p:cNvPr>
          <p:cNvSpPr txBox="1"/>
          <p:nvPr/>
        </p:nvSpPr>
        <p:spPr>
          <a:xfrm>
            <a:off x="3870868" y="2480795"/>
            <a:ext cx="625360" cy="367645"/>
          </a:xfrm>
          <a:prstGeom prst="rect">
            <a:avLst/>
          </a:prstGeom>
        </p:spPr>
        <p:txBody>
          <a:bodyPr vert="horz" wrap="none" lIns="91440" tIns="45720" rIns="91440" bIns="45720" rtlCol="0" anchor="ctr">
            <a:noAutofit/>
          </a:bodyPr>
          <a:lstStyle/>
          <a:p>
            <a:pPr algn="ctr"/>
            <a:r>
              <a:rPr lang="en-US" sz="2000" b="1" cap="none">
                <a:solidFill>
                  <a:srgbClr val="022B57"/>
                </a:solidFill>
                <a:cs typeface="Lato Medium" panose="020F0602020204030203" pitchFamily="34" charset="0"/>
              </a:rPr>
              <a:t>%</a:t>
            </a:r>
          </a:p>
        </p:txBody>
      </p:sp>
      <p:sp>
        <p:nvSpPr>
          <p:cNvPr id="9" name="TextBox 8">
            <a:extLst>
              <a:ext uri="{FF2B5EF4-FFF2-40B4-BE49-F238E27FC236}">
                <a16:creationId xmlns:a16="http://schemas.microsoft.com/office/drawing/2014/main" id="{F0878410-7FFD-419D-6DE1-F4418CF6B3FA}"/>
              </a:ext>
            </a:extLst>
          </p:cNvPr>
          <p:cNvSpPr txBox="1"/>
          <p:nvPr/>
        </p:nvSpPr>
        <p:spPr>
          <a:xfrm>
            <a:off x="4496228" y="2480795"/>
            <a:ext cx="625360" cy="367645"/>
          </a:xfrm>
          <a:prstGeom prst="rect">
            <a:avLst/>
          </a:prstGeom>
        </p:spPr>
        <p:txBody>
          <a:bodyPr vert="horz" wrap="none" lIns="91440" tIns="45720" rIns="91440" bIns="45720" rtlCol="0" anchor="ctr">
            <a:noAutofit/>
          </a:bodyPr>
          <a:lstStyle/>
          <a:p>
            <a:pPr algn="ctr"/>
            <a:r>
              <a:rPr lang="en-US" sz="2000" b="1" cap="none">
                <a:solidFill>
                  <a:srgbClr val="022B57"/>
                </a:solidFill>
                <a:cs typeface="Lato Medium" panose="020F0602020204030203" pitchFamily="34" charset="0"/>
              </a:rPr>
              <a:t>N</a:t>
            </a:r>
          </a:p>
        </p:txBody>
      </p:sp>
      <p:sp>
        <p:nvSpPr>
          <p:cNvPr id="10" name="TextBox 9">
            <a:extLst>
              <a:ext uri="{FF2B5EF4-FFF2-40B4-BE49-F238E27FC236}">
                <a16:creationId xmlns:a16="http://schemas.microsoft.com/office/drawing/2014/main" id="{E93ED88C-ED5E-DA17-E45E-5C7FAF3ABECF}"/>
              </a:ext>
            </a:extLst>
          </p:cNvPr>
          <p:cNvSpPr txBox="1"/>
          <p:nvPr/>
        </p:nvSpPr>
        <p:spPr>
          <a:xfrm>
            <a:off x="6169620" y="2480795"/>
            <a:ext cx="625360" cy="367645"/>
          </a:xfrm>
          <a:prstGeom prst="rect">
            <a:avLst/>
          </a:prstGeom>
        </p:spPr>
        <p:txBody>
          <a:bodyPr vert="horz" wrap="none" lIns="91440" tIns="45720" rIns="91440" bIns="45720" rtlCol="0" anchor="ctr">
            <a:noAutofit/>
          </a:bodyPr>
          <a:lstStyle/>
          <a:p>
            <a:pPr algn="ctr"/>
            <a:r>
              <a:rPr lang="en-US" sz="2000" b="1" cap="none">
                <a:solidFill>
                  <a:srgbClr val="022B57"/>
                </a:solidFill>
                <a:cs typeface="Lato Medium" panose="020F0602020204030203" pitchFamily="34" charset="0"/>
              </a:rPr>
              <a:t>%</a:t>
            </a:r>
          </a:p>
        </p:txBody>
      </p:sp>
      <p:sp>
        <p:nvSpPr>
          <p:cNvPr id="11" name="TextBox 10">
            <a:extLst>
              <a:ext uri="{FF2B5EF4-FFF2-40B4-BE49-F238E27FC236}">
                <a16:creationId xmlns:a16="http://schemas.microsoft.com/office/drawing/2014/main" id="{09CA6FDE-067B-A963-65F5-4A3A3BD23D80}"/>
              </a:ext>
            </a:extLst>
          </p:cNvPr>
          <p:cNvSpPr txBox="1"/>
          <p:nvPr/>
        </p:nvSpPr>
        <p:spPr>
          <a:xfrm>
            <a:off x="6794980" y="2480795"/>
            <a:ext cx="625360" cy="367645"/>
          </a:xfrm>
          <a:prstGeom prst="rect">
            <a:avLst/>
          </a:prstGeom>
        </p:spPr>
        <p:txBody>
          <a:bodyPr vert="horz" wrap="none" lIns="91440" tIns="45720" rIns="91440" bIns="45720" rtlCol="0" anchor="ctr">
            <a:noAutofit/>
          </a:bodyPr>
          <a:lstStyle/>
          <a:p>
            <a:pPr algn="ctr"/>
            <a:r>
              <a:rPr lang="en-US" sz="2000" b="1" cap="none">
                <a:solidFill>
                  <a:srgbClr val="022B57"/>
                </a:solidFill>
                <a:cs typeface="Lato Medium" panose="020F0602020204030203" pitchFamily="34" charset="0"/>
              </a:rPr>
              <a:t>N</a:t>
            </a:r>
          </a:p>
        </p:txBody>
      </p:sp>
      <p:sp>
        <p:nvSpPr>
          <p:cNvPr id="12" name="TextBox 11">
            <a:extLst>
              <a:ext uri="{FF2B5EF4-FFF2-40B4-BE49-F238E27FC236}">
                <a16:creationId xmlns:a16="http://schemas.microsoft.com/office/drawing/2014/main" id="{EA6B694C-5EAC-0785-BE18-199990D08F89}"/>
              </a:ext>
            </a:extLst>
          </p:cNvPr>
          <p:cNvSpPr txBox="1">
            <a:spLocks noGrp="1" noRot="1" noMove="1" noResize="1" noEditPoints="1" noAdjustHandles="1" noChangeArrowheads="1" noChangeShapeType="1"/>
          </p:cNvSpPr>
          <p:nvPr/>
        </p:nvSpPr>
        <p:spPr>
          <a:xfrm>
            <a:off x="1256656" y="3207359"/>
            <a:ext cx="2013439" cy="830997"/>
          </a:xfrm>
          <a:prstGeom prst="rect">
            <a:avLst/>
          </a:prstGeom>
          <a:noFill/>
        </p:spPr>
        <p:txBody>
          <a:bodyPr wrap="square">
            <a:spAutoFit/>
          </a:bodyPr>
          <a:lstStyle/>
          <a:p>
            <a:pPr algn="ctr"/>
            <a:r>
              <a:rPr lang="en-US" sz="1600" b="1">
                <a:solidFill>
                  <a:srgbClr val="022B57"/>
                </a:solidFill>
                <a:cs typeface="Lato Medium" panose="020F0602020204030203" pitchFamily="34" charset="0"/>
              </a:rPr>
              <a:t>Students who plan to work over 20 hours per week.</a:t>
            </a:r>
            <a:endParaRPr lang="en-US" sz="1600" b="1" cap="none">
              <a:solidFill>
                <a:srgbClr val="022B57"/>
              </a:solidFill>
              <a:cs typeface="Lato Medium" panose="020F0602020204030203" pitchFamily="34" charset="0"/>
            </a:endParaRPr>
          </a:p>
        </p:txBody>
      </p:sp>
      <p:sp>
        <p:nvSpPr>
          <p:cNvPr id="13" name="TextBox 12">
            <a:extLst>
              <a:ext uri="{FF2B5EF4-FFF2-40B4-BE49-F238E27FC236}">
                <a16:creationId xmlns:a16="http://schemas.microsoft.com/office/drawing/2014/main" id="{A63CFA3E-6477-9016-CAA3-534C139CB71C}"/>
              </a:ext>
            </a:extLst>
          </p:cNvPr>
          <p:cNvSpPr txBox="1">
            <a:spLocks noGrp="1" noRot="1" noMove="1" noResize="1" noEditPoints="1" noAdjustHandles="1" noChangeArrowheads="1" noChangeShapeType="1"/>
          </p:cNvSpPr>
          <p:nvPr/>
        </p:nvSpPr>
        <p:spPr>
          <a:xfrm>
            <a:off x="3489506" y="3207359"/>
            <a:ext cx="2013439" cy="1077218"/>
          </a:xfrm>
          <a:prstGeom prst="rect">
            <a:avLst/>
          </a:prstGeom>
          <a:noFill/>
        </p:spPr>
        <p:txBody>
          <a:bodyPr wrap="square">
            <a:spAutoFit/>
          </a:bodyPr>
          <a:lstStyle/>
          <a:p>
            <a:pPr algn="ctr"/>
            <a:r>
              <a:rPr lang="en-US" sz="1600" b="1">
                <a:solidFill>
                  <a:srgbClr val="022B57"/>
                </a:solidFill>
                <a:cs typeface="Lato Medium" panose="020F0602020204030203" pitchFamily="34" charset="0"/>
              </a:rPr>
              <a:t>Students who plan to transfer prior to completing their program/degree.</a:t>
            </a:r>
            <a:endParaRPr lang="en-US" sz="1600" b="1" cap="none">
              <a:solidFill>
                <a:srgbClr val="022B57"/>
              </a:solidFill>
              <a:cs typeface="Lato Medium" panose="020F0602020204030203" pitchFamily="34" charset="0"/>
            </a:endParaRPr>
          </a:p>
        </p:txBody>
      </p:sp>
      <p:sp>
        <p:nvSpPr>
          <p:cNvPr id="14" name="TextBox 13">
            <a:extLst>
              <a:ext uri="{FF2B5EF4-FFF2-40B4-BE49-F238E27FC236}">
                <a16:creationId xmlns:a16="http://schemas.microsoft.com/office/drawing/2014/main" id="{B22746FC-281B-8924-9BC9-B6EB04C1D37C}"/>
              </a:ext>
            </a:extLst>
          </p:cNvPr>
          <p:cNvSpPr txBox="1">
            <a:spLocks noGrp="1" noRot="1" noMove="1" noResize="1" noEditPoints="1" noAdjustHandles="1" noChangeArrowheads="1" noChangeShapeType="1"/>
          </p:cNvSpPr>
          <p:nvPr/>
        </p:nvSpPr>
        <p:spPr>
          <a:xfrm>
            <a:off x="5849781" y="3207358"/>
            <a:ext cx="2134170" cy="830997"/>
          </a:xfrm>
          <a:prstGeom prst="rect">
            <a:avLst/>
          </a:prstGeom>
          <a:noFill/>
        </p:spPr>
        <p:txBody>
          <a:bodyPr wrap="square">
            <a:spAutoFit/>
          </a:bodyPr>
          <a:lstStyle/>
          <a:p>
            <a:pPr algn="ctr"/>
            <a:r>
              <a:rPr lang="en-US" sz="1600" b="1" dirty="0">
                <a:solidFill>
                  <a:srgbClr val="022B57"/>
                </a:solidFill>
                <a:cs typeface="Lato Medium" panose="020F0602020204030203" pitchFamily="34" charset="0"/>
              </a:rPr>
              <a:t>Students who plan to earn a degree beyond a bachelor’s.</a:t>
            </a:r>
            <a:endParaRPr lang="en-US" sz="1600" b="1" cap="none" dirty="0">
              <a:solidFill>
                <a:srgbClr val="022B57"/>
              </a:solidFill>
              <a:cs typeface="Lato Medium" panose="020F0602020204030203" pitchFamily="34" charset="0"/>
            </a:endParaRPr>
          </a:p>
        </p:txBody>
      </p:sp>
      <p:sp>
        <p:nvSpPr>
          <p:cNvPr id="15" name="TextBox 14">
            <a:extLst>
              <a:ext uri="{FF2B5EF4-FFF2-40B4-BE49-F238E27FC236}">
                <a16:creationId xmlns:a16="http://schemas.microsoft.com/office/drawing/2014/main" id="{372BA232-DCD3-65C7-1672-71A430148D0E}"/>
              </a:ext>
            </a:extLst>
          </p:cNvPr>
          <p:cNvSpPr txBox="1">
            <a:spLocks noGrp="1" noRot="1" noMove="1" noResize="1" noEditPoints="1" noAdjustHandles="1" noChangeArrowheads="1" noChangeShapeType="1"/>
          </p:cNvSpPr>
          <p:nvPr/>
        </p:nvSpPr>
        <p:spPr>
          <a:xfrm>
            <a:off x="1443645" y="4448561"/>
            <a:ext cx="1564671" cy="461665"/>
          </a:xfrm>
          <a:prstGeom prst="rect">
            <a:avLst/>
          </a:prstGeom>
          <a:noFill/>
        </p:spPr>
        <p:txBody>
          <a:bodyPr wrap="square">
            <a:spAutoFit/>
          </a:bodyPr>
          <a:lstStyle/>
          <a:p>
            <a:pPr algn="ctr"/>
            <a:r>
              <a:rPr lang="en-US" sz="1200">
                <a:solidFill>
                  <a:schemeClr val="accent1"/>
                </a:solidFill>
                <a:cs typeface="Lato Medium" panose="020F0602020204030203" pitchFamily="34" charset="0"/>
              </a:rPr>
              <a:t>Percent and number of students</a:t>
            </a:r>
            <a:endParaRPr lang="en-US" sz="1200" cap="none">
              <a:solidFill>
                <a:schemeClr val="accent1"/>
              </a:solidFill>
              <a:cs typeface="Lato Medium" panose="020F0602020204030203" pitchFamily="34" charset="0"/>
            </a:endParaRPr>
          </a:p>
        </p:txBody>
      </p:sp>
      <p:sp>
        <p:nvSpPr>
          <p:cNvPr id="16" name="TextBox 15">
            <a:extLst>
              <a:ext uri="{FF2B5EF4-FFF2-40B4-BE49-F238E27FC236}">
                <a16:creationId xmlns:a16="http://schemas.microsoft.com/office/drawing/2014/main" id="{6C80698F-7D79-0027-364E-0374E5ED001F}"/>
              </a:ext>
            </a:extLst>
          </p:cNvPr>
          <p:cNvSpPr txBox="1">
            <a:spLocks noGrp="1" noRot="1" noMove="1" noResize="1" noEditPoints="1" noAdjustHandles="1" noChangeArrowheads="1" noChangeShapeType="1"/>
          </p:cNvSpPr>
          <p:nvPr/>
        </p:nvSpPr>
        <p:spPr>
          <a:xfrm>
            <a:off x="3838416" y="4448562"/>
            <a:ext cx="1315621" cy="461665"/>
          </a:xfrm>
          <a:prstGeom prst="rect">
            <a:avLst/>
          </a:prstGeom>
          <a:noFill/>
        </p:spPr>
        <p:txBody>
          <a:bodyPr wrap="square">
            <a:spAutoFit/>
          </a:bodyPr>
          <a:lstStyle/>
          <a:p>
            <a:pPr algn="ctr"/>
            <a:r>
              <a:rPr lang="en-US" sz="1200">
                <a:solidFill>
                  <a:schemeClr val="accent1"/>
                </a:solidFill>
                <a:cs typeface="Lato Medium" panose="020F0602020204030203" pitchFamily="34" charset="0"/>
              </a:rPr>
              <a:t>80</a:t>
            </a:r>
            <a:r>
              <a:rPr lang="en-US" sz="1200" baseline="30000">
                <a:solidFill>
                  <a:schemeClr val="accent1"/>
                </a:solidFill>
                <a:cs typeface="Lato Medium" panose="020F0602020204030203" pitchFamily="34" charset="0"/>
              </a:rPr>
              <a:t>th</a:t>
            </a:r>
            <a:r>
              <a:rPr lang="en-US" sz="1200">
                <a:solidFill>
                  <a:schemeClr val="accent1"/>
                </a:solidFill>
                <a:cs typeface="Lato Medium" panose="020F0602020204030203" pitchFamily="34" charset="0"/>
              </a:rPr>
              <a:t> percentile or above</a:t>
            </a:r>
            <a:endParaRPr lang="en-US" sz="1200" cap="none">
              <a:solidFill>
                <a:schemeClr val="accent1"/>
              </a:solidFill>
              <a:cs typeface="Lato Medium" panose="020F0602020204030203" pitchFamily="34" charset="0"/>
            </a:endParaRPr>
          </a:p>
        </p:txBody>
      </p:sp>
      <p:sp>
        <p:nvSpPr>
          <p:cNvPr id="17" name="TextBox 16">
            <a:extLst>
              <a:ext uri="{FF2B5EF4-FFF2-40B4-BE49-F238E27FC236}">
                <a16:creationId xmlns:a16="http://schemas.microsoft.com/office/drawing/2014/main" id="{EE1BD5F4-6AAF-99E7-AA4F-CEBC427585AA}"/>
              </a:ext>
            </a:extLst>
          </p:cNvPr>
          <p:cNvSpPr txBox="1">
            <a:spLocks noGrp="1" noRot="1" noMove="1" noResize="1" noEditPoints="1" noAdjustHandles="1" noChangeArrowheads="1" noChangeShapeType="1"/>
          </p:cNvSpPr>
          <p:nvPr/>
        </p:nvSpPr>
        <p:spPr>
          <a:xfrm>
            <a:off x="6074164" y="4448561"/>
            <a:ext cx="1564671" cy="461665"/>
          </a:xfrm>
          <a:prstGeom prst="rect">
            <a:avLst/>
          </a:prstGeom>
          <a:noFill/>
        </p:spPr>
        <p:txBody>
          <a:bodyPr wrap="square">
            <a:spAutoFit/>
          </a:bodyPr>
          <a:lstStyle/>
          <a:p>
            <a:pPr algn="ctr"/>
            <a:r>
              <a:rPr lang="en-US" sz="1200">
                <a:solidFill>
                  <a:schemeClr val="accent1"/>
                </a:solidFill>
                <a:cs typeface="Lato Medium" panose="020F0602020204030203" pitchFamily="34" charset="0"/>
              </a:rPr>
              <a:t>Percent and number of students</a:t>
            </a:r>
            <a:endParaRPr lang="en-US" sz="1200" cap="none">
              <a:solidFill>
                <a:schemeClr val="accent1"/>
              </a:solidFill>
              <a:cs typeface="Lato Medium" panose="020F0602020204030203" pitchFamily="34" charset="0"/>
            </a:endParaRPr>
          </a:p>
        </p:txBody>
      </p:sp>
    </p:spTree>
    <p:extLst>
      <p:ext uri="{BB962C8B-B14F-4D97-AF65-F5344CB8AC3E}">
        <p14:creationId xmlns:p14="http://schemas.microsoft.com/office/powerpoint/2010/main" val="311068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3FE5FBD-7194-EC50-493A-ED5BE92AF70A}"/>
              </a:ext>
            </a:extLst>
          </p:cNvPr>
          <p:cNvSpPr>
            <a:spLocks noGrp="1" noRot="1" noMove="1" noResize="1" noEditPoints="1" noAdjustHandles="1" noChangeArrowheads="1" noChangeShapeType="1"/>
          </p:cNvSpPr>
          <p:nvPr/>
        </p:nvSpPr>
        <p:spPr>
          <a:xfrm>
            <a:off x="0" y="0"/>
            <a:ext cx="3008229" cy="51435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8446C65-FB9C-912D-161C-47D9F5BFA113}"/>
              </a:ext>
            </a:extLst>
          </p:cNvPr>
          <p:cNvSpPr>
            <a:spLocks noGrp="1" noRot="1" noMove="1" noResize="1" noEditPoints="1" noAdjustHandles="1" noChangeArrowheads="1" noChangeShapeType="1"/>
          </p:cNvSpPr>
          <p:nvPr>
            <p:ph type="body" sz="quarter" idx="13"/>
          </p:nvPr>
        </p:nvSpPr>
        <p:spPr>
          <a:xfrm>
            <a:off x="206616" y="1966207"/>
            <a:ext cx="2594996" cy="413942"/>
          </a:xfrm>
        </p:spPr>
        <p:txBody>
          <a:bodyPr/>
          <a:lstStyle/>
          <a:p>
            <a:r>
              <a:rPr lang="en-US" sz="1400">
                <a:solidFill>
                  <a:srgbClr val="FFFFFF"/>
                </a:solidFill>
              </a:rPr>
              <a:t>(Get Help/Discuss/Get Info)</a:t>
            </a:r>
          </a:p>
        </p:txBody>
      </p:sp>
      <p:sp>
        <p:nvSpPr>
          <p:cNvPr id="3" name="Title 2">
            <a:extLst>
              <a:ext uri="{FF2B5EF4-FFF2-40B4-BE49-F238E27FC236}">
                <a16:creationId xmlns:a16="http://schemas.microsoft.com/office/drawing/2014/main" id="{D2A1A0F3-4A0D-E3DF-6C44-5F5224AA57E5}"/>
              </a:ext>
            </a:extLst>
          </p:cNvPr>
          <p:cNvSpPr>
            <a:spLocks noGrp="1" noRot="1" noMove="1" noResize="1" noEditPoints="1" noAdjustHandles="1" noChangeArrowheads="1" noChangeShapeType="1"/>
          </p:cNvSpPr>
          <p:nvPr>
            <p:ph type="title"/>
          </p:nvPr>
        </p:nvSpPr>
        <p:spPr>
          <a:xfrm>
            <a:off x="171646" y="658982"/>
            <a:ext cx="2718013" cy="1514196"/>
          </a:xfrm>
        </p:spPr>
        <p:txBody>
          <a:bodyPr/>
          <a:lstStyle/>
          <a:p>
            <a:r>
              <a:rPr lang="en-US" sz="2800"/>
              <a:t>Students’ top 10 requests for assistance </a:t>
            </a:r>
          </a:p>
        </p:txBody>
      </p:sp>
      <p:pic>
        <p:nvPicPr>
          <p:cNvPr id="5" name="Picture 4">
            <a:extLst>
              <a:ext uri="{FF2B5EF4-FFF2-40B4-BE49-F238E27FC236}">
                <a16:creationId xmlns:a16="http://schemas.microsoft.com/office/drawing/2014/main" id="{D5EDD574-5E25-AE06-C207-ED68BD28B33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4969" t="16124" r="14128" b="9955"/>
          <a:stretch/>
        </p:blipFill>
        <p:spPr>
          <a:xfrm>
            <a:off x="3535448" y="598022"/>
            <a:ext cx="5200650" cy="4189799"/>
          </a:xfrm>
          <a:prstGeom prst="rect">
            <a:avLst/>
          </a:prstGeom>
        </p:spPr>
      </p:pic>
      <p:sp>
        <p:nvSpPr>
          <p:cNvPr id="6" name="TextBox 5">
            <a:extLst>
              <a:ext uri="{FF2B5EF4-FFF2-40B4-BE49-F238E27FC236}">
                <a16:creationId xmlns:a16="http://schemas.microsoft.com/office/drawing/2014/main" id="{1F1E3491-0C97-3F49-938A-6379FD8240DF}"/>
              </a:ext>
            </a:extLst>
          </p:cNvPr>
          <p:cNvSpPr txBox="1"/>
          <p:nvPr/>
        </p:nvSpPr>
        <p:spPr>
          <a:xfrm>
            <a:off x="4231292" y="598022"/>
            <a:ext cx="3389376" cy="211755"/>
          </a:xfrm>
          <a:prstGeom prst="rect">
            <a:avLst/>
          </a:prstGeom>
        </p:spPr>
        <p:txBody>
          <a:bodyPr vert="horz" wrap="square" lIns="91440" tIns="45720" rIns="91440" bIns="45720" rtlCol="0" anchor="ctr">
            <a:noAutofit/>
          </a:bodyPr>
          <a:lstStyle/>
          <a:p>
            <a:endParaRPr lang="en-US" sz="2000" b="1" cap="none">
              <a:solidFill>
                <a:schemeClr val="accent1"/>
              </a:solidFill>
              <a:cs typeface="Lato Medium" panose="020F0602020204030203" pitchFamily="34" charset="0"/>
            </a:endParaRPr>
          </a:p>
        </p:txBody>
      </p:sp>
      <p:sp>
        <p:nvSpPr>
          <p:cNvPr id="7" name="TextBox 6">
            <a:extLst>
              <a:ext uri="{FF2B5EF4-FFF2-40B4-BE49-F238E27FC236}">
                <a16:creationId xmlns:a16="http://schemas.microsoft.com/office/drawing/2014/main" id="{00E98E20-4CBE-CCF3-26F3-5C217B942FEE}"/>
              </a:ext>
            </a:extLst>
          </p:cNvPr>
          <p:cNvSpPr txBox="1"/>
          <p:nvPr/>
        </p:nvSpPr>
        <p:spPr>
          <a:xfrm>
            <a:off x="4133756" y="626091"/>
            <a:ext cx="3621024" cy="211755"/>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First request</a:t>
            </a:r>
          </a:p>
        </p:txBody>
      </p:sp>
      <p:sp>
        <p:nvSpPr>
          <p:cNvPr id="8" name="TextBox 7">
            <a:extLst>
              <a:ext uri="{FF2B5EF4-FFF2-40B4-BE49-F238E27FC236}">
                <a16:creationId xmlns:a16="http://schemas.microsoft.com/office/drawing/2014/main" id="{A1B11E04-5C26-5BE6-2C0E-94C8C2185AB6}"/>
              </a:ext>
            </a:extLst>
          </p:cNvPr>
          <p:cNvSpPr txBox="1"/>
          <p:nvPr/>
        </p:nvSpPr>
        <p:spPr>
          <a:xfrm>
            <a:off x="4131724" y="1000756"/>
            <a:ext cx="3621024" cy="211755"/>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Second request</a:t>
            </a:r>
          </a:p>
        </p:txBody>
      </p:sp>
      <p:sp>
        <p:nvSpPr>
          <p:cNvPr id="9" name="TextBox 8">
            <a:extLst>
              <a:ext uri="{FF2B5EF4-FFF2-40B4-BE49-F238E27FC236}">
                <a16:creationId xmlns:a16="http://schemas.microsoft.com/office/drawing/2014/main" id="{925410BC-F408-15C5-8885-1C2F26638C33}"/>
              </a:ext>
            </a:extLst>
          </p:cNvPr>
          <p:cNvSpPr txBox="1"/>
          <p:nvPr/>
        </p:nvSpPr>
        <p:spPr>
          <a:xfrm>
            <a:off x="4129692" y="1375421"/>
            <a:ext cx="3621024" cy="211755"/>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T</a:t>
            </a:r>
            <a:r>
              <a:rPr lang="en-US" sz="1400" b="1" cap="none">
                <a:solidFill>
                  <a:srgbClr val="022B57"/>
                </a:solidFill>
                <a:cs typeface="Lato Medium" panose="020F0602020204030203" pitchFamily="34" charset="0"/>
              </a:rPr>
              <a:t>hird request</a:t>
            </a:r>
          </a:p>
        </p:txBody>
      </p:sp>
      <p:sp>
        <p:nvSpPr>
          <p:cNvPr id="10" name="TextBox 9">
            <a:extLst>
              <a:ext uri="{FF2B5EF4-FFF2-40B4-BE49-F238E27FC236}">
                <a16:creationId xmlns:a16="http://schemas.microsoft.com/office/drawing/2014/main" id="{AB4DC123-4414-09DE-6075-499C35F99244}"/>
              </a:ext>
            </a:extLst>
          </p:cNvPr>
          <p:cNvSpPr txBox="1"/>
          <p:nvPr/>
        </p:nvSpPr>
        <p:spPr>
          <a:xfrm>
            <a:off x="4127660" y="1750086"/>
            <a:ext cx="3621024" cy="211755"/>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Fourth request</a:t>
            </a:r>
          </a:p>
        </p:txBody>
      </p:sp>
      <p:sp>
        <p:nvSpPr>
          <p:cNvPr id="11" name="TextBox 10">
            <a:extLst>
              <a:ext uri="{FF2B5EF4-FFF2-40B4-BE49-F238E27FC236}">
                <a16:creationId xmlns:a16="http://schemas.microsoft.com/office/drawing/2014/main" id="{9EC2B8BA-F4F4-F657-C79E-E2BC7FDB58BE}"/>
              </a:ext>
            </a:extLst>
          </p:cNvPr>
          <p:cNvSpPr txBox="1"/>
          <p:nvPr/>
        </p:nvSpPr>
        <p:spPr>
          <a:xfrm>
            <a:off x="4125628" y="2124751"/>
            <a:ext cx="3621024" cy="211755"/>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Fifth request</a:t>
            </a:r>
          </a:p>
        </p:txBody>
      </p:sp>
      <p:sp>
        <p:nvSpPr>
          <p:cNvPr id="12" name="TextBox 11">
            <a:extLst>
              <a:ext uri="{FF2B5EF4-FFF2-40B4-BE49-F238E27FC236}">
                <a16:creationId xmlns:a16="http://schemas.microsoft.com/office/drawing/2014/main" id="{CFF69CCB-5A9B-D7FA-F9D7-9AAEC31FB5F6}"/>
              </a:ext>
            </a:extLst>
          </p:cNvPr>
          <p:cNvSpPr txBox="1"/>
          <p:nvPr/>
        </p:nvSpPr>
        <p:spPr>
          <a:xfrm>
            <a:off x="4123596" y="2499416"/>
            <a:ext cx="3621024" cy="211755"/>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Sixth</a:t>
            </a:r>
            <a:r>
              <a:rPr lang="en-US" sz="1400" b="1" cap="none">
                <a:solidFill>
                  <a:srgbClr val="022B57"/>
                </a:solidFill>
                <a:cs typeface="Lato Medium" panose="020F0602020204030203" pitchFamily="34" charset="0"/>
              </a:rPr>
              <a:t> request</a:t>
            </a:r>
          </a:p>
        </p:txBody>
      </p:sp>
      <p:sp>
        <p:nvSpPr>
          <p:cNvPr id="13" name="TextBox 12">
            <a:extLst>
              <a:ext uri="{FF2B5EF4-FFF2-40B4-BE49-F238E27FC236}">
                <a16:creationId xmlns:a16="http://schemas.microsoft.com/office/drawing/2014/main" id="{FF963739-B6B6-1905-672E-006F73226F50}"/>
              </a:ext>
            </a:extLst>
          </p:cNvPr>
          <p:cNvSpPr txBox="1"/>
          <p:nvPr/>
        </p:nvSpPr>
        <p:spPr>
          <a:xfrm>
            <a:off x="4115468" y="2874081"/>
            <a:ext cx="3621024" cy="211755"/>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Seventh</a:t>
            </a:r>
            <a:r>
              <a:rPr lang="en-US" sz="1400" b="1" cap="none">
                <a:solidFill>
                  <a:srgbClr val="022B57"/>
                </a:solidFill>
                <a:cs typeface="Lato Medium" panose="020F0602020204030203" pitchFamily="34" charset="0"/>
              </a:rPr>
              <a:t> request</a:t>
            </a:r>
          </a:p>
        </p:txBody>
      </p:sp>
      <p:sp>
        <p:nvSpPr>
          <p:cNvPr id="14" name="TextBox 13">
            <a:extLst>
              <a:ext uri="{FF2B5EF4-FFF2-40B4-BE49-F238E27FC236}">
                <a16:creationId xmlns:a16="http://schemas.microsoft.com/office/drawing/2014/main" id="{3CA65A05-7496-D92D-EF97-5B0A96E75F80}"/>
              </a:ext>
            </a:extLst>
          </p:cNvPr>
          <p:cNvSpPr txBox="1"/>
          <p:nvPr/>
        </p:nvSpPr>
        <p:spPr>
          <a:xfrm>
            <a:off x="4121564" y="3248746"/>
            <a:ext cx="3621024" cy="211755"/>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Eight</a:t>
            </a:r>
            <a:r>
              <a:rPr lang="en-US" sz="1400" b="1" cap="none">
                <a:solidFill>
                  <a:srgbClr val="022B57"/>
                </a:solidFill>
                <a:cs typeface="Lato Medium" panose="020F0602020204030203" pitchFamily="34" charset="0"/>
              </a:rPr>
              <a:t> request</a:t>
            </a:r>
          </a:p>
        </p:txBody>
      </p:sp>
      <p:sp>
        <p:nvSpPr>
          <p:cNvPr id="15" name="TextBox 14">
            <a:extLst>
              <a:ext uri="{FF2B5EF4-FFF2-40B4-BE49-F238E27FC236}">
                <a16:creationId xmlns:a16="http://schemas.microsoft.com/office/drawing/2014/main" id="{1F71EFAB-4F9E-3ED9-5009-44AFB329DE9F}"/>
              </a:ext>
            </a:extLst>
          </p:cNvPr>
          <p:cNvSpPr txBox="1"/>
          <p:nvPr/>
        </p:nvSpPr>
        <p:spPr>
          <a:xfrm>
            <a:off x="4119532" y="3623411"/>
            <a:ext cx="3621024" cy="211755"/>
          </a:xfrm>
          <a:prstGeom prst="rect">
            <a:avLst/>
          </a:prstGeom>
        </p:spPr>
        <p:txBody>
          <a:bodyPr vert="horz" wrap="square" lIns="91440" tIns="45720" rIns="91440" bIns="45720" rtlCol="0" anchor="ctr">
            <a:noAutofit/>
          </a:bodyPr>
          <a:lstStyle/>
          <a:p>
            <a:r>
              <a:rPr lang="en-US" sz="1400" b="1" cap="none">
                <a:solidFill>
                  <a:srgbClr val="022B57"/>
                </a:solidFill>
                <a:cs typeface="Lato Medium" panose="020F0602020204030203" pitchFamily="34" charset="0"/>
              </a:rPr>
              <a:t>Ninth request</a:t>
            </a:r>
          </a:p>
        </p:txBody>
      </p:sp>
      <p:sp>
        <p:nvSpPr>
          <p:cNvPr id="16" name="TextBox 15">
            <a:extLst>
              <a:ext uri="{FF2B5EF4-FFF2-40B4-BE49-F238E27FC236}">
                <a16:creationId xmlns:a16="http://schemas.microsoft.com/office/drawing/2014/main" id="{9F424184-BBAD-1936-9D7B-3E6F05F7DBC6}"/>
              </a:ext>
            </a:extLst>
          </p:cNvPr>
          <p:cNvSpPr txBox="1"/>
          <p:nvPr/>
        </p:nvSpPr>
        <p:spPr>
          <a:xfrm>
            <a:off x="4117500" y="3998076"/>
            <a:ext cx="3621024" cy="211755"/>
          </a:xfrm>
          <a:prstGeom prst="rect">
            <a:avLst/>
          </a:prstGeom>
        </p:spPr>
        <p:txBody>
          <a:bodyPr vert="horz" wrap="square" lIns="91440" tIns="45720" rIns="91440" bIns="45720" rtlCol="0" anchor="ctr">
            <a:noAutofit/>
          </a:bodyPr>
          <a:lstStyle/>
          <a:p>
            <a:r>
              <a:rPr lang="en-US" sz="1400" b="1">
                <a:solidFill>
                  <a:srgbClr val="022B57"/>
                </a:solidFill>
                <a:cs typeface="Lato Medium" panose="020F0602020204030203" pitchFamily="34" charset="0"/>
              </a:rPr>
              <a:t>Tenth</a:t>
            </a:r>
            <a:r>
              <a:rPr lang="en-US" sz="1400" b="1" cap="none">
                <a:solidFill>
                  <a:srgbClr val="022B57"/>
                </a:solidFill>
                <a:cs typeface="Lato Medium" panose="020F0602020204030203" pitchFamily="34" charset="0"/>
              </a:rPr>
              <a:t> request</a:t>
            </a:r>
          </a:p>
        </p:txBody>
      </p:sp>
      <p:sp>
        <p:nvSpPr>
          <p:cNvPr id="17" name="TextBox 16">
            <a:extLst>
              <a:ext uri="{FF2B5EF4-FFF2-40B4-BE49-F238E27FC236}">
                <a16:creationId xmlns:a16="http://schemas.microsoft.com/office/drawing/2014/main" id="{C093F2E2-CD31-C734-8523-0B2D95010DF2}"/>
              </a:ext>
            </a:extLst>
          </p:cNvPr>
          <p:cNvSpPr txBox="1"/>
          <p:nvPr/>
        </p:nvSpPr>
        <p:spPr>
          <a:xfrm>
            <a:off x="7948009" y="618342"/>
            <a:ext cx="527712" cy="219504"/>
          </a:xfrm>
          <a:prstGeom prst="rect">
            <a:avLst/>
          </a:prstGeom>
        </p:spPr>
        <p:txBody>
          <a:bodyPr vert="horz" wrap="none" lIns="91440" tIns="45720" rIns="91440" bIns="45720" rtlCol="0" anchor="ctr">
            <a:noAutofit/>
          </a:bodyPr>
          <a:lstStyle/>
          <a:p>
            <a:r>
              <a:rPr lang="en-US" sz="1400" b="1" cap="none">
                <a:solidFill>
                  <a:srgbClr val="022B57"/>
                </a:solidFill>
                <a:cs typeface="Lato Medium" panose="020F0602020204030203" pitchFamily="34" charset="0"/>
              </a:rPr>
              <a:t>XX</a:t>
            </a:r>
          </a:p>
        </p:txBody>
      </p:sp>
      <p:sp>
        <p:nvSpPr>
          <p:cNvPr id="18" name="TextBox 17">
            <a:extLst>
              <a:ext uri="{FF2B5EF4-FFF2-40B4-BE49-F238E27FC236}">
                <a16:creationId xmlns:a16="http://schemas.microsoft.com/office/drawing/2014/main" id="{A906D915-7B9A-B298-AD7C-FB6E2550D783}"/>
              </a:ext>
            </a:extLst>
          </p:cNvPr>
          <p:cNvSpPr txBox="1"/>
          <p:nvPr/>
        </p:nvSpPr>
        <p:spPr>
          <a:xfrm>
            <a:off x="7945977" y="993007"/>
            <a:ext cx="527712" cy="219504"/>
          </a:xfrm>
          <a:prstGeom prst="rect">
            <a:avLst/>
          </a:prstGeom>
        </p:spPr>
        <p:txBody>
          <a:bodyPr vert="horz" wrap="none" lIns="91440" tIns="45720" rIns="91440" bIns="45720" rtlCol="0" anchor="ctr">
            <a:noAutofit/>
          </a:bodyPr>
          <a:lstStyle/>
          <a:p>
            <a:r>
              <a:rPr lang="en-US" sz="1400" b="1" cap="none">
                <a:solidFill>
                  <a:srgbClr val="022B57"/>
                </a:solidFill>
                <a:cs typeface="Lato Medium" panose="020F0602020204030203" pitchFamily="34" charset="0"/>
              </a:rPr>
              <a:t>XX</a:t>
            </a:r>
          </a:p>
        </p:txBody>
      </p:sp>
      <p:sp>
        <p:nvSpPr>
          <p:cNvPr id="19" name="TextBox 18">
            <a:extLst>
              <a:ext uri="{FF2B5EF4-FFF2-40B4-BE49-F238E27FC236}">
                <a16:creationId xmlns:a16="http://schemas.microsoft.com/office/drawing/2014/main" id="{4FBB9317-17B6-1BBF-C860-8AE025C78FA9}"/>
              </a:ext>
            </a:extLst>
          </p:cNvPr>
          <p:cNvSpPr txBox="1"/>
          <p:nvPr/>
        </p:nvSpPr>
        <p:spPr>
          <a:xfrm>
            <a:off x="7943945" y="1367672"/>
            <a:ext cx="527712" cy="219504"/>
          </a:xfrm>
          <a:prstGeom prst="rect">
            <a:avLst/>
          </a:prstGeom>
        </p:spPr>
        <p:txBody>
          <a:bodyPr vert="horz" wrap="non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sp>
        <p:nvSpPr>
          <p:cNvPr id="20" name="TextBox 19">
            <a:extLst>
              <a:ext uri="{FF2B5EF4-FFF2-40B4-BE49-F238E27FC236}">
                <a16:creationId xmlns:a16="http://schemas.microsoft.com/office/drawing/2014/main" id="{16F8362F-0F0E-CE8E-8256-E566B15088C3}"/>
              </a:ext>
            </a:extLst>
          </p:cNvPr>
          <p:cNvSpPr txBox="1"/>
          <p:nvPr/>
        </p:nvSpPr>
        <p:spPr>
          <a:xfrm>
            <a:off x="7941913" y="1742337"/>
            <a:ext cx="527712" cy="219504"/>
          </a:xfrm>
          <a:prstGeom prst="rect">
            <a:avLst/>
          </a:prstGeom>
        </p:spPr>
        <p:txBody>
          <a:bodyPr vert="horz" wrap="none" lIns="91440" tIns="45720" rIns="91440" bIns="45720" rtlCol="0" anchor="ctr">
            <a:noAutofit/>
          </a:bodyPr>
          <a:lstStyle/>
          <a:p>
            <a:r>
              <a:rPr lang="en-US" sz="1400" b="1" cap="none">
                <a:solidFill>
                  <a:srgbClr val="022B57"/>
                </a:solidFill>
                <a:cs typeface="Lato Medium" panose="020F0602020204030203" pitchFamily="34" charset="0"/>
              </a:rPr>
              <a:t>XX</a:t>
            </a:r>
          </a:p>
        </p:txBody>
      </p:sp>
      <p:sp>
        <p:nvSpPr>
          <p:cNvPr id="21" name="TextBox 20">
            <a:extLst>
              <a:ext uri="{FF2B5EF4-FFF2-40B4-BE49-F238E27FC236}">
                <a16:creationId xmlns:a16="http://schemas.microsoft.com/office/drawing/2014/main" id="{ED06B318-B440-0840-FA08-4742809411BE}"/>
              </a:ext>
            </a:extLst>
          </p:cNvPr>
          <p:cNvSpPr txBox="1"/>
          <p:nvPr/>
        </p:nvSpPr>
        <p:spPr>
          <a:xfrm>
            <a:off x="7939881" y="2117002"/>
            <a:ext cx="527712" cy="219504"/>
          </a:xfrm>
          <a:prstGeom prst="rect">
            <a:avLst/>
          </a:prstGeom>
        </p:spPr>
        <p:txBody>
          <a:bodyPr vert="horz" wrap="none" lIns="91440" tIns="45720" rIns="91440" bIns="45720" rtlCol="0" anchor="ctr">
            <a:noAutofit/>
          </a:bodyPr>
          <a:lstStyle/>
          <a:p>
            <a:r>
              <a:rPr lang="en-US" sz="1400" b="1" cap="none">
                <a:solidFill>
                  <a:srgbClr val="022B57"/>
                </a:solidFill>
                <a:cs typeface="Lato Medium" panose="020F0602020204030203" pitchFamily="34" charset="0"/>
              </a:rPr>
              <a:t>XX</a:t>
            </a:r>
          </a:p>
        </p:txBody>
      </p:sp>
      <p:sp>
        <p:nvSpPr>
          <p:cNvPr id="22" name="TextBox 21">
            <a:extLst>
              <a:ext uri="{FF2B5EF4-FFF2-40B4-BE49-F238E27FC236}">
                <a16:creationId xmlns:a16="http://schemas.microsoft.com/office/drawing/2014/main" id="{A96E03BC-6BE3-C1CD-0D4D-1B991D2D520C}"/>
              </a:ext>
            </a:extLst>
          </p:cNvPr>
          <p:cNvSpPr txBox="1"/>
          <p:nvPr/>
        </p:nvSpPr>
        <p:spPr>
          <a:xfrm>
            <a:off x="7937849" y="2491667"/>
            <a:ext cx="527712" cy="219504"/>
          </a:xfrm>
          <a:prstGeom prst="rect">
            <a:avLst/>
          </a:prstGeom>
        </p:spPr>
        <p:txBody>
          <a:bodyPr vert="horz" wrap="non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sp>
        <p:nvSpPr>
          <p:cNvPr id="23" name="TextBox 22">
            <a:extLst>
              <a:ext uri="{FF2B5EF4-FFF2-40B4-BE49-F238E27FC236}">
                <a16:creationId xmlns:a16="http://schemas.microsoft.com/office/drawing/2014/main" id="{079670C7-9770-A480-0978-8728EC124C81}"/>
              </a:ext>
            </a:extLst>
          </p:cNvPr>
          <p:cNvSpPr txBox="1"/>
          <p:nvPr/>
        </p:nvSpPr>
        <p:spPr>
          <a:xfrm>
            <a:off x="7929721" y="2866332"/>
            <a:ext cx="527712" cy="219504"/>
          </a:xfrm>
          <a:prstGeom prst="rect">
            <a:avLst/>
          </a:prstGeom>
        </p:spPr>
        <p:txBody>
          <a:bodyPr vert="horz" wrap="non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sp>
        <p:nvSpPr>
          <p:cNvPr id="24" name="TextBox 23">
            <a:extLst>
              <a:ext uri="{FF2B5EF4-FFF2-40B4-BE49-F238E27FC236}">
                <a16:creationId xmlns:a16="http://schemas.microsoft.com/office/drawing/2014/main" id="{A8FDD78A-0B82-CB65-0223-40CDDD4C4A03}"/>
              </a:ext>
            </a:extLst>
          </p:cNvPr>
          <p:cNvSpPr txBox="1"/>
          <p:nvPr/>
        </p:nvSpPr>
        <p:spPr>
          <a:xfrm>
            <a:off x="7935817" y="3240997"/>
            <a:ext cx="527712" cy="219504"/>
          </a:xfrm>
          <a:prstGeom prst="rect">
            <a:avLst/>
          </a:prstGeom>
        </p:spPr>
        <p:txBody>
          <a:bodyPr vert="horz" wrap="non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sp>
        <p:nvSpPr>
          <p:cNvPr id="25" name="TextBox 24">
            <a:extLst>
              <a:ext uri="{FF2B5EF4-FFF2-40B4-BE49-F238E27FC236}">
                <a16:creationId xmlns:a16="http://schemas.microsoft.com/office/drawing/2014/main" id="{FA5C9E2A-4CA6-E517-1AF6-8194336CD4E1}"/>
              </a:ext>
            </a:extLst>
          </p:cNvPr>
          <p:cNvSpPr txBox="1"/>
          <p:nvPr/>
        </p:nvSpPr>
        <p:spPr>
          <a:xfrm>
            <a:off x="7933785" y="3615662"/>
            <a:ext cx="527712" cy="219504"/>
          </a:xfrm>
          <a:prstGeom prst="rect">
            <a:avLst/>
          </a:prstGeom>
        </p:spPr>
        <p:txBody>
          <a:bodyPr vert="horz" wrap="none" lIns="91440" tIns="45720" rIns="91440" bIns="45720" rtlCol="0" anchor="ctr">
            <a:noAutofit/>
          </a:bodyPr>
          <a:lstStyle/>
          <a:p>
            <a:r>
              <a:rPr lang="en-US" sz="1400" b="1" cap="none">
                <a:solidFill>
                  <a:srgbClr val="022B57"/>
                </a:solidFill>
                <a:cs typeface="Lato Medium" panose="020F0602020204030203" pitchFamily="34" charset="0"/>
              </a:rPr>
              <a:t>XX</a:t>
            </a:r>
          </a:p>
        </p:txBody>
      </p:sp>
      <p:sp>
        <p:nvSpPr>
          <p:cNvPr id="26" name="TextBox 25">
            <a:extLst>
              <a:ext uri="{FF2B5EF4-FFF2-40B4-BE49-F238E27FC236}">
                <a16:creationId xmlns:a16="http://schemas.microsoft.com/office/drawing/2014/main" id="{0F623F23-B76B-9F6C-F7F3-F31C6C350E57}"/>
              </a:ext>
            </a:extLst>
          </p:cNvPr>
          <p:cNvSpPr txBox="1"/>
          <p:nvPr/>
        </p:nvSpPr>
        <p:spPr>
          <a:xfrm>
            <a:off x="7931753" y="3990327"/>
            <a:ext cx="527712" cy="219504"/>
          </a:xfrm>
          <a:prstGeom prst="rect">
            <a:avLst/>
          </a:prstGeom>
        </p:spPr>
        <p:txBody>
          <a:bodyPr vert="horz" wrap="none" lIns="91440" tIns="45720" rIns="91440" bIns="45720" rtlCol="0" anchor="ctr">
            <a:noAutofit/>
          </a:bodyPr>
          <a:lstStyle/>
          <a:p>
            <a:r>
              <a:rPr lang="en-US" sz="1400" b="1">
                <a:solidFill>
                  <a:srgbClr val="022B57"/>
                </a:solidFill>
                <a:cs typeface="Lato Medium" panose="020F0602020204030203" pitchFamily="34" charset="0"/>
              </a:rPr>
              <a:t>XX</a:t>
            </a:r>
            <a:endParaRPr lang="en-US" sz="1400" b="1" cap="none">
              <a:solidFill>
                <a:srgbClr val="022B57"/>
              </a:solidFill>
              <a:cs typeface="Lato Medium" panose="020F0602020204030203" pitchFamily="34" charset="0"/>
            </a:endParaRPr>
          </a:p>
        </p:txBody>
      </p:sp>
      <p:pic>
        <p:nvPicPr>
          <p:cNvPr id="29" name="Graphic 28">
            <a:extLst>
              <a:ext uri="{FF2B5EF4-FFF2-40B4-BE49-F238E27FC236}">
                <a16:creationId xmlns:a16="http://schemas.microsoft.com/office/drawing/2014/main" id="{532BEC0C-6674-2454-40CB-DF87DA5096E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332" y="4392329"/>
            <a:ext cx="749808" cy="591515"/>
          </a:xfrm>
          <a:prstGeom prst="rect">
            <a:avLst/>
          </a:prstGeom>
        </p:spPr>
      </p:pic>
    </p:spTree>
    <p:extLst>
      <p:ext uri="{BB962C8B-B14F-4D97-AF65-F5344CB8AC3E}">
        <p14:creationId xmlns:p14="http://schemas.microsoft.com/office/powerpoint/2010/main" val="3450242140"/>
      </p:ext>
    </p:extLst>
  </p:cSld>
  <p:clrMapOvr>
    <a:masterClrMapping/>
  </p:clrMapOvr>
</p:sld>
</file>

<file path=ppt/theme/theme1.xml><?xml version="1.0" encoding="utf-8"?>
<a:theme xmlns:a="http://schemas.openxmlformats.org/drawingml/2006/main" name="RNL Theme">
  <a:themeElements>
    <a:clrScheme name="RNL blue">
      <a:dk1>
        <a:srgbClr val="000000"/>
      </a:dk1>
      <a:lt1>
        <a:srgbClr val="FFFFFF"/>
      </a:lt1>
      <a:dk2>
        <a:srgbClr val="002C5C"/>
      </a:dk2>
      <a:lt2>
        <a:srgbClr val="BDBBBB"/>
      </a:lt2>
      <a:accent1>
        <a:srgbClr val="00A8E2"/>
      </a:accent1>
      <a:accent2>
        <a:srgbClr val="ECAA00"/>
      </a:accent2>
      <a:accent3>
        <a:srgbClr val="0071CE"/>
      </a:accent3>
      <a:accent4>
        <a:srgbClr val="C3D600"/>
      </a:accent4>
      <a:accent5>
        <a:srgbClr val="898BB4"/>
      </a:accent5>
      <a:accent6>
        <a:srgbClr val="007481"/>
      </a:accent6>
      <a:hlink>
        <a:srgbClr val="0563C1"/>
      </a:hlink>
      <a:folHlink>
        <a:srgbClr val="954F72"/>
      </a:folHlink>
    </a:clrScheme>
    <a:fontScheme name="RNL PPT Aptos">
      <a:majorFont>
        <a:latin typeface="Aptos Black"/>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1600"/>
          </a:spcAft>
          <a:defRPr sz="1400" dirty="0" err="1" smtClean="0"/>
        </a:defPPr>
      </a:lstStyle>
    </a:txDef>
  </a:objectDefaults>
  <a:extraClrSchemeLst/>
  <a:extLst>
    <a:ext uri="{05A4C25C-085E-4340-85A3-A5531E510DB2}">
      <thm15:themeFamily xmlns:thm15="http://schemas.microsoft.com/office/thememl/2012/main" name="RNL_PPT_Template_0224" id="{798EC4E8-D954-4349-B95C-1646191BA684}" vid="{42535479-9E5F-4C1F-8E79-BA0C9828B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88C6E864D14429C5A78932EDC47B2" ma:contentTypeVersion="19" ma:contentTypeDescription="Create a new document." ma:contentTypeScope="" ma:versionID="e7634883eec953b7e50dfa107e790bb4">
  <xsd:schema xmlns:xsd="http://www.w3.org/2001/XMLSchema" xmlns:xs="http://www.w3.org/2001/XMLSchema" xmlns:p="http://schemas.microsoft.com/office/2006/metadata/properties" xmlns:ns1="http://schemas.microsoft.com/sharepoint/v3" xmlns:ns2="ea9f9141-6f59-45d3-a3e7-b1dfede1796f" xmlns:ns3="d39962d2-f900-4e24-9ffb-37a7dcbcf4ca" targetNamespace="http://schemas.microsoft.com/office/2006/metadata/properties" ma:root="true" ma:fieldsID="741cdc9e182418aee182ae61ba0d38ab" ns1:_="" ns2:_="" ns3:_="">
    <xsd:import namespace="http://schemas.microsoft.com/sharepoint/v3"/>
    <xsd:import namespace="ea9f9141-6f59-45d3-a3e7-b1dfede1796f"/>
    <xsd:import namespace="d39962d2-f900-4e24-9ffb-37a7dcbcf4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f9141-6f59-45d3-a3e7-b1dfede179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0bdc273-bdd2-4b43-ab27-1fe0fad78ad0}" ma:internalName="TaxCatchAll" ma:showField="CatchAllData" ma:web="ea9f9141-6f59-45d3-a3e7-b1dfede179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9962d2-f900-4e24-9ffb-37a7dcbcf4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c8e7222-8da5-4e7b-9a38-ac247c9a4f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d39962d2-f900-4e24-9ffb-37a7dcbcf4ca">
      <Terms xmlns="http://schemas.microsoft.com/office/infopath/2007/PartnerControls"/>
    </lcf76f155ced4ddcb4097134ff3c332f>
    <TaxCatchAll xmlns="ea9f9141-6f59-45d3-a3e7-b1dfede179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566512-C3DC-44AF-AF1F-2A73BBAF6C1F}">
  <ds:schemaRefs>
    <ds:schemaRef ds:uri="d39962d2-f900-4e24-9ffb-37a7dcbcf4ca"/>
    <ds:schemaRef ds:uri="ea9f9141-6f59-45d3-a3e7-b1dfede179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FE81E4-B1BB-40B0-AD3C-B3E9BFA1365C}">
  <ds:schemaRefs>
    <ds:schemaRef ds:uri="http://schemas.microsoft.com/office/2006/documentManagement/types"/>
    <ds:schemaRef ds:uri="http://schemas.openxmlformats.org/package/2006/metadata/core-properties"/>
    <ds:schemaRef ds:uri="http://www.w3.org/XML/1998/namespace"/>
    <ds:schemaRef ds:uri="d39962d2-f900-4e24-9ffb-37a7dcbcf4ca"/>
    <ds:schemaRef ds:uri="http://purl.org/dc/terms/"/>
    <ds:schemaRef ds:uri="http://purl.org/dc/elements/1.1/"/>
    <ds:schemaRef ds:uri="http://schemas.microsoft.com/office/2006/metadata/properties"/>
    <ds:schemaRef ds:uri="http://schemas.microsoft.com/office/infopath/2007/PartnerControls"/>
    <ds:schemaRef ds:uri="ea9f9141-6f59-45d3-a3e7-b1dfede1796f"/>
    <ds:schemaRef ds:uri="http://schemas.microsoft.com/sharepoint/v3"/>
    <ds:schemaRef ds:uri="http://purl.org/dc/dcmitype/"/>
  </ds:schemaRefs>
</ds:datastoreItem>
</file>

<file path=customXml/itemProps3.xml><?xml version="1.0" encoding="utf-8"?>
<ds:datastoreItem xmlns:ds="http://schemas.openxmlformats.org/officeDocument/2006/customXml" ds:itemID="{85AAAED0-11D2-4D7C-A99F-AB1932C005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RNL_PPT_Template_0224</Template>
  <TotalTime>54</TotalTime>
  <Words>2419</Words>
  <Application>Microsoft Office PowerPoint</Application>
  <PresentationFormat>On-screen Show (16:9)</PresentationFormat>
  <Paragraphs>599</Paragraphs>
  <Slides>30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Aptos Black</vt:lpstr>
      <vt:lpstr>Aptos Regular</vt:lpstr>
      <vt:lpstr>Arial</vt:lpstr>
      <vt:lpstr>Calibri</vt:lpstr>
      <vt:lpstr>Lato</vt:lpstr>
      <vt:lpstr>Lato Medium</vt:lpstr>
      <vt:lpstr>RNL Theme</vt:lpstr>
      <vt:lpstr>Sharing your Data on Campus</vt:lpstr>
      <vt:lpstr>CSI Form B - Instructions</vt:lpstr>
      <vt:lpstr>CSI Form C - Instructions</vt:lpstr>
      <vt:lpstr>MYSA Forms B and C - Instructions</vt:lpstr>
      <vt:lpstr>Identification of student risk, receptivity and outreach prioritization </vt:lpstr>
      <vt:lpstr>Are our students more or less at risk than their peers nationally?</vt:lpstr>
      <vt:lpstr>Are our students more receptive to assistance?</vt:lpstr>
      <vt:lpstr>What are some key characteristics of this incoming class?</vt:lpstr>
      <vt:lpstr>Students’ top 10 requests for assistance </vt:lpstr>
      <vt:lpstr>How are we using this information?</vt:lpstr>
      <vt:lpstr>How are we using this information?</vt:lpstr>
      <vt:lpstr>One-page version of the infographic?</vt:lpstr>
      <vt:lpstr>Are our students more or less at risk than their peers nationally?</vt:lpstr>
      <vt:lpstr>Identification of student risk, receptivity and outreach prioritization </vt:lpstr>
      <vt:lpstr>Are our students more or less at risk than their peers nationally?</vt:lpstr>
      <vt:lpstr>Are our students more receptive to assistance?</vt:lpstr>
      <vt:lpstr>What are some key characteristics of this incoming class?</vt:lpstr>
      <vt:lpstr>Students’ top 10 requests for assistance </vt:lpstr>
      <vt:lpstr>How are we using this information?</vt:lpstr>
      <vt:lpstr>How are we using this information?</vt:lpstr>
      <vt:lpstr>One-page version of the infographic?</vt:lpstr>
      <vt:lpstr>Are our students more or less at risk than their peers nationally?</vt:lpstr>
      <vt:lpstr>Mid-way through the first year: What are your first-year students saying now?</vt:lpstr>
      <vt:lpstr>In what areas have we seen growth and development in our students?</vt:lpstr>
      <vt:lpstr>What resources have our students used and what do they want next?</vt:lpstr>
      <vt:lpstr>What are some key characteristics of this incoming class?</vt:lpstr>
      <vt:lpstr>What are some key characteristics of this incoming class?</vt:lpstr>
      <vt:lpstr>Student Satisfaction</vt:lpstr>
      <vt:lpstr>How are we using this information?</vt:lpstr>
      <vt:lpstr>How are we using this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Natalie McVay</dc:creator>
  <cp:lastModifiedBy>Courtney Greene</cp:lastModifiedBy>
  <cp:revision>2</cp:revision>
  <dcterms:created xsi:type="dcterms:W3CDTF">2024-08-08T14:49:27Z</dcterms:created>
  <dcterms:modified xsi:type="dcterms:W3CDTF">2025-10-06T16:46:09Z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0x01010026C88C6E864D14429C5A78932EDC47B2</vt:lpwstr>
  </property>
  <property fmtid="{D5CDD505-2E9C-101B-9397-08002B2CF9AE}" pid="3" name="MediaServiceImageTags">
    <vt:lpwstr/>
  </property>
</Properties>
</file>