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200"/>
    <a:srgbClr val="004F9E"/>
    <a:srgbClr val="022B57"/>
    <a:srgbClr val="1C416B"/>
    <a:srgbClr val="18385F"/>
    <a:srgbClr val="0F3561"/>
    <a:srgbClr val="008492"/>
    <a:srgbClr val="EDAA00"/>
    <a:srgbClr val="929600"/>
    <a:srgbClr val="77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8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5DC01-59B9-4E82-9C0E-B777F4ECECD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19D65-DA55-4EC6-8F8E-4E7541BF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"/>
            <a:ext cx="9144000" cy="348386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1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903418" y="3982966"/>
            <a:ext cx="4412715" cy="326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03418" y="3657224"/>
            <a:ext cx="4412715" cy="32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00593" y="3320056"/>
            <a:ext cx="1541463" cy="197167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presenter photo (optional)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3">
              <a:alpha val="82000"/>
            </a:schemeClr>
          </a:solidFill>
          <a:ln>
            <a:solidFill>
              <a:schemeClr val="accent3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1145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solidFill>
              <a:schemeClr val="accent2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70391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10552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85975" y="2503017"/>
            <a:ext cx="6362700" cy="68907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292257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85975" y="2503017"/>
            <a:ext cx="6362700" cy="68907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107390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085975" y="2503018"/>
            <a:ext cx="6362700" cy="689070"/>
          </a:xfrm>
          <a:prstGeom prst="rect">
            <a:avLst/>
          </a:prstGeom>
          <a:effectLst/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80973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085975" y="2503018"/>
            <a:ext cx="6362700" cy="689070"/>
          </a:xfrm>
          <a:prstGeom prst="rect">
            <a:avLst/>
          </a:prstGeom>
          <a:effectLst/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110485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3155" y="2302689"/>
            <a:ext cx="6897687" cy="35448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7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793167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Information Slide,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17390" y="6533867"/>
            <a:ext cx="796704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fld id="{75D0D775-662B-4246-B866-EDA4B93525B5}" type="slidenum">
              <a:rPr lang="en-US" sz="900" b="0" cap="none" smtClean="0">
                <a:solidFill>
                  <a:schemeClr val="accent3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pPr algn="r"/>
              <a:t>‹#›</a:t>
            </a:fld>
            <a:endParaRPr lang="en-US" sz="900" b="0" cap="none" dirty="0">
              <a:solidFill>
                <a:schemeClr val="accent3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19131" y="1562526"/>
            <a:ext cx="6905735" cy="40901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901381"/>
            <a:ext cx="7315200" cy="47608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algn="ctr">
              <a:buNone/>
              <a:defRPr sz="2000">
                <a:solidFill>
                  <a:schemeClr val="accent1"/>
                </a:solidFill>
                <a:latin typeface="+mn-lt"/>
              </a:defRPr>
            </a:lvl2pPr>
            <a:lvl3pPr marL="9144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3pPr>
            <a:lvl4pPr marL="13716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4pPr>
            <a:lvl5pPr marL="18288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14399" y="322408"/>
            <a:ext cx="7315200" cy="57456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62823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itle, Skinny Bullet Basic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40866" y="1290005"/>
            <a:ext cx="3115733" cy="427677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>
                <a:solidFill>
                  <a:srgbClr val="444D7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40865" y="1787351"/>
            <a:ext cx="3115733" cy="445258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19633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41666" r="1219"/>
          <a:stretch/>
        </p:blipFill>
        <p:spPr>
          <a:xfrm>
            <a:off x="0" y="-33639"/>
            <a:ext cx="9163050" cy="439608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526" y="-38100"/>
            <a:ext cx="9153525" cy="440055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61710" y="4357859"/>
            <a:ext cx="1655363" cy="348827"/>
          </a:xfrm>
          <a:prstGeom prst="triangle">
            <a:avLst/>
          </a:prstGeom>
          <a:solidFill>
            <a:srgbClr val="00264E"/>
          </a:solidFill>
          <a:ln>
            <a:solidFill>
              <a:srgbClr val="002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2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61" y="3485635"/>
            <a:ext cx="3975589" cy="2899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63561" y="3159894"/>
            <a:ext cx="3975589" cy="311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2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82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, Hal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49800" y="2331251"/>
            <a:ext cx="3937000" cy="41890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3400" y="2331251"/>
            <a:ext cx="4027714" cy="41890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894556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552825" y="2410490"/>
            <a:ext cx="5133975" cy="394386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33399" y="3906123"/>
            <a:ext cx="2906486" cy="245694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Tx/>
              <a:buNone/>
              <a:defRPr baseline="0">
                <a:solidFill>
                  <a:schemeClr val="accent3"/>
                </a:solidFill>
              </a:defRPr>
            </a:lvl1pPr>
            <a:lvl2pPr marL="400050" indent="0">
              <a:buClr>
                <a:schemeClr val="accent2"/>
              </a:buClr>
              <a:buFontTx/>
              <a:buNone/>
              <a:defRPr/>
            </a:lvl2pPr>
            <a:lvl3pPr marL="914400" indent="0">
              <a:buClr>
                <a:schemeClr val="accent2"/>
              </a:buClr>
              <a:buFontTx/>
              <a:buNone/>
              <a:defRPr/>
            </a:lvl3pPr>
            <a:lvl4pPr marL="1371600" indent="0">
              <a:buClr>
                <a:schemeClr val="accent2"/>
              </a:buClr>
              <a:buFontTx/>
              <a:buNone/>
              <a:defRPr/>
            </a:lvl4pPr>
            <a:lvl5pPr marL="1828800" indent="0">
              <a:buClr>
                <a:schemeClr val="accent2"/>
              </a:buClr>
              <a:buFontTx/>
              <a:buNone/>
              <a:defRPr/>
            </a:lvl5pPr>
          </a:lstStyle>
          <a:p>
            <a:pPr lvl="0"/>
            <a:r>
              <a:rPr lang="en-US" dirty="0"/>
              <a:t>Click to edit stat or important data point; format to fit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33398" y="2410490"/>
            <a:ext cx="2906487" cy="148692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600" b="1" cap="none" spc="0">
                <a:ln w="6600">
                  <a:noFill/>
                  <a:prstDash val="solid"/>
                </a:ln>
                <a:solidFill>
                  <a:schemeClr val="accent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923980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2365587"/>
            <a:ext cx="4015558" cy="41890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82067" y="2730700"/>
            <a:ext cx="4004732" cy="43497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accent3"/>
                </a:solidFill>
              </a:defRPr>
            </a:lvl1pPr>
            <a:lvl2pPr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state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674591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906351" y="2373094"/>
            <a:ext cx="7323248" cy="39617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447477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714499" y="2305762"/>
            <a:ext cx="5715000" cy="22320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accent3"/>
                </a:solidFill>
              </a:defRPr>
            </a:lvl1pPr>
            <a:lvl2pPr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1714499" y="4537787"/>
            <a:ext cx="4953000" cy="966788"/>
          </a:xfrm>
          <a:prstGeom prst="rect">
            <a:avLst/>
          </a:prstGeom>
        </p:spPr>
        <p:txBody>
          <a:bodyPr/>
          <a:lstStyle>
            <a:lvl1pPr>
              <a:buNone/>
              <a:defRPr sz="1400" b="0" baseline="0">
                <a:solidFill>
                  <a:schemeClr val="accent3"/>
                </a:solidFill>
              </a:defRPr>
            </a:lvl1pPr>
            <a:lvl2pPr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first/last name</a:t>
            </a:r>
          </a:p>
          <a:p>
            <a:pPr lvl="0"/>
            <a:r>
              <a:rPr lang="en-US" dirty="0"/>
              <a:t>Title, institution name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681462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920924"/>
            <a:ext cx="5562600" cy="14241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Thank you message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9839" y="2727917"/>
            <a:ext cx="5327561" cy="3454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2390948"/>
            <a:ext cx="5327561" cy="326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80709" y="5951579"/>
            <a:ext cx="4162686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00" i="1" dirty="0">
                <a:solidFill>
                  <a:schemeClr val="bg1"/>
                </a:solidFill>
              </a:rPr>
              <a:t>All material in this presentation, including text and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images, is the property of </a:t>
            </a:r>
            <a:r>
              <a:rPr lang="en-US" sz="1000" i="1" dirty="0" err="1">
                <a:solidFill>
                  <a:schemeClr val="bg1"/>
                </a:solidFill>
              </a:rPr>
              <a:t>Ruffalo</a:t>
            </a:r>
            <a:r>
              <a:rPr lang="en-US" sz="1000" i="1" dirty="0">
                <a:solidFill>
                  <a:schemeClr val="bg1"/>
                </a:solidFill>
              </a:rPr>
              <a:t> Noel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Levitz. Permission is required to reproduce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405308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920924"/>
            <a:ext cx="5562600" cy="14241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Thank you message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9839" y="2727917"/>
            <a:ext cx="5327561" cy="3454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2390948"/>
            <a:ext cx="5327561" cy="326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80709" y="5951579"/>
            <a:ext cx="4162686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00" i="1" dirty="0">
                <a:solidFill>
                  <a:schemeClr val="bg1"/>
                </a:solidFill>
              </a:rPr>
              <a:t>All material in this presentation, including text and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images, is the property of </a:t>
            </a:r>
            <a:r>
              <a:rPr lang="en-US" sz="1000" i="1" dirty="0" err="1">
                <a:solidFill>
                  <a:schemeClr val="bg1"/>
                </a:solidFill>
              </a:rPr>
              <a:t>Ruffalo</a:t>
            </a:r>
            <a:r>
              <a:rPr lang="en-US" sz="1000" i="1" dirty="0">
                <a:solidFill>
                  <a:schemeClr val="bg1"/>
                </a:solidFill>
              </a:rPr>
              <a:t> Noel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Levitz. Permission is required to reproduce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58199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7"/>
          <a:stretch/>
        </p:blipFill>
        <p:spPr>
          <a:xfrm>
            <a:off x="0" y="-38099"/>
            <a:ext cx="9156598" cy="4381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526" y="-38100"/>
            <a:ext cx="9153525" cy="440055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61710" y="4349392"/>
            <a:ext cx="1655363" cy="348827"/>
          </a:xfrm>
          <a:prstGeom prst="triangle">
            <a:avLst/>
          </a:prstGeom>
          <a:solidFill>
            <a:srgbClr val="18385F"/>
          </a:solidFill>
          <a:ln>
            <a:solidFill>
              <a:srgbClr val="183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3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61" y="3485635"/>
            <a:ext cx="3975589" cy="2899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63561" y="3159894"/>
            <a:ext cx="3975589" cy="311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88320" y="2554215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88320" y="3258438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88320" y="3958494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888320" y="4665694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1875234" y="5418137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4" hasCustomPrompt="1"/>
          </p:nvPr>
        </p:nvSpPr>
        <p:spPr>
          <a:xfrm>
            <a:off x="1264878" y="2596481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5" name="Text Placeholder 63"/>
          <p:cNvSpPr>
            <a:spLocks noGrp="1"/>
          </p:cNvSpPr>
          <p:nvPr>
            <p:ph type="body" sz="quarter" idx="35" hasCustomPrompt="1"/>
          </p:nvPr>
        </p:nvSpPr>
        <p:spPr>
          <a:xfrm>
            <a:off x="1264383" y="3303681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6" name="Text Placeholder 63"/>
          <p:cNvSpPr>
            <a:spLocks noGrp="1"/>
          </p:cNvSpPr>
          <p:nvPr>
            <p:ph type="body" sz="quarter" idx="36" hasCustomPrompt="1"/>
          </p:nvPr>
        </p:nvSpPr>
        <p:spPr>
          <a:xfrm>
            <a:off x="1264383" y="4006714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7" name="Text Placeholder 63"/>
          <p:cNvSpPr>
            <a:spLocks noGrp="1"/>
          </p:cNvSpPr>
          <p:nvPr>
            <p:ph type="body" sz="quarter" idx="37" hasCustomPrompt="1"/>
          </p:nvPr>
        </p:nvSpPr>
        <p:spPr>
          <a:xfrm>
            <a:off x="1264383" y="4708425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8" name="Text Placeholder 63"/>
          <p:cNvSpPr>
            <a:spLocks noGrp="1"/>
          </p:cNvSpPr>
          <p:nvPr>
            <p:ph type="body" sz="quarter" idx="38" hasCustomPrompt="1"/>
          </p:nvPr>
        </p:nvSpPr>
        <p:spPr>
          <a:xfrm>
            <a:off x="1251296" y="5418137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49811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lt1">
                  <a:alpha val="36000"/>
                </a:scheme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8997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8346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1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6783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solidFill>
              <a:schemeClr val="tx2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749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16223" y="6533601"/>
            <a:ext cx="796704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fld id="{75D0D775-662B-4246-B866-EDA4B93525B5}" type="slidenum">
              <a:rPr lang="en-US" sz="900" b="0" cap="none" smtClean="0">
                <a:solidFill>
                  <a:schemeClr val="accent3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pPr algn="r"/>
              <a:t>‹#›</a:t>
            </a:fld>
            <a:endParaRPr lang="en-US" sz="900" b="0" cap="none" dirty="0">
              <a:solidFill>
                <a:schemeClr val="accent3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7" r:id="rId2"/>
    <p:sldLayoutId id="2147483741" r:id="rId3"/>
    <p:sldLayoutId id="2147483652" r:id="rId4"/>
    <p:sldLayoutId id="2147483651" r:id="rId5"/>
    <p:sldLayoutId id="2147483732" r:id="rId6"/>
    <p:sldLayoutId id="2147483733" r:id="rId7"/>
    <p:sldLayoutId id="2147483739" r:id="rId8"/>
    <p:sldLayoutId id="2147483729" r:id="rId9"/>
    <p:sldLayoutId id="2147483730" r:id="rId10"/>
    <p:sldLayoutId id="2147483728" r:id="rId11"/>
    <p:sldLayoutId id="2147483738" r:id="rId12"/>
    <p:sldLayoutId id="2147483723" r:id="rId13"/>
    <p:sldLayoutId id="2147483726" r:id="rId14"/>
    <p:sldLayoutId id="2147483734" r:id="rId15"/>
    <p:sldLayoutId id="2147483725" r:id="rId16"/>
    <p:sldLayoutId id="2147483660" r:id="rId17"/>
    <p:sldLayoutId id="2147483724" r:id="rId18"/>
    <p:sldLayoutId id="2147483745" r:id="rId19"/>
    <p:sldLayoutId id="2147483719" r:id="rId20"/>
    <p:sldLayoutId id="2147483718" r:id="rId21"/>
    <p:sldLayoutId id="2147483722" r:id="rId22"/>
    <p:sldLayoutId id="2147483721" r:id="rId23"/>
    <p:sldLayoutId id="2147483716" r:id="rId24"/>
    <p:sldLayoutId id="2147483720" r:id="rId25"/>
    <p:sldLayoutId id="2147483717" r:id="rId26"/>
    <p:sldLayoutId id="2147483735" r:id="rId27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 cap="none" baseline="0" dirty="0" smtClean="0">
          <a:solidFill>
            <a:schemeClr val="tx1"/>
          </a:solidFill>
          <a:latin typeface="Lato Black" panose="020F0A02020204030203" pitchFamily="34" charset="0"/>
          <a:ea typeface="+mn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lang="en-US" sz="2000" kern="1200" dirty="0">
          <a:solidFill>
            <a:schemeClr val="accent6"/>
          </a:solidFill>
          <a:latin typeface="+mn-lt"/>
          <a:ea typeface="+mn-ea"/>
          <a:cs typeface="+mn-cs"/>
        </a:defRPr>
      </a:lvl1pPr>
      <a:lvl2pPr marL="400050" indent="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C09F01-3DE6-7646-869A-8FCEF5FB5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39224C-67F5-F345-A720-25299C5EE29A}"/>
              </a:ext>
            </a:extLst>
          </p:cNvPr>
          <p:cNvSpPr txBox="1"/>
          <p:nvPr/>
        </p:nvSpPr>
        <p:spPr>
          <a:xfrm>
            <a:off x="0" y="2968833"/>
            <a:ext cx="9144000" cy="9619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600" b="1" cap="none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Identification of student risk, receptivity</a:t>
            </a:r>
          </a:p>
          <a:p>
            <a:pPr algn="ctr"/>
            <a:r>
              <a:rPr lang="en-US" sz="3600" b="1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and outreach prioritization</a:t>
            </a:r>
            <a:r>
              <a:rPr lang="en-US" sz="3600" b="1" cap="none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34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CADF18-E182-8641-ACBA-B4D195FB5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65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39224C-67F5-F345-A720-25299C5EE29A}"/>
              </a:ext>
            </a:extLst>
          </p:cNvPr>
          <p:cNvSpPr txBox="1"/>
          <p:nvPr/>
        </p:nvSpPr>
        <p:spPr>
          <a:xfrm>
            <a:off x="0" y="2968833"/>
            <a:ext cx="9144000" cy="96190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600" b="1" cap="none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Identification of student risk, receptivity</a:t>
            </a:r>
          </a:p>
          <a:p>
            <a:pPr algn="ctr"/>
            <a:r>
              <a:rPr lang="en-US" sz="3600" b="1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and outreach prioritization</a:t>
            </a:r>
            <a:r>
              <a:rPr lang="en-US" sz="3600" b="1" cap="none" dirty="0">
                <a:solidFill>
                  <a:schemeClr val="accent4"/>
                </a:solidFill>
                <a:latin typeface="+mj-lt"/>
                <a:cs typeface="Lato Medium" panose="020F06020202040302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5DAD21-C960-CD4D-8704-55095EE39343}"/>
              </a:ext>
            </a:extLst>
          </p:cNvPr>
          <p:cNvSpPr txBox="1"/>
          <p:nvPr/>
        </p:nvSpPr>
        <p:spPr>
          <a:xfrm>
            <a:off x="6060265" y="4066625"/>
            <a:ext cx="767856" cy="2731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01BDCA-6D84-644C-8DE9-9E94CEE62F3C}"/>
              </a:ext>
            </a:extLst>
          </p:cNvPr>
          <p:cNvSpPr txBox="1"/>
          <p:nvPr/>
        </p:nvSpPr>
        <p:spPr>
          <a:xfrm>
            <a:off x="489098" y="4688958"/>
            <a:ext cx="5252483" cy="2020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School Name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57CFE554-0E07-714F-A76E-7158B584D3A6}"/>
              </a:ext>
            </a:extLst>
          </p:cNvPr>
          <p:cNvSpPr/>
          <p:nvPr/>
        </p:nvSpPr>
        <p:spPr>
          <a:xfrm>
            <a:off x="3531836" y="1430381"/>
            <a:ext cx="2080327" cy="123695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CA5F44-BCEB-3847-9875-253D20391715}"/>
              </a:ext>
            </a:extLst>
          </p:cNvPr>
          <p:cNvSpPr txBox="1"/>
          <p:nvPr/>
        </p:nvSpPr>
        <p:spPr>
          <a:xfrm>
            <a:off x="9867014" y="-340242"/>
            <a:ext cx="0" cy="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863D8F-BA40-6044-AF20-0D68ACB19A01}"/>
              </a:ext>
            </a:extLst>
          </p:cNvPr>
          <p:cNvSpPr txBox="1"/>
          <p:nvPr/>
        </p:nvSpPr>
        <p:spPr>
          <a:xfrm>
            <a:off x="3391786" y="1737764"/>
            <a:ext cx="2360428" cy="6157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2400" b="1" cap="none" dirty="0">
                <a:solidFill>
                  <a:schemeClr val="bg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YOUR LOGO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4F6E64-4FE7-2446-B492-A215370B35BB}"/>
              </a:ext>
            </a:extLst>
          </p:cNvPr>
          <p:cNvSpPr txBox="1"/>
          <p:nvPr/>
        </p:nvSpPr>
        <p:spPr>
          <a:xfrm>
            <a:off x="7473247" y="4621751"/>
            <a:ext cx="558800" cy="1354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#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B60E742-2EAE-1949-B076-6E9F60BE0B13}"/>
              </a:ext>
            </a:extLst>
          </p:cNvPr>
          <p:cNvSpPr txBox="1"/>
          <p:nvPr/>
        </p:nvSpPr>
        <p:spPr>
          <a:xfrm>
            <a:off x="7473247" y="4829086"/>
            <a:ext cx="558800" cy="1354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5867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3D414A3-447C-694B-AF0F-0866C7B332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7" b="9613"/>
          <a:stretch/>
        </p:blipFill>
        <p:spPr>
          <a:xfrm>
            <a:off x="134470" y="2200942"/>
            <a:ext cx="8875059" cy="43061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</a:rPr>
              <a:t>Are our students more or less at risk</a:t>
            </a:r>
            <a:br>
              <a:rPr lang="en-US" dirty="0">
                <a:solidFill>
                  <a:srgbClr val="004F9E"/>
                </a:solidFill>
              </a:rPr>
            </a:br>
            <a:r>
              <a:rPr lang="en-US" dirty="0">
                <a:solidFill>
                  <a:srgbClr val="004F9E"/>
                </a:solidFill>
              </a:rPr>
              <a:t>than their peers nationally?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8B7E07-4E4A-8642-97E0-C40C646D1A6D}"/>
              </a:ext>
            </a:extLst>
          </p:cNvPr>
          <p:cNvSpPr txBox="1"/>
          <p:nvPr/>
        </p:nvSpPr>
        <p:spPr>
          <a:xfrm>
            <a:off x="4252585" y="5955147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5616E3-0259-114D-B0FA-31963C6C5CEE}"/>
              </a:ext>
            </a:extLst>
          </p:cNvPr>
          <p:cNvSpPr txBox="1"/>
          <p:nvPr/>
        </p:nvSpPr>
        <p:spPr>
          <a:xfrm>
            <a:off x="4912891" y="5955147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8CFD759-A88C-EE4A-B238-7F226411C4AC}"/>
              </a:ext>
            </a:extLst>
          </p:cNvPr>
          <p:cNvSpPr txBox="1"/>
          <p:nvPr/>
        </p:nvSpPr>
        <p:spPr>
          <a:xfrm>
            <a:off x="5587373" y="5955147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8FC08B7-BF3C-8944-89DA-7F358284AA9F}"/>
              </a:ext>
            </a:extLst>
          </p:cNvPr>
          <p:cNvSpPr txBox="1"/>
          <p:nvPr/>
        </p:nvSpPr>
        <p:spPr>
          <a:xfrm>
            <a:off x="2368489" y="5110640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C68FA66-4D82-BC48-8071-FC60BE5E50B7}"/>
              </a:ext>
            </a:extLst>
          </p:cNvPr>
          <p:cNvSpPr txBox="1"/>
          <p:nvPr/>
        </p:nvSpPr>
        <p:spPr>
          <a:xfrm>
            <a:off x="5302087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B72F055-EAD5-7143-AE5B-0BA8C9C5266A}"/>
              </a:ext>
            </a:extLst>
          </p:cNvPr>
          <p:cNvSpPr txBox="1"/>
          <p:nvPr/>
        </p:nvSpPr>
        <p:spPr>
          <a:xfrm>
            <a:off x="5990745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C94D61B-B6CE-B64B-A3ED-2D9993709A2C}"/>
              </a:ext>
            </a:extLst>
          </p:cNvPr>
          <p:cNvSpPr txBox="1"/>
          <p:nvPr/>
        </p:nvSpPr>
        <p:spPr>
          <a:xfrm>
            <a:off x="6665227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0146098-58B8-0646-92F0-946EAC25DD8C}"/>
              </a:ext>
            </a:extLst>
          </p:cNvPr>
          <p:cNvSpPr txBox="1"/>
          <p:nvPr/>
        </p:nvSpPr>
        <p:spPr>
          <a:xfrm>
            <a:off x="2418756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D6F25DF-6087-6D49-BF3E-AF3FA7EDF48E}"/>
              </a:ext>
            </a:extLst>
          </p:cNvPr>
          <p:cNvSpPr txBox="1"/>
          <p:nvPr/>
        </p:nvSpPr>
        <p:spPr>
          <a:xfrm>
            <a:off x="3114502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9E29B1-C614-644C-945B-EA6D8AB06A45}"/>
              </a:ext>
            </a:extLst>
          </p:cNvPr>
          <p:cNvSpPr txBox="1"/>
          <p:nvPr/>
        </p:nvSpPr>
        <p:spPr>
          <a:xfrm>
            <a:off x="3781896" y="46439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438D77B-89C6-3E4F-8E26-C7768852A848}"/>
              </a:ext>
            </a:extLst>
          </p:cNvPr>
          <p:cNvSpPr txBox="1"/>
          <p:nvPr/>
        </p:nvSpPr>
        <p:spPr>
          <a:xfrm>
            <a:off x="5101857" y="5110640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5B9F598-E6AE-BA40-A511-964A4AA68BD4}"/>
              </a:ext>
            </a:extLst>
          </p:cNvPr>
          <p:cNvSpPr txBox="1"/>
          <p:nvPr/>
        </p:nvSpPr>
        <p:spPr>
          <a:xfrm>
            <a:off x="6256504" y="580676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7A4FD8-7E0A-F046-8496-B0D58873C6B2}"/>
              </a:ext>
            </a:extLst>
          </p:cNvPr>
          <p:cNvSpPr txBox="1"/>
          <p:nvPr/>
        </p:nvSpPr>
        <p:spPr>
          <a:xfrm>
            <a:off x="332509" y="59376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90E5AA6-C45A-4E48-8613-ED8D831DF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1" t="44679" r="20088" b="41363"/>
          <a:stretch/>
        </p:blipFill>
        <p:spPr>
          <a:xfrm>
            <a:off x="4625069" y="3397637"/>
            <a:ext cx="2733040" cy="101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16C0150-1B14-FA43-AEEF-B76DBB45D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t="78089" r="58997" b="10368"/>
          <a:stretch/>
        </p:blipFill>
        <p:spPr>
          <a:xfrm>
            <a:off x="1558412" y="5675103"/>
            <a:ext cx="2150076" cy="8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C6EC10-F824-5047-A05E-45263A531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5" b="9334"/>
          <a:stretch/>
        </p:blipFill>
        <p:spPr>
          <a:xfrm>
            <a:off x="134470" y="2267712"/>
            <a:ext cx="8875059" cy="421843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</a:rPr>
              <a:t>Are our students more receptive</a:t>
            </a:r>
            <a:br>
              <a:rPr lang="en-US" dirty="0">
                <a:solidFill>
                  <a:srgbClr val="004F9E"/>
                </a:solidFill>
              </a:rPr>
            </a:br>
            <a:r>
              <a:rPr lang="en-US" dirty="0">
                <a:solidFill>
                  <a:srgbClr val="004F9E"/>
                </a:solidFill>
              </a:rPr>
              <a:t>to assistance?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F02F31-1193-9841-B8F4-3BD796F7BE92}"/>
              </a:ext>
            </a:extLst>
          </p:cNvPr>
          <p:cNvSpPr txBox="1"/>
          <p:nvPr/>
        </p:nvSpPr>
        <p:spPr>
          <a:xfrm>
            <a:off x="3917618" y="54126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04C16A1-207C-F144-ACB2-00A230F12CE0}"/>
              </a:ext>
            </a:extLst>
          </p:cNvPr>
          <p:cNvSpPr txBox="1"/>
          <p:nvPr/>
        </p:nvSpPr>
        <p:spPr>
          <a:xfrm>
            <a:off x="4575656" y="54126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725457-2A9F-8540-91C5-9E45770482A5}"/>
              </a:ext>
            </a:extLst>
          </p:cNvPr>
          <p:cNvSpPr txBox="1"/>
          <p:nvPr/>
        </p:nvSpPr>
        <p:spPr>
          <a:xfrm>
            <a:off x="5233623" y="5412604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1EDAB1-D45C-EB49-99B7-E5B0D51BE503}"/>
              </a:ext>
            </a:extLst>
          </p:cNvPr>
          <p:cNvSpPr txBox="1"/>
          <p:nvPr/>
        </p:nvSpPr>
        <p:spPr>
          <a:xfrm>
            <a:off x="3768560" y="6041825"/>
            <a:ext cx="47134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E08011-90A7-004B-BD39-F12DB7A25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2" t="45886" r="24475" b="49272"/>
          <a:stretch/>
        </p:blipFill>
        <p:spPr>
          <a:xfrm>
            <a:off x="2690083" y="3415079"/>
            <a:ext cx="4242486" cy="3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622521-1FBB-9246-A346-A2183A08D3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18313"/>
          <a:stretch/>
        </p:blipFill>
        <p:spPr>
          <a:xfrm>
            <a:off x="134470" y="2244315"/>
            <a:ext cx="8875059" cy="431852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</a:rPr>
              <a:t>What are some key characteristics of this incoming class?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6B1599-5B4F-624E-B9A5-B80795D0BF38}"/>
              </a:ext>
            </a:extLst>
          </p:cNvPr>
          <p:cNvSpPr txBox="1"/>
          <p:nvPr/>
        </p:nvSpPr>
        <p:spPr>
          <a:xfrm>
            <a:off x="1600621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%</a:t>
            </a:r>
            <a:endParaRPr lang="en-US" sz="20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D26061-693F-3E49-B2BF-BC78590ACBA2}"/>
              </a:ext>
            </a:extLst>
          </p:cNvPr>
          <p:cNvSpPr txBox="1"/>
          <p:nvPr/>
        </p:nvSpPr>
        <p:spPr>
          <a:xfrm>
            <a:off x="2225981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0BB772-0421-9744-9DA5-BDF3B237305C}"/>
              </a:ext>
            </a:extLst>
          </p:cNvPr>
          <p:cNvSpPr txBox="1"/>
          <p:nvPr/>
        </p:nvSpPr>
        <p:spPr>
          <a:xfrm>
            <a:off x="3870868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9CA15D-0082-3943-B96A-3C5C8CF9AEC0}"/>
              </a:ext>
            </a:extLst>
          </p:cNvPr>
          <p:cNvSpPr txBox="1"/>
          <p:nvPr/>
        </p:nvSpPr>
        <p:spPr>
          <a:xfrm>
            <a:off x="4496228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8D63AC-77D2-F543-8231-8C17CE48CDBA}"/>
              </a:ext>
            </a:extLst>
          </p:cNvPr>
          <p:cNvSpPr txBox="1"/>
          <p:nvPr/>
        </p:nvSpPr>
        <p:spPr>
          <a:xfrm>
            <a:off x="6169620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36F094-E88B-7D47-A6A7-2A1BDB85CAC8}"/>
              </a:ext>
            </a:extLst>
          </p:cNvPr>
          <p:cNvSpPr txBox="1"/>
          <p:nvPr/>
        </p:nvSpPr>
        <p:spPr>
          <a:xfrm>
            <a:off x="6794980" y="3900137"/>
            <a:ext cx="625360" cy="36764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5F769A-A643-D446-AF02-823738A360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3" t="26871" r="20224" b="58698"/>
          <a:stretch/>
        </p:blipFill>
        <p:spPr>
          <a:xfrm>
            <a:off x="5925312" y="2295348"/>
            <a:ext cx="1719072" cy="13988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BBE952-F935-7E41-9683-B9AD853F9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3" t="53620" r="14930" b="30786"/>
          <a:stretch/>
        </p:blipFill>
        <p:spPr>
          <a:xfrm>
            <a:off x="5843910" y="4473742"/>
            <a:ext cx="1993803" cy="106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7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93C83A-6575-5346-9A19-09A20C7A4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4" b="9923"/>
          <a:stretch/>
        </p:blipFill>
        <p:spPr>
          <a:xfrm>
            <a:off x="900649" y="2251029"/>
            <a:ext cx="7334759" cy="419151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</a:rPr>
              <a:t>Students’ top 10 requests for assistance </a:t>
            </a:r>
            <a:r>
              <a:rPr lang="en-US" sz="2400" dirty="0">
                <a:solidFill>
                  <a:srgbClr val="004F9E"/>
                </a:solidFill>
                <a:latin typeface="+mj-lt"/>
              </a:rPr>
              <a:t>(Get Help/Discuss/Get Info)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A1A713-8ED0-DA40-8FBC-39A6ADE91742}"/>
              </a:ext>
            </a:extLst>
          </p:cNvPr>
          <p:cNvSpPr txBox="1"/>
          <p:nvPr/>
        </p:nvSpPr>
        <p:spPr>
          <a:xfrm>
            <a:off x="2694432" y="2251029"/>
            <a:ext cx="3389376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F9D005-A0AE-A646-93CD-29635676917A}"/>
              </a:ext>
            </a:extLst>
          </p:cNvPr>
          <p:cNvSpPr txBox="1"/>
          <p:nvPr/>
        </p:nvSpPr>
        <p:spPr>
          <a:xfrm>
            <a:off x="2596896" y="227909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First request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01C46C-280E-A344-BECB-E6B2D61C7D95}"/>
              </a:ext>
            </a:extLst>
          </p:cNvPr>
          <p:cNvSpPr txBox="1"/>
          <p:nvPr/>
        </p:nvSpPr>
        <p:spPr>
          <a:xfrm>
            <a:off x="2594864" y="265376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Second request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0484AF-88AB-2748-8E69-3FAD56CDE4D9}"/>
              </a:ext>
            </a:extLst>
          </p:cNvPr>
          <p:cNvSpPr txBox="1"/>
          <p:nvPr/>
        </p:nvSpPr>
        <p:spPr>
          <a:xfrm>
            <a:off x="2592832" y="302842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hird request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485EF3-28C3-904D-B309-B4D961B46772}"/>
              </a:ext>
            </a:extLst>
          </p:cNvPr>
          <p:cNvSpPr txBox="1"/>
          <p:nvPr/>
        </p:nvSpPr>
        <p:spPr>
          <a:xfrm>
            <a:off x="2590800" y="340309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Fourth request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6AD41A4-141F-E544-B301-BC488C56AF9F}"/>
              </a:ext>
            </a:extLst>
          </p:cNvPr>
          <p:cNvSpPr txBox="1"/>
          <p:nvPr/>
        </p:nvSpPr>
        <p:spPr>
          <a:xfrm>
            <a:off x="2588768" y="377775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Fifth request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6EFC87-E2AD-5F4B-BBFF-AB7262C2764A}"/>
              </a:ext>
            </a:extLst>
          </p:cNvPr>
          <p:cNvSpPr txBox="1"/>
          <p:nvPr/>
        </p:nvSpPr>
        <p:spPr>
          <a:xfrm>
            <a:off x="2586736" y="415242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Sixth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request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E25E46-0A44-C84F-A707-529C84F10F18}"/>
              </a:ext>
            </a:extLst>
          </p:cNvPr>
          <p:cNvSpPr txBox="1"/>
          <p:nvPr/>
        </p:nvSpPr>
        <p:spPr>
          <a:xfrm>
            <a:off x="2578608" y="452708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Seventh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request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1C8883B-47E4-F943-9594-EF0B8FEB1DF5}"/>
              </a:ext>
            </a:extLst>
          </p:cNvPr>
          <p:cNvSpPr txBox="1"/>
          <p:nvPr/>
        </p:nvSpPr>
        <p:spPr>
          <a:xfrm>
            <a:off x="2584704" y="490175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Eight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request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F1C381-7161-3942-9AC8-ECFFFD430F68}"/>
              </a:ext>
            </a:extLst>
          </p:cNvPr>
          <p:cNvSpPr txBox="1"/>
          <p:nvPr/>
        </p:nvSpPr>
        <p:spPr>
          <a:xfrm>
            <a:off x="2582672" y="5276418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Ninth request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6D0EC1-0D32-2149-93B7-2D2A38283B07}"/>
              </a:ext>
            </a:extLst>
          </p:cNvPr>
          <p:cNvSpPr txBox="1"/>
          <p:nvPr/>
        </p:nvSpPr>
        <p:spPr>
          <a:xfrm>
            <a:off x="2580640" y="5651083"/>
            <a:ext cx="3621024" cy="211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Tenth</a:t>
            </a:r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request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85BF748-6EC6-9A4D-87E1-89A48C70FCFF}"/>
              </a:ext>
            </a:extLst>
          </p:cNvPr>
          <p:cNvSpPr txBox="1"/>
          <p:nvPr/>
        </p:nvSpPr>
        <p:spPr>
          <a:xfrm>
            <a:off x="6411149" y="227134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66C238-8431-4E45-8ED8-8097C9A7D1AC}"/>
              </a:ext>
            </a:extLst>
          </p:cNvPr>
          <p:cNvSpPr txBox="1"/>
          <p:nvPr/>
        </p:nvSpPr>
        <p:spPr>
          <a:xfrm>
            <a:off x="6409117" y="264601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CE0E1D2-00BF-6841-837F-EFD3BAE6EA54}"/>
              </a:ext>
            </a:extLst>
          </p:cNvPr>
          <p:cNvSpPr txBox="1"/>
          <p:nvPr/>
        </p:nvSpPr>
        <p:spPr>
          <a:xfrm>
            <a:off x="6407085" y="302067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B9C0893-567C-844E-A754-96180CC483D9}"/>
              </a:ext>
            </a:extLst>
          </p:cNvPr>
          <p:cNvSpPr txBox="1"/>
          <p:nvPr/>
        </p:nvSpPr>
        <p:spPr>
          <a:xfrm>
            <a:off x="6405053" y="339534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F854F72-8131-9046-8CFE-7ABC7FFBBACC}"/>
              </a:ext>
            </a:extLst>
          </p:cNvPr>
          <p:cNvSpPr txBox="1"/>
          <p:nvPr/>
        </p:nvSpPr>
        <p:spPr>
          <a:xfrm>
            <a:off x="6403021" y="377000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B45B5DB-5800-A540-9D50-143C8345E025}"/>
              </a:ext>
            </a:extLst>
          </p:cNvPr>
          <p:cNvSpPr txBox="1"/>
          <p:nvPr/>
        </p:nvSpPr>
        <p:spPr>
          <a:xfrm>
            <a:off x="6400989" y="414467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B09AE9B-121C-8C48-B7DB-0DA5F6110911}"/>
              </a:ext>
            </a:extLst>
          </p:cNvPr>
          <p:cNvSpPr txBox="1"/>
          <p:nvPr/>
        </p:nvSpPr>
        <p:spPr>
          <a:xfrm>
            <a:off x="6392861" y="451933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0C35B0B-F00B-2949-8A61-6404C51B90BF}"/>
              </a:ext>
            </a:extLst>
          </p:cNvPr>
          <p:cNvSpPr txBox="1"/>
          <p:nvPr/>
        </p:nvSpPr>
        <p:spPr>
          <a:xfrm>
            <a:off x="6398957" y="489400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DF61812-EA6C-9F43-A8D9-E726AE7C660C}"/>
              </a:ext>
            </a:extLst>
          </p:cNvPr>
          <p:cNvSpPr txBox="1"/>
          <p:nvPr/>
        </p:nvSpPr>
        <p:spPr>
          <a:xfrm>
            <a:off x="6396925" y="5268669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5AB39D0-44B8-1045-8986-AA4A07F25549}"/>
              </a:ext>
            </a:extLst>
          </p:cNvPr>
          <p:cNvSpPr txBox="1"/>
          <p:nvPr/>
        </p:nvSpPr>
        <p:spPr>
          <a:xfrm>
            <a:off x="6394893" y="5643334"/>
            <a:ext cx="527712" cy="2195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b="1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XX</a:t>
            </a:r>
            <a:endParaRPr lang="en-US" sz="1400" b="1" cap="none" dirty="0">
              <a:solidFill>
                <a:srgbClr val="022B57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8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  <a:latin typeface="+mj-lt"/>
              </a:rPr>
              <a:t>How are we using this information?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9A2B32-A49C-5D43-8AA1-00A430841350}"/>
              </a:ext>
            </a:extLst>
          </p:cNvPr>
          <p:cNvSpPr txBox="1"/>
          <p:nvPr/>
        </p:nvSpPr>
        <p:spPr>
          <a:xfrm>
            <a:off x="1541721" y="2424223"/>
            <a:ext cx="4805916" cy="3615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A664F0-1490-1C4A-8783-43F84F79ACA6}"/>
              </a:ext>
            </a:extLst>
          </p:cNvPr>
          <p:cNvSpPr txBox="1"/>
          <p:nvPr/>
        </p:nvSpPr>
        <p:spPr>
          <a:xfrm>
            <a:off x="1499189" y="2112056"/>
            <a:ext cx="5241851" cy="3827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rgbClr val="9EA200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Ways in which we are using these data: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D45EF0-8A35-CD48-9E61-3671A5C8901D}"/>
              </a:ext>
            </a:extLst>
          </p:cNvPr>
          <p:cNvSpPr txBox="1"/>
          <p:nvPr/>
        </p:nvSpPr>
        <p:spPr>
          <a:xfrm>
            <a:off x="1499189" y="2562922"/>
            <a:ext cx="6722472" cy="3797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List ways</a:t>
            </a:r>
          </a:p>
        </p:txBody>
      </p:sp>
    </p:spTree>
    <p:extLst>
      <p:ext uri="{BB962C8B-B14F-4D97-AF65-F5344CB8AC3E}">
        <p14:creationId xmlns:p14="http://schemas.microsoft.com/office/powerpoint/2010/main" val="29762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E8CAE4-F75B-DA49-A0A5-97EBF671B0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4398" y="1283620"/>
            <a:ext cx="7307263" cy="608978"/>
          </a:xfrm>
        </p:spPr>
        <p:txBody>
          <a:bodyPr/>
          <a:lstStyle/>
          <a:p>
            <a:r>
              <a:rPr lang="en-US" dirty="0">
                <a:solidFill>
                  <a:srgbClr val="004F9E"/>
                </a:solidFill>
                <a:latin typeface="+mj-lt"/>
              </a:rPr>
              <a:t>How are we using this information?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E631E9-FCB8-8542-8FA4-CF37ACFDC4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6BAD1B-60D4-2948-8D48-9A99DCDEAADC}"/>
              </a:ext>
            </a:extLst>
          </p:cNvPr>
          <p:cNvSpPr txBox="1"/>
          <p:nvPr/>
        </p:nvSpPr>
        <p:spPr>
          <a:xfrm>
            <a:off x="4394200" y="3386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9A2B32-A49C-5D43-8AA1-00A430841350}"/>
              </a:ext>
            </a:extLst>
          </p:cNvPr>
          <p:cNvSpPr txBox="1"/>
          <p:nvPr/>
        </p:nvSpPr>
        <p:spPr>
          <a:xfrm>
            <a:off x="1541721" y="2424223"/>
            <a:ext cx="4805916" cy="3615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A664F0-1490-1C4A-8783-43F84F79ACA6}"/>
              </a:ext>
            </a:extLst>
          </p:cNvPr>
          <p:cNvSpPr txBox="1"/>
          <p:nvPr/>
        </p:nvSpPr>
        <p:spPr>
          <a:xfrm>
            <a:off x="1499189" y="2112056"/>
            <a:ext cx="6722472" cy="3827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rgbClr val="9EA200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Goals/Outcomes that we have set/achieved (optional):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D45EF0-8A35-CD48-9E61-3671A5C8901D}"/>
              </a:ext>
            </a:extLst>
          </p:cNvPr>
          <p:cNvSpPr txBox="1"/>
          <p:nvPr/>
        </p:nvSpPr>
        <p:spPr>
          <a:xfrm>
            <a:off x="1499189" y="2562922"/>
            <a:ext cx="6722472" cy="3797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b="1" cap="none" dirty="0">
                <a:solidFill>
                  <a:srgbClr val="022B57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List goals/outcomes (optional)</a:t>
            </a:r>
          </a:p>
        </p:txBody>
      </p:sp>
    </p:spTree>
    <p:extLst>
      <p:ext uri="{BB962C8B-B14F-4D97-AF65-F5344CB8AC3E}">
        <p14:creationId xmlns:p14="http://schemas.microsoft.com/office/powerpoint/2010/main" val="9330469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lide">
  <a:themeElements>
    <a:clrScheme name="Ruffalo Noel Levitz 2017">
      <a:dk1>
        <a:srgbClr val="002D5C"/>
      </a:dk1>
      <a:lt1>
        <a:srgbClr val="FFFFFF"/>
      </a:lt1>
      <a:dk2>
        <a:srgbClr val="5B6770"/>
      </a:dk2>
      <a:lt2>
        <a:srgbClr val="DBD9D6"/>
      </a:lt2>
      <a:accent1>
        <a:srgbClr val="A9AD00"/>
      </a:accent1>
      <a:accent2>
        <a:srgbClr val="007481"/>
      </a:accent2>
      <a:accent3>
        <a:srgbClr val="002D5C"/>
      </a:accent3>
      <a:accent4>
        <a:srgbClr val="C3D600"/>
      </a:accent4>
      <a:accent5>
        <a:srgbClr val="802245"/>
      </a:accent5>
      <a:accent6>
        <a:srgbClr val="EDAA00"/>
      </a:accent6>
      <a:hlink>
        <a:srgbClr val="007481"/>
      </a:hlink>
      <a:folHlink>
        <a:srgbClr val="5B6770"/>
      </a:folHlink>
    </a:clrScheme>
    <a:fontScheme name="RNL Fonts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000" b="1" cap="none" dirty="0" smtClean="0">
            <a:solidFill>
              <a:schemeClr val="accent1"/>
            </a:solidFill>
            <a:latin typeface="Lato Medium" panose="020F0602020204030203" pitchFamily="34" charset="0"/>
            <a:cs typeface="Lato Medium" panose="020F0602020204030203" pitchFamily="34" charset="0"/>
          </a:defRPr>
        </a:defPPr>
      </a:lstStyle>
    </a:txDef>
  </a:objectDefaults>
  <a:extraClrSchemeLst>
    <a:extraClrScheme>
      <a:clrScheme name="Noel Levitz 3">
        <a:dk1>
          <a:sysClr val="windowText" lastClr="000000"/>
        </a:dk1>
        <a:lt1>
          <a:sysClr val="window" lastClr="FFFFFF"/>
        </a:lt1>
        <a:dk2>
          <a:srgbClr val="174A7C"/>
        </a:dk2>
        <a:lt2>
          <a:srgbClr val="5F6E96"/>
        </a:lt2>
        <a:accent1>
          <a:srgbClr val="174A7C"/>
        </a:accent1>
        <a:accent2>
          <a:srgbClr val="9C7D0D"/>
        </a:accent2>
        <a:accent3>
          <a:srgbClr val="780032"/>
        </a:accent3>
        <a:accent4>
          <a:srgbClr val="666E66"/>
        </a:accent4>
        <a:accent5>
          <a:srgbClr val="532E63"/>
        </a:accent5>
        <a:accent6>
          <a:srgbClr val="B15C11"/>
        </a:accent6>
        <a:hlink>
          <a:srgbClr val="5B5836"/>
        </a:hlink>
        <a:folHlink>
          <a:srgbClr val="80561B"/>
        </a:folHlink>
      </a:clrScheme>
    </a:extraClrScheme>
  </a:extraClrSchemeLst>
  <a:extLst>
    <a:ext uri="{05A4C25C-085E-4340-85A3-A5531E510DB2}">
      <thm15:themeFamily xmlns:thm15="http://schemas.microsoft.com/office/thememl/2012/main" name="RNL_PPT_Template_0317.pptx" id="{6B8E1BD5-9610-4964-A892-3CEC40184509}" vid="{E63C2FCF-9279-4731-964B-C5763CF829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RNL_PPT_Template_0317</Template>
  <TotalTime>1498</TotalTime>
  <Words>151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Lato</vt:lpstr>
      <vt:lpstr>Lato Black</vt:lpstr>
      <vt:lpstr>Lato Heavy</vt:lpstr>
      <vt:lpstr>Lato Light</vt:lpstr>
      <vt:lpstr>Lato Medium</vt:lpstr>
      <vt:lpstr>Wingdings</vt:lpstr>
      <vt:lpstr>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Summary: Search Engine Optimization Project</dc:title>
  <dc:creator>Vaughn Shinkus</dc:creator>
  <cp:lastModifiedBy>Mari Normyle</cp:lastModifiedBy>
  <cp:revision>47</cp:revision>
  <dcterms:created xsi:type="dcterms:W3CDTF">2017-10-19T04:46:48Z</dcterms:created>
  <dcterms:modified xsi:type="dcterms:W3CDTF">2018-11-14T15:55:28Z</dcterms:modified>
</cp:coreProperties>
</file>