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18" r:id="rId2"/>
    <p:sldId id="399" r:id="rId3"/>
    <p:sldId id="400" r:id="rId4"/>
    <p:sldId id="401" r:id="rId5"/>
    <p:sldId id="402" r:id="rId6"/>
    <p:sldId id="403" r:id="rId7"/>
    <p:sldId id="404" r:id="rId8"/>
    <p:sldId id="405" r:id="rId9"/>
    <p:sldId id="406" r:id="rId10"/>
    <p:sldId id="407" r:id="rId11"/>
    <p:sldId id="408" r:id="rId12"/>
    <p:sldId id="419" r:id="rId13"/>
    <p:sldId id="409" r:id="rId14"/>
    <p:sldId id="410" r:id="rId15"/>
    <p:sldId id="411" r:id="rId16"/>
    <p:sldId id="412" r:id="rId17"/>
    <p:sldId id="413" r:id="rId18"/>
    <p:sldId id="414" r:id="rId19"/>
    <p:sldId id="415" r:id="rId20"/>
    <p:sldId id="416" r:id="rId21"/>
    <p:sldId id="417"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1">
          <p15:clr>
            <a:srgbClr val="A4A3A4"/>
          </p15:clr>
        </p15:guide>
        <p15:guide id="2" pos="233">
          <p15:clr>
            <a:srgbClr val="A4A3A4"/>
          </p15:clr>
        </p15:guide>
        <p15:guide id="3" pos="5528">
          <p15:clr>
            <a:srgbClr val="A4A3A4"/>
          </p15:clr>
        </p15:guide>
        <p15:guide id="4" pos="2881">
          <p15:clr>
            <a:srgbClr val="A4A3A4"/>
          </p15:clr>
        </p15:guide>
        <p15:guide id="5" orient="horz" pos="2933">
          <p15:clr>
            <a:srgbClr val="A4A3A4"/>
          </p15:clr>
        </p15:guide>
        <p15:guide id="6" orient="horz" pos="657">
          <p15:clr>
            <a:srgbClr val="A4A3A4"/>
          </p15:clr>
        </p15:guide>
        <p15:guide id="7" pos="192">
          <p15:clr>
            <a:srgbClr val="A4A3A4"/>
          </p15:clr>
        </p15:guide>
        <p15:guide id="8" pos="55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59B"/>
    <a:srgbClr val="0071CE"/>
    <a:srgbClr val="99CCFF"/>
    <a:srgbClr val="002D5C"/>
    <a:srgbClr val="EDAA00"/>
    <a:srgbClr val="FFFFFF"/>
    <a:srgbClr val="7EA9D0"/>
    <a:srgbClr val="3E78AC"/>
    <a:srgbClr val="305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6429" autoAdjust="0"/>
  </p:normalViewPr>
  <p:slideViewPr>
    <p:cSldViewPr snapToGrid="0" showGuides="1">
      <p:cViewPr varScale="1">
        <p:scale>
          <a:sx n="98" d="100"/>
          <a:sy n="98" d="100"/>
        </p:scale>
        <p:origin x="1046" y="72"/>
      </p:cViewPr>
      <p:guideLst>
        <p:guide orient="horz" pos="3911"/>
        <p:guide pos="233"/>
        <p:guide pos="5528"/>
        <p:guide pos="2881"/>
        <p:guide orient="horz" pos="2933"/>
        <p:guide orient="horz" pos="657"/>
        <p:guide pos="192"/>
        <p:guide pos="5569"/>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r>
              <a:rPr lang="en-US" sz="2000" b="1" dirty="0" smtClean="0">
                <a:solidFill>
                  <a:schemeClr val="accent3"/>
                </a:solidFill>
              </a:rPr>
              <a:t>Institutional choice</a:t>
            </a:r>
            <a:endParaRPr lang="en-US" sz="2000" b="1" dirty="0">
              <a:solidFill>
                <a:schemeClr val="accent3"/>
              </a:solidFill>
            </a:endParaRP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First-choice school</c:v>
                </c:pt>
              </c:strCache>
            </c:strRef>
          </c:tx>
          <c:spPr>
            <a:solidFill>
              <a:srgbClr val="0071CE"/>
            </a:solidFill>
            <a:ln>
              <a:solidFill>
                <a:srgbClr val="0071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0.61</c:v>
                </c:pt>
              </c:numCache>
            </c:numRef>
          </c:val>
        </c:ser>
        <c:ser>
          <c:idx val="1"/>
          <c:order val="1"/>
          <c:tx>
            <c:strRef>
              <c:f>Sheet1!$C$1</c:f>
              <c:strCache>
                <c:ptCount val="1"/>
                <c:pt idx="0">
                  <c:v>Second-choice school</c:v>
                </c:pt>
              </c:strCache>
            </c:strRef>
          </c:tx>
          <c:spPr>
            <a:solidFill>
              <a:srgbClr val="5B325F"/>
            </a:solidFill>
            <a:ln>
              <a:solidFill>
                <a:srgbClr val="5B325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0.28000000000000003</c:v>
                </c:pt>
              </c:numCache>
            </c:numRef>
          </c:val>
        </c:ser>
        <c:ser>
          <c:idx val="2"/>
          <c:order val="2"/>
          <c:tx>
            <c:strRef>
              <c:f>Sheet1!$D$1</c:f>
              <c:strCache>
                <c:ptCount val="1"/>
                <c:pt idx="0">
                  <c:v>Third-choice school</c:v>
                </c:pt>
              </c:strCache>
            </c:strRef>
          </c:tx>
          <c:spPr>
            <a:solidFill>
              <a:srgbClr val="002D5C"/>
            </a:solidFill>
            <a:ln>
              <a:solidFill>
                <a:srgbClr val="002D5C"/>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0.11</c:v>
                </c:pt>
              </c:numCache>
            </c:numRef>
          </c:val>
        </c:ser>
        <c:dLbls>
          <c:showLegendKey val="0"/>
          <c:showVal val="0"/>
          <c:showCatName val="0"/>
          <c:showSerName val="0"/>
          <c:showPercent val="0"/>
          <c:showBubbleSize val="0"/>
        </c:dLbls>
        <c:gapWidth val="219"/>
        <c:overlap val="-27"/>
        <c:axId val="957634000"/>
        <c:axId val="957623120"/>
      </c:barChart>
      <c:catAx>
        <c:axId val="957634000"/>
        <c:scaling>
          <c:orientation val="minMax"/>
        </c:scaling>
        <c:delete val="1"/>
        <c:axPos val="b"/>
        <c:numFmt formatCode="General" sourceLinked="1"/>
        <c:majorTickMark val="none"/>
        <c:minorTickMark val="none"/>
        <c:tickLblPos val="nextTo"/>
        <c:crossAx val="957623120"/>
        <c:crosses val="autoZero"/>
        <c:auto val="1"/>
        <c:lblAlgn val="ctr"/>
        <c:lblOffset val="100"/>
        <c:noMultiLvlLbl val="0"/>
      </c:catAx>
      <c:valAx>
        <c:axId val="957623120"/>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3400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2"/>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Lato Heavy" panose="020F050202020403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Academic reputation</c:v>
                </c:pt>
                <c:pt idx="1">
                  <c:v>Cost</c:v>
                </c:pt>
                <c:pt idx="2">
                  <c:v>Financial aid</c:v>
                </c:pt>
              </c:strCache>
            </c:strRef>
          </c:cat>
          <c:val>
            <c:numRef>
              <c:f>Sheet1!$B$2:$B$4</c:f>
              <c:numCache>
                <c:formatCode>0%</c:formatCode>
                <c:ptCount val="3"/>
                <c:pt idx="0">
                  <c:v>0.72</c:v>
                </c:pt>
                <c:pt idx="1">
                  <c:v>0.75</c:v>
                </c:pt>
                <c:pt idx="2">
                  <c:v>0.8</c:v>
                </c:pt>
              </c:numCache>
            </c:numRef>
          </c:val>
        </c:ser>
        <c:dLbls>
          <c:showLegendKey val="0"/>
          <c:showVal val="0"/>
          <c:showCatName val="0"/>
          <c:showSerName val="0"/>
          <c:showPercent val="0"/>
          <c:showBubbleSize val="0"/>
        </c:dLbls>
        <c:gapWidth val="182"/>
        <c:axId val="957625296"/>
        <c:axId val="957620944"/>
      </c:barChart>
      <c:catAx>
        <c:axId val="95762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Lato Heavy" panose="020F0502020204030203" pitchFamily="34" charset="0"/>
                <a:ea typeface="+mn-ea"/>
                <a:cs typeface="+mn-cs"/>
              </a:defRPr>
            </a:pPr>
            <a:endParaRPr lang="en-US"/>
          </a:p>
        </c:txPr>
        <c:crossAx val="957620944"/>
        <c:crosses val="autoZero"/>
        <c:auto val="1"/>
        <c:lblAlgn val="ctr"/>
        <c:lblOffset val="100"/>
        <c:noMultiLvlLbl val="0"/>
      </c:catAx>
      <c:valAx>
        <c:axId val="957620944"/>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Lato Heavy" panose="020F0502020204030203" pitchFamily="34" charset="0"/>
                <a:ea typeface="+mn-ea"/>
                <a:cs typeface="+mn-cs"/>
              </a:defRPr>
            </a:pPr>
            <a:endParaRPr lang="en-US"/>
          </a:p>
        </c:txPr>
        <c:crossAx val="957625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Our institution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0.6</c:v>
                </c:pt>
              </c:numCache>
            </c:numRef>
          </c:val>
        </c:ser>
        <c:ser>
          <c:idx val="1"/>
          <c:order val="1"/>
          <c:tx>
            <c:strRef>
              <c:f>Sheet1!$C$1</c:f>
              <c:strCache>
                <c:ptCount val="1"/>
                <c:pt idx="0">
                  <c:v>Students nationally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0.55000000000000004</c:v>
                </c:pt>
              </c:numCache>
            </c:numRef>
          </c:val>
        </c:ser>
        <c:dLbls>
          <c:showLegendKey val="0"/>
          <c:showVal val="0"/>
          <c:showCatName val="0"/>
          <c:showSerName val="0"/>
          <c:showPercent val="0"/>
          <c:showBubbleSize val="0"/>
        </c:dLbls>
        <c:gapWidth val="219"/>
        <c:overlap val="-27"/>
        <c:axId val="957621488"/>
        <c:axId val="957622032"/>
      </c:barChart>
      <c:catAx>
        <c:axId val="957621488"/>
        <c:scaling>
          <c:orientation val="minMax"/>
        </c:scaling>
        <c:delete val="1"/>
        <c:axPos val="b"/>
        <c:numFmt formatCode="General" sourceLinked="1"/>
        <c:majorTickMark val="none"/>
        <c:minorTickMark val="none"/>
        <c:tickLblPos val="nextTo"/>
        <c:crossAx val="957622032"/>
        <c:crosses val="autoZero"/>
        <c:auto val="1"/>
        <c:lblAlgn val="ctr"/>
        <c:lblOffset val="100"/>
        <c:noMultiLvlLbl val="0"/>
      </c:catAx>
      <c:valAx>
        <c:axId val="957622032"/>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2148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Our institution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0.65</c:v>
                </c:pt>
              </c:numCache>
            </c:numRef>
          </c:val>
        </c:ser>
        <c:ser>
          <c:idx val="1"/>
          <c:order val="1"/>
          <c:tx>
            <c:strRef>
              <c:f>Sheet1!$C$1</c:f>
              <c:strCache>
                <c:ptCount val="1"/>
                <c:pt idx="0">
                  <c:v>Students nationally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0.56999999999999995</c:v>
                </c:pt>
              </c:numCache>
            </c:numRef>
          </c:val>
        </c:ser>
        <c:dLbls>
          <c:showLegendKey val="0"/>
          <c:showVal val="0"/>
          <c:showCatName val="0"/>
          <c:showSerName val="0"/>
          <c:showPercent val="0"/>
          <c:showBubbleSize val="0"/>
        </c:dLbls>
        <c:gapWidth val="219"/>
        <c:overlap val="-27"/>
        <c:axId val="957623664"/>
        <c:axId val="957626384"/>
      </c:barChart>
      <c:catAx>
        <c:axId val="957623664"/>
        <c:scaling>
          <c:orientation val="minMax"/>
        </c:scaling>
        <c:delete val="1"/>
        <c:axPos val="b"/>
        <c:numFmt formatCode="General" sourceLinked="1"/>
        <c:majorTickMark val="none"/>
        <c:minorTickMark val="none"/>
        <c:tickLblPos val="nextTo"/>
        <c:crossAx val="957626384"/>
        <c:crosses val="autoZero"/>
        <c:auto val="1"/>
        <c:lblAlgn val="ctr"/>
        <c:lblOffset val="100"/>
        <c:noMultiLvlLbl val="0"/>
      </c:catAx>
      <c:valAx>
        <c:axId val="957626384"/>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5762366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7F44DB-F36A-480D-963E-E4DFFD7B4416}" type="datetimeFigureOut">
              <a:rPr lang="en-US" smtClean="0"/>
              <a:t>10/22/2019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80DB02-39B3-4803-8C5D-4F9F5B13214C}" type="slidenum">
              <a:rPr lang="en-US" smtClean="0"/>
              <a:t>‹#›</a:t>
            </a:fld>
            <a:endParaRPr lang="en-US"/>
          </a:p>
        </p:txBody>
      </p:sp>
    </p:spTree>
    <p:extLst>
      <p:ext uri="{BB962C8B-B14F-4D97-AF65-F5344CB8AC3E}">
        <p14:creationId xmlns:p14="http://schemas.microsoft.com/office/powerpoint/2010/main" val="386241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Ruffalo Noel Levitz is</a:t>
            </a:r>
            <a:r>
              <a:rPr lang="en-US" baseline="0" dirty="0" smtClean="0"/>
              <a:t> RNL.  </a:t>
            </a:r>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a:t>
            </a:fld>
            <a:endParaRPr lang="en-US"/>
          </a:p>
        </p:txBody>
      </p:sp>
    </p:spTree>
    <p:extLst>
      <p:ext uri="{BB962C8B-B14F-4D97-AF65-F5344CB8AC3E}">
        <p14:creationId xmlns:p14="http://schemas.microsoft.com/office/powerpoint/2010/main" val="1630694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CUSTOMIZE</a:t>
            </a:r>
            <a:r>
              <a:rPr lang="en-US" baseline="0" dirty="0" smtClean="0"/>
              <a:t> this slide, entering your top 5 strengths as listed in the Strategic Planning Overview tab of your HTML interactive report. Note:  You are welcome to reflect ALL of your strengths and not just the top 5.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10</a:t>
            </a:fld>
            <a:endParaRPr lang="en-US"/>
          </a:p>
        </p:txBody>
      </p:sp>
    </p:spTree>
    <p:extLst>
      <p:ext uri="{BB962C8B-B14F-4D97-AF65-F5344CB8AC3E}">
        <p14:creationId xmlns:p14="http://schemas.microsoft.com/office/powerpoint/2010/main" val="272672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CUSTOMIZE</a:t>
            </a:r>
            <a:r>
              <a:rPr lang="en-US" baseline="0" dirty="0" smtClean="0"/>
              <a:t> this slide, entering your top 5 challenges as listed in the Strategic Planning Overview tab of your HTML interactive report. Note:  You are welcome to reflect ALL of your challenges and not just the top 5.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11</a:t>
            </a:fld>
            <a:endParaRPr lang="en-US"/>
          </a:p>
        </p:txBody>
      </p:sp>
    </p:spTree>
    <p:extLst>
      <p:ext uri="{BB962C8B-B14F-4D97-AF65-F5344CB8AC3E}">
        <p14:creationId xmlns:p14="http://schemas.microsoft.com/office/powerpoint/2010/main" val="128864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CUSTOMIZE</a:t>
            </a:r>
            <a:r>
              <a:rPr lang="en-US" sz="1200" b="0" i="0" u="none" strike="noStrike" kern="1200" baseline="0" dirty="0" smtClean="0">
                <a:solidFill>
                  <a:schemeClr val="tx1"/>
                </a:solidFill>
                <a:latin typeface="+mn-lt"/>
                <a:ea typeface="+mn-ea"/>
                <a:cs typeface="+mn-cs"/>
              </a:rPr>
              <a:t> this slide: Enter the percentage of students (rounding as necessary) that indicated you are their first choice, second choice, and third choice.  This information can be found in your Demographic Report.  </a:t>
            </a:r>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12</a:t>
            </a:fld>
            <a:endParaRPr lang="en-US"/>
          </a:p>
        </p:txBody>
      </p:sp>
    </p:spTree>
    <p:extLst>
      <p:ext uri="{BB962C8B-B14F-4D97-AF65-F5344CB8AC3E}">
        <p14:creationId xmlns:p14="http://schemas.microsoft.com/office/powerpoint/2010/main" val="79712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CUSTOMIZE</a:t>
            </a:r>
            <a:r>
              <a:rPr lang="en-US" sz="1200" b="0" i="0" u="none" strike="noStrike" kern="1200" baseline="0" dirty="0" smtClean="0">
                <a:solidFill>
                  <a:schemeClr val="tx1"/>
                </a:solidFill>
                <a:latin typeface="+mn-lt"/>
                <a:ea typeface="+mn-ea"/>
                <a:cs typeface="+mn-cs"/>
              </a:rPr>
              <a:t> this slide: Enter the percentage of students that indicated each factor was important/very important.  This information can be found at the bottom of the Item Percentage Report in the HTML interactive results.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13</a:t>
            </a:fld>
            <a:endParaRPr lang="en-US"/>
          </a:p>
        </p:txBody>
      </p:sp>
    </p:spTree>
    <p:extLst>
      <p:ext uri="{BB962C8B-B14F-4D97-AF65-F5344CB8AC3E}">
        <p14:creationId xmlns:p14="http://schemas.microsoft.com/office/powerpoint/2010/main" val="242976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CUSTOMIZE</a:t>
            </a:r>
            <a:r>
              <a:rPr lang="en-US" sz="1200" b="0" i="0" u="none" strike="noStrike" kern="1200" baseline="0" dirty="0" smtClean="0">
                <a:solidFill>
                  <a:schemeClr val="tx1"/>
                </a:solidFill>
                <a:latin typeface="+mn-lt"/>
                <a:ea typeface="+mn-ea"/>
                <a:cs typeface="+mn-cs"/>
              </a:rPr>
              <a:t> this slide: Enter the percentage of students that indicated they were satisfied or very satisfied, along with the corresponding information on the national level.  This information can be found in the Summary Report in the HTML interactive results.  Add together the responses for satisfied / very satisfied in each column.  Be sure to delete the note that instructs you to update the graph.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14</a:t>
            </a:fld>
            <a:endParaRPr lang="en-US"/>
          </a:p>
        </p:txBody>
      </p:sp>
    </p:spTree>
    <p:extLst>
      <p:ext uri="{BB962C8B-B14F-4D97-AF65-F5344CB8AC3E}">
        <p14:creationId xmlns:p14="http://schemas.microsoft.com/office/powerpoint/2010/main" val="740862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CUSTOMIZE</a:t>
            </a:r>
            <a:r>
              <a:rPr lang="en-US" sz="1200" b="0" i="0" u="none" strike="noStrike" kern="1200" baseline="0" dirty="0" smtClean="0">
                <a:solidFill>
                  <a:schemeClr val="tx1"/>
                </a:solidFill>
                <a:latin typeface="+mn-lt"/>
                <a:ea typeface="+mn-ea"/>
                <a:cs typeface="+mn-cs"/>
              </a:rPr>
              <a:t> this slide: Enter the percentage of students that indicated they would probably yes or definitely yes re-enroll, along with the corresponding information on the national level.  This information can be found in the Summary Report in the HTML interactive results.  Add together the responses for probably yes / definitely yes in each column.  Be sure to delete the note that instructs you to update the graph.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15</a:t>
            </a:fld>
            <a:endParaRPr lang="en-US"/>
          </a:p>
        </p:txBody>
      </p:sp>
    </p:spTree>
    <p:extLst>
      <p:ext uri="{BB962C8B-B14F-4D97-AF65-F5344CB8AC3E}">
        <p14:creationId xmlns:p14="http://schemas.microsoft.com/office/powerpoint/2010/main" val="214061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b="1" dirty="0" smtClean="0"/>
              <a:t>CUSTOMIZE </a:t>
            </a:r>
            <a:r>
              <a:rPr lang="en-US" b="0" dirty="0" smtClean="0"/>
              <a:t>this slide</a:t>
            </a:r>
            <a:r>
              <a:rPr lang="en-US" dirty="0" smtClean="0"/>
              <a:t>:</a:t>
            </a:r>
            <a:r>
              <a:rPr lang="en-US" baseline="0" dirty="0" smtClean="0"/>
              <a:t>  Enter the next steps you plan to take on your campus.  Some examples include: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college will be conducting focus groups with students on campus to better understand how the challenge items are interpreted. </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We will also be sharing the results more widely with faculty, staff, administration, alumni and the entire student body through a variety of communication vehicles. </a:t>
            </a:r>
            <a:endParaRPr lang="en-US" sz="11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Additional data slicing will be done to better understand how students in various demographic subpopulations feel about their experience here, so responses can be targeted appropriately.</a:t>
            </a:r>
            <a:endParaRPr lang="en-US" sz="11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16</a:t>
            </a:fld>
            <a:endParaRPr lang="en-US"/>
          </a:p>
        </p:txBody>
      </p:sp>
    </p:spTree>
    <p:extLst>
      <p:ext uri="{BB962C8B-B14F-4D97-AF65-F5344CB8AC3E}">
        <p14:creationId xmlns:p14="http://schemas.microsoft.com/office/powerpoint/2010/main" val="316540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CUSTOMIZE</a:t>
            </a:r>
            <a:r>
              <a:rPr lang="en-US" dirty="0" smtClean="0"/>
              <a:t> this slide as appropriate.</a:t>
            </a:r>
            <a:r>
              <a:rPr lang="en-US" baseline="0" dirty="0" smtClean="0"/>
              <a:t>  Indicate your goals for how you expect to use these data.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17</a:t>
            </a:fld>
            <a:endParaRPr lang="en-US"/>
          </a:p>
        </p:txBody>
      </p:sp>
    </p:spTree>
    <p:extLst>
      <p:ext uri="{BB962C8B-B14F-4D97-AF65-F5344CB8AC3E}">
        <p14:creationId xmlns:p14="http://schemas.microsoft.com/office/powerpoint/2010/main" val="53009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share this slide as appropriate.  This is a recommended five step assessment cycle</a:t>
            </a:r>
            <a:r>
              <a:rPr lang="en-US" baseline="0" dirty="0" smtClean="0"/>
              <a:t> to actively review, share, explore and use your data, as well as close the feedback loop by informing the campus, especially before you survey again.  </a:t>
            </a:r>
            <a:endParaRPr lang="en-US" dirty="0"/>
          </a:p>
        </p:txBody>
      </p:sp>
      <p:sp>
        <p:nvSpPr>
          <p:cNvPr id="4" name="Slide Number Placeholder 3"/>
          <p:cNvSpPr>
            <a:spLocks noGrp="1"/>
          </p:cNvSpPr>
          <p:nvPr>
            <p:ph type="sldNum" sz="quarter" idx="10"/>
          </p:nvPr>
        </p:nvSpPr>
        <p:spPr/>
        <p:txBody>
          <a:bodyPr/>
          <a:lstStyle/>
          <a:p>
            <a:fld id="{B38E14DA-6FE6-4D05-8664-97087A794C8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26268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is additional on-demand content on the RNL Website that you and your team may be interested in reviewing.  Most tutorials are only 5 to 7 minutes in length.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19</a:t>
            </a:fld>
            <a:endParaRPr lang="en-US"/>
          </a:p>
        </p:txBody>
      </p:sp>
    </p:spTree>
    <p:extLst>
      <p:ext uri="{BB962C8B-B14F-4D97-AF65-F5344CB8AC3E}">
        <p14:creationId xmlns:p14="http://schemas.microsoft.com/office/powerpoint/2010/main" val="172844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encourage you to use and share both the infographic document and this PowerPoint template.  The directions for populating the infographic can be found on the RNL Website.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a:t>
            </a:fld>
            <a:endParaRPr lang="en-US"/>
          </a:p>
        </p:txBody>
      </p:sp>
    </p:spTree>
    <p:extLst>
      <p:ext uri="{BB962C8B-B14F-4D97-AF65-F5344CB8AC3E}">
        <p14:creationId xmlns:p14="http://schemas.microsoft.com/office/powerpoint/2010/main" val="1037765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may also want to download the </a:t>
            </a:r>
            <a:r>
              <a:rPr lang="en-US" baseline="0" dirty="0" smtClean="0"/>
              <a:t>2019 national student satisfaction and priorities report. The results from this report are based on the students completing the RNL Student Satisfaction Inventory or the Adult Student Priorities Survey or the Priorities Survey for Online Learners.  The 2019 report looks at trends across the past ten years.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20</a:t>
            </a:fld>
            <a:endParaRPr lang="en-US"/>
          </a:p>
        </p:txBody>
      </p:sp>
    </p:spTree>
    <p:extLst>
      <p:ext uri="{BB962C8B-B14F-4D97-AF65-F5344CB8AC3E}">
        <p14:creationId xmlns:p14="http://schemas.microsoft.com/office/powerpoint/2010/main" val="418538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contact</a:t>
            </a:r>
            <a:r>
              <a:rPr lang="en-US" baseline="0" dirty="0" smtClean="0"/>
              <a:t> Julie Bryant or Shannon Cook at RNL with any questions.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21</a:t>
            </a:fld>
            <a:endParaRPr lang="en-US"/>
          </a:p>
        </p:txBody>
      </p:sp>
    </p:spTree>
    <p:extLst>
      <p:ext uri="{BB962C8B-B14F-4D97-AF65-F5344CB8AC3E}">
        <p14:creationId xmlns:p14="http://schemas.microsoft.com/office/powerpoint/2010/main" val="404939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customize this slide to include your institution name and logo as appropriate. </a:t>
            </a:r>
            <a:endParaRPr lang="en-US" dirty="0"/>
          </a:p>
        </p:txBody>
      </p:sp>
      <p:sp>
        <p:nvSpPr>
          <p:cNvPr id="4" name="Slide Number Placeholder 3"/>
          <p:cNvSpPr>
            <a:spLocks noGrp="1"/>
          </p:cNvSpPr>
          <p:nvPr>
            <p:ph type="sldNum" sz="quarter" idx="10"/>
          </p:nvPr>
        </p:nvSpPr>
        <p:spPr/>
        <p:txBody>
          <a:bodyPr/>
          <a:lstStyle/>
          <a:p>
            <a:fld id="{5F919D65-DA55-4EC6-8F8E-4E7541BFFD6C}" type="slidenum">
              <a:rPr lang="en-US" smtClean="0"/>
              <a:t>3</a:t>
            </a:fld>
            <a:endParaRPr lang="en-US"/>
          </a:p>
        </p:txBody>
      </p:sp>
    </p:spTree>
    <p:extLst>
      <p:ext uri="{BB962C8B-B14F-4D97-AF65-F5344CB8AC3E}">
        <p14:creationId xmlns:p14="http://schemas.microsoft.com/office/powerpoint/2010/main" val="2198195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144">
              <a:defRPr/>
            </a:pPr>
            <a:r>
              <a:rPr lang="en-US" dirty="0" smtClean="0"/>
              <a:t>What is satisfaction?</a:t>
            </a:r>
            <a:r>
              <a:rPr lang="en-US" baseline="0" dirty="0" smtClean="0"/>
              <a:t>  The authors of the Student Satisfaction Inventory define it as, “when expectations are met or exceeded by the student’s PERCEPTION of the campus reality.  You can see that a key word in this definition is PERCEPTION and it is important to keep in mind that perception really is reality.  The other important word here is EXPECTATIONS because they provide the context with which to consider the student experience.   Regardless of what we think the situation may be on our campus, it is the students’ perceptions that matter because that is their reality. </a:t>
            </a:r>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4</a:t>
            </a:fld>
            <a:endParaRPr lang="en-US"/>
          </a:p>
        </p:txBody>
      </p:sp>
    </p:spTree>
    <p:extLst>
      <p:ext uri="{BB962C8B-B14F-4D97-AF65-F5344CB8AC3E}">
        <p14:creationId xmlns:p14="http://schemas.microsoft.com/office/powerpoint/2010/main" val="1325712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Research</a:t>
            </a:r>
            <a:r>
              <a:rPr lang="en-US" baseline="0" dirty="0" smtClean="0"/>
              <a:t> has shown that there are links between student satisfaction and higher individual student retention, higher institutional graduation rates and higher institutional alumni giving.  These are all metrics that are regularly tracked by colleges and universities and it important to know that student satisfaction can have a positive impact on these areas.  To see the full reports that support these observations, go to RuffaloNL.com/benchmark.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5</a:t>
            </a:fld>
            <a:endParaRPr lang="en-US"/>
          </a:p>
        </p:txBody>
      </p:sp>
    </p:spTree>
    <p:extLst>
      <p:ext uri="{BB962C8B-B14F-4D97-AF65-F5344CB8AC3E}">
        <p14:creationId xmlns:p14="http://schemas.microsoft.com/office/powerpoint/2010/main" val="393930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5144">
              <a:defRPr/>
            </a:pPr>
            <a:r>
              <a:rPr lang="en-US" dirty="0" smtClean="0"/>
              <a:t>Institutions have</a:t>
            </a:r>
            <a:r>
              <a:rPr lang="en-US" baseline="0" dirty="0" smtClean="0"/>
              <a:t> shared with RNL that they </a:t>
            </a:r>
            <a:r>
              <a:rPr lang="en-US" dirty="0" smtClean="0"/>
              <a:t>use</a:t>
            </a:r>
            <a:r>
              <a:rPr lang="en-US" baseline="0" dirty="0" smtClean="0"/>
              <a:t> satisfaction data for a variety of efforts on their campuses.   These include using the data</a:t>
            </a:r>
          </a:p>
          <a:p>
            <a:pPr marL="165261" indent="-165261" defTabSz="885144">
              <a:buFont typeface="Arial" panose="020B0604020202020204" pitchFamily="34" charset="0"/>
              <a:buChar char="•"/>
              <a:defRPr/>
            </a:pPr>
            <a:r>
              <a:rPr lang="en-US" baseline="0" dirty="0" smtClean="0"/>
              <a:t>For retention and student success efforts. Campuses are using their identified strengths to re-recruit their current students by reminding them of what the college does well according to their student reported data.</a:t>
            </a:r>
          </a:p>
          <a:p>
            <a:pPr marL="165261" indent="-165261" defTabSz="885144">
              <a:buFont typeface="Arial" panose="020B0604020202020204" pitchFamily="34" charset="0"/>
              <a:buChar char="•"/>
              <a:defRPr/>
            </a:pPr>
            <a:r>
              <a:rPr lang="en-US" baseline="0" dirty="0" smtClean="0"/>
              <a:t>They are also using the data to provide the student voice in strategic planning activities</a:t>
            </a:r>
          </a:p>
          <a:p>
            <a:pPr marL="165261" indent="-165261" defTabSz="885144">
              <a:buFont typeface="Arial" panose="020B0604020202020204" pitchFamily="34" charset="0"/>
              <a:buChar char="•"/>
              <a:defRPr/>
            </a:pPr>
            <a:r>
              <a:rPr lang="en-US" baseline="0" dirty="0" smtClean="0"/>
              <a:t>The satisfaction data are certainly valuable for documentation with your accreditation efforts, where the items have been mapped to the regional accreditation criteria </a:t>
            </a:r>
          </a:p>
          <a:p>
            <a:pPr marL="165261" indent="-165261" defTabSz="885144">
              <a:buFont typeface="Arial" panose="020B0604020202020204" pitchFamily="34" charset="0"/>
              <a:buChar char="•"/>
              <a:defRPr/>
            </a:pPr>
            <a:r>
              <a:rPr lang="en-US" baseline="0" dirty="0" smtClean="0"/>
              <a:t>And campuses are using the data for recruitment efforts-highlighting their strengths in their marketing messages in order to attract students who value what they do well.</a:t>
            </a:r>
          </a:p>
          <a:p>
            <a:pPr defTabSz="885144">
              <a:defRPr/>
            </a:pPr>
            <a:r>
              <a:rPr lang="en-US" baseline="0" dirty="0" smtClean="0"/>
              <a:t>  </a:t>
            </a:r>
          </a:p>
          <a:p>
            <a:pPr defTabSz="885144">
              <a:defRPr/>
            </a:pPr>
            <a:r>
              <a:rPr lang="en-US" baseline="0" dirty="0" smtClean="0"/>
              <a:t>We will want to look for ways to expand the use of our data on campus to ultimately broaden our return on your investment.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6</a:t>
            </a:fld>
            <a:endParaRPr lang="en-US"/>
          </a:p>
        </p:txBody>
      </p:sp>
    </p:spTree>
    <p:extLst>
      <p:ext uri="{BB962C8B-B14F-4D97-AF65-F5344CB8AC3E}">
        <p14:creationId xmlns:p14="http://schemas.microsoft.com/office/powerpoint/2010/main" val="139663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 we take a closer look at the findings</a:t>
            </a:r>
            <a:r>
              <a:rPr lang="en-US" baseline="0" dirty="0" smtClean="0"/>
              <a:t>, I want to share with you how RNL defines institutional strengths and institutional challenges.  Strengths are items of high importance and high satisfaction.  These are the items that students care about that should be celebrated because the institution is performing relatively well.  Challenges are those items that are also very important to students, but have lower satisfaction scores or large performance gaps.  These are the priority areas for attention at the institution because students reflect high expectations but believe there is room for improvement.   And performance gaps are simply the importance score minus the satisfaction score.  The larger the gap, the greater the difference between what students expect and their perception of their current experience.  Keep in mind that these results are all student </a:t>
            </a:r>
            <a:r>
              <a:rPr lang="en-US" u="sng" baseline="0" dirty="0" smtClean="0"/>
              <a:t>perceptions</a:t>
            </a:r>
            <a:r>
              <a:rPr lang="en-US" baseline="0" dirty="0" smtClean="0"/>
              <a:t>, but we also know that perception is reality.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7</a:t>
            </a:fld>
            <a:endParaRPr lang="en-US"/>
          </a:p>
        </p:txBody>
      </p:sp>
    </p:spTree>
    <p:extLst>
      <p:ext uri="{BB962C8B-B14F-4D97-AF65-F5344CB8AC3E}">
        <p14:creationId xmlns:p14="http://schemas.microsoft.com/office/powerpoint/2010/main" val="2091442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7311">
              <a:defRPr/>
            </a:pPr>
            <a:r>
              <a:rPr lang="en-US" dirty="0" smtClean="0"/>
              <a:t>A visual way to think about the</a:t>
            </a:r>
            <a:r>
              <a:rPr lang="en-US" baseline="0" dirty="0" smtClean="0"/>
              <a:t> identification of the </a:t>
            </a:r>
            <a:r>
              <a:rPr lang="en-US" dirty="0" smtClean="0"/>
              <a:t>strengths and challenges</a:t>
            </a:r>
            <a:r>
              <a:rPr lang="en-US" baseline="0" dirty="0" smtClean="0"/>
              <a:t> is with this matrix for prioritizing action which reflects the core conceptual concept of the RNL satisfaction and priorities surveys.   We will want to stay focused on the items that are in the top half of importance for our students. </a:t>
            </a:r>
            <a:endParaRPr lang="en-US" dirty="0" smtClean="0"/>
          </a:p>
          <a:p>
            <a:pPr defTabSz="987311">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46C3BD9-DBE4-4FCE-8524-7BD15A1BA46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58458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CUSTOMIZE</a:t>
            </a:r>
            <a:r>
              <a:rPr lang="en-US" baseline="0" dirty="0" smtClean="0"/>
              <a:t> this slide with your administration timeframe, as well as the total number of students who completed the survey, the number invited and your response rate percentage. </a:t>
            </a:r>
            <a:endParaRPr lang="en-US" dirty="0" smtClean="0"/>
          </a:p>
          <a:p>
            <a:endParaRPr lang="en-US" dirty="0"/>
          </a:p>
        </p:txBody>
      </p:sp>
      <p:sp>
        <p:nvSpPr>
          <p:cNvPr id="4" name="Slide Number Placeholder 3"/>
          <p:cNvSpPr>
            <a:spLocks noGrp="1"/>
          </p:cNvSpPr>
          <p:nvPr>
            <p:ph type="sldNum" sz="quarter" idx="10"/>
          </p:nvPr>
        </p:nvSpPr>
        <p:spPr/>
        <p:txBody>
          <a:bodyPr/>
          <a:lstStyle/>
          <a:p>
            <a:fld id="{6A80DB02-39B3-4803-8C5D-4F9F5B13214C}" type="slidenum">
              <a:rPr lang="en-US" smtClean="0"/>
              <a:t>9</a:t>
            </a:fld>
            <a:endParaRPr lang="en-US"/>
          </a:p>
        </p:txBody>
      </p:sp>
    </p:spTree>
    <p:extLst>
      <p:ext uri="{BB962C8B-B14F-4D97-AF65-F5344CB8AC3E}">
        <p14:creationId xmlns:p14="http://schemas.microsoft.com/office/powerpoint/2010/main" val="3409760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10" name="Rectangle 9"/>
          <p:cNvSpPr/>
          <p:nvPr userDrawn="1"/>
        </p:nvSpPr>
        <p:spPr>
          <a:xfrm>
            <a:off x="136186" y="4515335"/>
            <a:ext cx="1182697" cy="583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 y="3231406"/>
            <a:ext cx="9144000" cy="12318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3096621"/>
            <a:ext cx="7603435" cy="87607"/>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p:cNvSpPr>
            <a:spLocks noGrp="1"/>
          </p:cNvSpPr>
          <p:nvPr>
            <p:ph type="body" sz="quarter" idx="11" hasCustomPrompt="1"/>
          </p:nvPr>
        </p:nvSpPr>
        <p:spPr>
          <a:xfrm>
            <a:off x="1254126" y="1645627"/>
            <a:ext cx="7353300" cy="1292205"/>
          </a:xfrm>
        </p:spPr>
        <p:txBody>
          <a:bodyPr>
            <a:noAutofit/>
          </a:bodyPr>
          <a:lstStyle>
            <a:lvl1pPr marL="0" indent="0">
              <a:buFont typeface="Arial" panose="020B0604020202020204" pitchFamily="34" charset="0"/>
              <a:buNone/>
              <a:defRPr sz="3400" baseline="0">
                <a:solidFill>
                  <a:schemeClr val="accent1"/>
                </a:solidFill>
                <a:latin typeface="+mj-lt"/>
              </a:defRPr>
            </a:lvl1pPr>
          </a:lstStyle>
          <a:p>
            <a:pPr lvl="0"/>
            <a:r>
              <a:rPr lang="en-US" dirty="0" smtClean="0"/>
              <a:t>PRESENTATION TITLE OPTION 1,</a:t>
            </a:r>
            <a:br>
              <a:rPr lang="en-US" dirty="0" smtClean="0"/>
            </a:br>
            <a:r>
              <a:rPr lang="en-US" dirty="0" smtClean="0"/>
              <a:t>CLICK TO EDIT TEXT</a:t>
            </a:r>
          </a:p>
        </p:txBody>
      </p:sp>
      <p:sp>
        <p:nvSpPr>
          <p:cNvPr id="22" name="Subtitle 2"/>
          <p:cNvSpPr>
            <a:spLocks noGrp="1"/>
          </p:cNvSpPr>
          <p:nvPr>
            <p:ph type="subTitle" idx="1" hasCustomPrompt="1"/>
          </p:nvPr>
        </p:nvSpPr>
        <p:spPr>
          <a:xfrm>
            <a:off x="1254126" y="3492954"/>
            <a:ext cx="7704250" cy="307777"/>
          </a:xfrm>
        </p:spPr>
        <p:txBody>
          <a:bodyPr wrap="square" lIns="0" tIns="0" rIns="0" bIns="0" anchor="t">
            <a:spAutoFit/>
          </a:bodyPr>
          <a:lstStyle>
            <a:lvl1pPr marL="0" indent="0" algn="l">
              <a:buNone/>
              <a:defRPr sz="20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 name</a:t>
            </a:r>
            <a:endParaRPr lang="en-US" dirty="0"/>
          </a:p>
        </p:txBody>
      </p:sp>
      <p:sp>
        <p:nvSpPr>
          <p:cNvPr id="23" name="Text Placeholder 7"/>
          <p:cNvSpPr>
            <a:spLocks noGrp="1"/>
          </p:cNvSpPr>
          <p:nvPr>
            <p:ph type="body" sz="quarter" idx="12" hasCustomPrompt="1"/>
          </p:nvPr>
        </p:nvSpPr>
        <p:spPr>
          <a:xfrm>
            <a:off x="1254126" y="3907907"/>
            <a:ext cx="7704250" cy="307777"/>
          </a:xfrm>
          <a:prstGeom prst="rect">
            <a:avLst/>
          </a:prstGeom>
        </p:spPr>
        <p:txBody>
          <a:bodyPr wrap="square" lIns="0" tIns="0" rIns="0" bIns="0" anchor="t">
            <a:spAutoFit/>
          </a:bodyPr>
          <a:lstStyle>
            <a:lvl1pPr marL="0" indent="0" algn="l">
              <a:buNone/>
              <a:defRPr sz="20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smtClean="0"/>
              <a:t>Click to edit presenter title</a:t>
            </a:r>
            <a:endParaRPr lang="en-US" dirty="0"/>
          </a:p>
        </p:txBody>
      </p:sp>
      <p:sp>
        <p:nvSpPr>
          <p:cNvPr id="25" name="Picture Placeholder 10"/>
          <p:cNvSpPr>
            <a:spLocks noGrp="1"/>
          </p:cNvSpPr>
          <p:nvPr>
            <p:ph type="pic" sz="quarter" idx="13" hasCustomPrompt="1"/>
          </p:nvPr>
        </p:nvSpPr>
        <p:spPr>
          <a:xfrm>
            <a:off x="3231413" y="440825"/>
            <a:ext cx="1874838" cy="716019"/>
          </a:xfrm>
        </p:spPr>
        <p:txBody>
          <a:bodyPr anchor="ctr">
            <a:normAutofit/>
          </a:bodyPr>
          <a:lstStyle>
            <a:lvl1pPr marL="0" indent="0" algn="ctr">
              <a:buNone/>
              <a:defRPr sz="1400" baseline="0">
                <a:solidFill>
                  <a:schemeClr val="bg1">
                    <a:lumMod val="65000"/>
                  </a:schemeClr>
                </a:solidFill>
                <a:latin typeface="+mj-lt"/>
              </a:defRPr>
            </a:lvl1pPr>
          </a:lstStyle>
          <a:p>
            <a:r>
              <a:rPr lang="en-US" dirty="0" smtClean="0"/>
              <a:t>Click to add institution logo</a:t>
            </a:r>
            <a:br>
              <a:rPr lang="en-US" dirty="0" smtClean="0"/>
            </a:br>
            <a:r>
              <a:rPr lang="en-US" dirty="0" smtClean="0"/>
              <a:t>(optional)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126" y="235209"/>
            <a:ext cx="1386234" cy="1116843"/>
          </a:xfrm>
          <a:prstGeom prst="rect">
            <a:avLst/>
          </a:prstGeom>
        </p:spPr>
      </p:pic>
      <p:sp>
        <p:nvSpPr>
          <p:cNvPr id="12" name="Rectangle 11"/>
          <p:cNvSpPr/>
          <p:nvPr userDrawn="1"/>
        </p:nvSpPr>
        <p:spPr>
          <a:xfrm flipH="1">
            <a:off x="898562" y="1696676"/>
            <a:ext cx="50931" cy="1033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36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smtClean="0"/>
              <a:t>Click to edit headline</a:t>
            </a:r>
            <a:endParaRPr lang="en-US" dirty="0"/>
          </a:p>
        </p:txBody>
      </p:sp>
    </p:spTree>
    <p:extLst>
      <p:ext uri="{BB962C8B-B14F-4D97-AF65-F5344CB8AC3E}">
        <p14:creationId xmlns:p14="http://schemas.microsoft.com/office/powerpoint/2010/main" val="12900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Stat Left with Content">
    <p:spTree>
      <p:nvGrpSpPr>
        <p:cNvPr id="1" name=""/>
        <p:cNvGrpSpPr/>
        <p:nvPr/>
      </p:nvGrpSpPr>
      <p:grpSpPr>
        <a:xfrm>
          <a:off x="0" y="0"/>
          <a:ext cx="0" cy="0"/>
          <a:chOff x="0" y="0"/>
          <a:chExt cx="0" cy="0"/>
        </a:xfrm>
      </p:grpSpPr>
      <p:sp>
        <p:nvSpPr>
          <p:cNvPr id="13" name="Rectangle 12"/>
          <p:cNvSpPr/>
          <p:nvPr userDrawn="1"/>
        </p:nvSpPr>
        <p:spPr>
          <a:xfrm>
            <a:off x="0" y="2782875"/>
            <a:ext cx="3340204" cy="2360626"/>
          </a:xfrm>
          <a:prstGeom prst="rect">
            <a:avLst/>
          </a:prstGeom>
          <a:solidFill>
            <a:srgbClr val="005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 y="1093880"/>
            <a:ext cx="3340205" cy="1688994"/>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612258" y="1315453"/>
            <a:ext cx="5228530" cy="334346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sz="2800">
                <a:solidFill>
                  <a:schemeClr val="bg1"/>
                </a:solidFill>
              </a:defRPr>
            </a:lvl1pPr>
          </a:lstStyle>
          <a:p>
            <a:r>
              <a:rPr lang="en-US" dirty="0" smtClean="0"/>
              <a:t>Click to edit headline</a:t>
            </a:r>
            <a:endParaRPr lang="en-US" dirty="0"/>
          </a:p>
        </p:txBody>
      </p:sp>
      <p:grpSp>
        <p:nvGrpSpPr>
          <p:cNvPr id="16" name="Group 15"/>
          <p:cNvGrpSpPr/>
          <p:nvPr userDrawn="1"/>
        </p:nvGrpSpPr>
        <p:grpSpPr>
          <a:xfrm>
            <a:off x="1459790" y="2572589"/>
            <a:ext cx="420624" cy="419415"/>
            <a:chOff x="1390492" y="3408218"/>
            <a:chExt cx="559220" cy="559220"/>
          </a:xfrm>
        </p:grpSpPr>
        <p:sp>
          <p:nvSpPr>
            <p:cNvPr id="14" name="Oval 13"/>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7"/>
          <p:cNvSpPr>
            <a:spLocks noGrp="1"/>
          </p:cNvSpPr>
          <p:nvPr>
            <p:ph type="body" sz="quarter" idx="11" hasCustomPrompt="1"/>
          </p:nvPr>
        </p:nvSpPr>
        <p:spPr>
          <a:xfrm>
            <a:off x="293427" y="1365171"/>
            <a:ext cx="2753350" cy="1146411"/>
          </a:xfrm>
          <a:prstGeom prst="rect">
            <a:avLst/>
          </a:prstGeom>
        </p:spPr>
        <p:txBody>
          <a:bodyPr wrap="square" lIns="0" tIns="0" rIns="0" bIns="0" anchor="ctr">
            <a:no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XX%</a:t>
            </a:r>
            <a:endParaRPr lang="en-US" dirty="0"/>
          </a:p>
        </p:txBody>
      </p:sp>
      <p:sp>
        <p:nvSpPr>
          <p:cNvPr id="20" name="Text Placeholder 7"/>
          <p:cNvSpPr>
            <a:spLocks noGrp="1"/>
          </p:cNvSpPr>
          <p:nvPr>
            <p:ph type="body" sz="quarter" idx="37" hasCustomPrompt="1"/>
          </p:nvPr>
        </p:nvSpPr>
        <p:spPr>
          <a:xfrm>
            <a:off x="293424"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stat info</a:t>
            </a:r>
            <a:endParaRPr lang="en-US" dirty="0"/>
          </a:p>
        </p:txBody>
      </p:sp>
    </p:spTree>
    <p:extLst>
      <p:ext uri="{BB962C8B-B14F-4D97-AF65-F5344CB8AC3E}">
        <p14:creationId xmlns:p14="http://schemas.microsoft.com/office/powerpoint/2010/main" val="412723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Stat Right with Content">
    <p:spTree>
      <p:nvGrpSpPr>
        <p:cNvPr id="1" name=""/>
        <p:cNvGrpSpPr/>
        <p:nvPr/>
      </p:nvGrpSpPr>
      <p:grpSpPr>
        <a:xfrm>
          <a:off x="0" y="0"/>
          <a:ext cx="0" cy="0"/>
          <a:chOff x="0" y="0"/>
          <a:chExt cx="0" cy="0"/>
        </a:xfrm>
      </p:grpSpPr>
      <p:sp>
        <p:nvSpPr>
          <p:cNvPr id="13" name="Rectangle 12"/>
          <p:cNvSpPr/>
          <p:nvPr userDrawn="1"/>
        </p:nvSpPr>
        <p:spPr>
          <a:xfrm>
            <a:off x="5803796" y="2782875"/>
            <a:ext cx="3340204" cy="23606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03796" y="1093880"/>
            <a:ext cx="3340205" cy="16889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04800" y="1315453"/>
            <a:ext cx="5230118" cy="3281947"/>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smtClean="0"/>
              <a:t>Click to edit headline</a:t>
            </a:r>
            <a:endParaRPr lang="en-US" dirty="0"/>
          </a:p>
        </p:txBody>
      </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XX%</a:t>
            </a:r>
            <a:endParaRPr lang="en-US" dirty="0"/>
          </a:p>
        </p:txBody>
      </p:sp>
      <p:sp>
        <p:nvSpPr>
          <p:cNvPr id="20" name="Text Placeholder 7"/>
          <p:cNvSpPr>
            <a:spLocks noGrp="1"/>
          </p:cNvSpPr>
          <p:nvPr>
            <p:ph type="body" sz="quarter" idx="37" hasCustomPrompt="1"/>
          </p:nvPr>
        </p:nvSpPr>
        <p:spPr>
          <a:xfrm>
            <a:off x="6097220" y="3117202"/>
            <a:ext cx="2753350" cy="1539332"/>
          </a:xfrm>
          <a:prstGeom prst="rect">
            <a:avLst/>
          </a:prstGeom>
        </p:spPr>
        <p:txBody>
          <a:bodyPr wrap="square" lIns="0" tIns="0" rIns="0" bIns="0" anchor="ctr">
            <a:normAutofit/>
          </a:bodyPr>
          <a:lstStyle>
            <a:lvl1pPr marL="0" algn="ctr">
              <a:lnSpc>
                <a:spcPct val="120000"/>
              </a:lnSpc>
              <a:buNone/>
              <a:defRPr sz="2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stat info</a:t>
            </a:r>
            <a:endParaRPr lang="en-US" dirty="0"/>
          </a:p>
        </p:txBody>
      </p:sp>
      <p:grpSp>
        <p:nvGrpSpPr>
          <p:cNvPr id="17" name="Group 16"/>
          <p:cNvGrpSpPr/>
          <p:nvPr userDrawn="1"/>
        </p:nvGrpSpPr>
        <p:grpSpPr>
          <a:xfrm>
            <a:off x="7263586" y="2572589"/>
            <a:ext cx="420624" cy="419415"/>
            <a:chOff x="1390492" y="3408218"/>
            <a:chExt cx="559220" cy="559220"/>
          </a:xfrm>
        </p:grpSpPr>
        <p:sp>
          <p:nvSpPr>
            <p:cNvPr id="18" name="Oval 17"/>
            <p:cNvSpPr/>
            <p:nvPr userDrawn="1"/>
          </p:nvSpPr>
          <p:spPr>
            <a:xfrm>
              <a:off x="1390492" y="3408218"/>
              <a:ext cx="559220" cy="559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rot="10800000">
              <a:off x="1593243" y="3652102"/>
              <a:ext cx="153712" cy="71452"/>
            </a:xfrm>
            <a:custGeom>
              <a:avLst/>
              <a:gdLst>
                <a:gd name="connsiteX0" fmla="*/ 0 w 8689443"/>
                <a:gd name="connsiteY0" fmla="*/ 3382751 h 3382751"/>
                <a:gd name="connsiteX1" fmla="*/ 4344721 w 8689443"/>
                <a:gd name="connsiteY1" fmla="*/ 0 h 3382751"/>
                <a:gd name="connsiteX2" fmla="*/ 8689443 w 8689443"/>
                <a:gd name="connsiteY2" fmla="*/ 3372180 h 3382751"/>
              </a:gdLst>
              <a:ahLst/>
              <a:cxnLst>
                <a:cxn ang="0">
                  <a:pos x="connsiteX0" y="connsiteY0"/>
                </a:cxn>
                <a:cxn ang="0">
                  <a:pos x="connsiteX1" y="connsiteY1"/>
                </a:cxn>
                <a:cxn ang="0">
                  <a:pos x="connsiteX2" y="connsiteY2"/>
                </a:cxn>
              </a:cxnLst>
              <a:rect l="l" t="t" r="r" b="b"/>
              <a:pathLst>
                <a:path w="8689443" h="3382751">
                  <a:moveTo>
                    <a:pt x="0" y="3382751"/>
                  </a:moveTo>
                  <a:lnTo>
                    <a:pt x="4344721" y="0"/>
                  </a:lnTo>
                  <a:lnTo>
                    <a:pt x="8689443" y="3372180"/>
                  </a:lnTo>
                </a:path>
              </a:pathLst>
            </a:custGeom>
            <a:noFill/>
            <a:ln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3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Nav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1"/>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Agenda title</a:t>
            </a:r>
            <a:endParaRPr lang="en-US" dirty="0"/>
          </a:p>
        </p:txBody>
      </p:sp>
    </p:spTree>
    <p:extLst>
      <p:ext uri="{BB962C8B-B14F-4D97-AF65-F5344CB8AC3E}">
        <p14:creationId xmlns:p14="http://schemas.microsoft.com/office/powerpoint/2010/main" val="25226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Blue">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accent3"/>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Agenda title</a:t>
            </a:r>
            <a:endParaRPr lang="en-US" dirty="0"/>
          </a:p>
        </p:txBody>
      </p:sp>
    </p:spTree>
    <p:extLst>
      <p:ext uri="{BB962C8B-B14F-4D97-AF65-F5344CB8AC3E}">
        <p14:creationId xmlns:p14="http://schemas.microsoft.com/office/powerpoint/2010/main" val="23071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Gray">
    <p:spTree>
      <p:nvGrpSpPr>
        <p:cNvPr id="1" name=""/>
        <p:cNvGrpSpPr/>
        <p:nvPr/>
      </p:nvGrpSpPr>
      <p:grpSpPr>
        <a:xfrm>
          <a:off x="0" y="0"/>
          <a:ext cx="0" cy="0"/>
          <a:chOff x="0" y="0"/>
          <a:chExt cx="0" cy="0"/>
        </a:xfrm>
      </p:grpSpPr>
      <p:sp>
        <p:nvSpPr>
          <p:cNvPr id="4" name="Rectangle 3"/>
          <p:cNvSpPr/>
          <p:nvPr userDrawn="1"/>
        </p:nvSpPr>
        <p:spPr>
          <a:xfrm>
            <a:off x="-1" y="1"/>
            <a:ext cx="9144001" cy="13496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7"/>
          <p:cNvSpPr>
            <a:spLocks noGrp="1"/>
          </p:cNvSpPr>
          <p:nvPr>
            <p:ph type="body" sz="quarter" idx="10" hasCustomPrompt="1"/>
          </p:nvPr>
        </p:nvSpPr>
        <p:spPr>
          <a:xfrm>
            <a:off x="304800" y="1613002"/>
            <a:ext cx="8537578" cy="2867321"/>
          </a:xfrm>
          <a:prstGeom prst="rect">
            <a:avLst/>
          </a:prstGeom>
        </p:spPr>
        <p:txBody>
          <a:bodyPr anchor="t">
            <a:normAutofit/>
          </a:bodyPr>
          <a:lstStyle>
            <a:lvl1pPr marL="460375" indent="-460375">
              <a:spcBef>
                <a:spcPts val="1200"/>
              </a:spcBef>
              <a:buClr>
                <a:schemeClr val="tx2"/>
              </a:buClr>
              <a:buFont typeface="+mj-lt"/>
              <a:buAutoNum type="arabicPeriod"/>
              <a:defRPr sz="1600" baseline="0">
                <a:solidFill>
                  <a:schemeClr val="tx2">
                    <a:lumMod val="50000"/>
                  </a:schemeClr>
                </a:solidFill>
              </a:defRPr>
            </a:lvl1pPr>
          </a:lstStyle>
          <a:p>
            <a:pPr lvl="0"/>
            <a:r>
              <a:rPr lang="en-US" dirty="0"/>
              <a:t>Section name</a:t>
            </a:r>
          </a:p>
          <a:p>
            <a:pPr lvl="0"/>
            <a:r>
              <a:rPr lang="en-US" dirty="0"/>
              <a:t>Section name</a:t>
            </a:r>
          </a:p>
          <a:p>
            <a:pPr lvl="0"/>
            <a:r>
              <a:rPr lang="en-US" dirty="0"/>
              <a:t>Section name</a:t>
            </a:r>
          </a:p>
          <a:p>
            <a:pPr lvl="0"/>
            <a:r>
              <a:rPr lang="en-US" dirty="0"/>
              <a:t>Section name</a:t>
            </a:r>
          </a:p>
        </p:txBody>
      </p:sp>
      <p:sp>
        <p:nvSpPr>
          <p:cNvPr id="7" name="Text Placeholder 7"/>
          <p:cNvSpPr>
            <a:spLocks noGrp="1"/>
          </p:cNvSpPr>
          <p:nvPr>
            <p:ph type="body" sz="quarter" idx="12" hasCustomPrompt="1"/>
          </p:nvPr>
        </p:nvSpPr>
        <p:spPr>
          <a:xfrm>
            <a:off x="304811" y="289707"/>
            <a:ext cx="8535966" cy="726353"/>
          </a:xfrm>
          <a:prstGeom prst="rect">
            <a:avLst/>
          </a:prstGeom>
        </p:spPr>
        <p:txBody>
          <a:bodyPr wrap="square" lIns="0" tIns="182880" rIns="0" bIns="0" anchor="ctr">
            <a:spAutoFit/>
          </a:bodyPr>
          <a:lstStyle>
            <a:lvl1pPr marL="0" indent="0" algn="l">
              <a:lnSpc>
                <a:spcPct val="80000"/>
              </a:lnSpc>
              <a:buNone/>
              <a:defRPr sz="4400" b="1"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Agenda title</a:t>
            </a:r>
            <a:endParaRPr lang="en-US" dirty="0"/>
          </a:p>
        </p:txBody>
      </p:sp>
    </p:spTree>
    <p:extLst>
      <p:ext uri="{BB962C8B-B14F-4D97-AF65-F5344CB8AC3E}">
        <p14:creationId xmlns:p14="http://schemas.microsoft.com/office/powerpoint/2010/main" val="421197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ed Section Title Nav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section title</a:t>
            </a:r>
            <a:endParaRPr lang="en-US" dirty="0"/>
          </a:p>
        </p:txBody>
      </p:sp>
      <p:sp>
        <p:nvSpPr>
          <p:cNvPr id="7" name="Text Placeholder 5"/>
          <p:cNvSpPr>
            <a:spLocks noGrp="1"/>
          </p:cNvSpPr>
          <p:nvPr>
            <p:ph type="body" sz="quarter" idx="10" hasCustomPrompt="1"/>
          </p:nvPr>
        </p:nvSpPr>
        <p:spPr>
          <a:xfrm>
            <a:off x="313667" y="850392"/>
            <a:ext cx="2701082" cy="3442715"/>
          </a:xfrm>
          <a:prstGeom prst="rect">
            <a:avLst/>
          </a:prstGeom>
        </p:spPr>
        <p:txBody>
          <a:bodyPr anchor="ctr">
            <a:noAutofit/>
          </a:bodyPr>
          <a:lstStyle>
            <a:lvl1pPr algn="ctr">
              <a:buNone/>
              <a:defRPr sz="16600" b="0">
                <a:solidFill>
                  <a:schemeClr val="accent1"/>
                </a:solidFill>
                <a:latin typeface="+mj-lt"/>
                <a:cs typeface="Lato Heavy" panose="020F0902020204030203" pitchFamily="34" charset="0"/>
              </a:defRPr>
            </a:lvl1pPr>
          </a:lstStyle>
          <a:p>
            <a:pPr lvl="0"/>
            <a:r>
              <a:rPr lang="en-US" dirty="0" smtClean="0"/>
              <a:t>#</a:t>
            </a:r>
            <a:endParaRPr lang="en-US" dirty="0"/>
          </a:p>
        </p:txBody>
      </p:sp>
      <p:sp>
        <p:nvSpPr>
          <p:cNvPr id="2" name="Rectangle 1"/>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00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mbered Section Title Blu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section title</a:t>
            </a:r>
            <a:endParaRPr lang="en-US" dirty="0"/>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accent3"/>
                </a:solidFill>
                <a:latin typeface="+mj-lt"/>
                <a:cs typeface="Lato Heavy" panose="020F0902020204030203" pitchFamily="34" charset="0"/>
              </a:defRPr>
            </a:lvl1pPr>
          </a:lstStyle>
          <a:p>
            <a:pPr lvl="0"/>
            <a:r>
              <a:rPr lang="en-US" dirty="0" smtClean="0"/>
              <a:t>#</a:t>
            </a:r>
            <a:endParaRPr lang="en-US" dirty="0"/>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88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Section Title Gray">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04011">
            <a:off x="-230706" y="914074"/>
            <a:ext cx="4076473" cy="3476651"/>
          </a:xfrm>
          <a:prstGeom prst="rect">
            <a:avLst/>
          </a:prstGeom>
        </p:spPr>
      </p:pic>
      <p:sp>
        <p:nvSpPr>
          <p:cNvPr id="5" name="Rectangle 4"/>
          <p:cNvSpPr/>
          <p:nvPr/>
        </p:nvSpPr>
        <p:spPr>
          <a:xfrm>
            <a:off x="3315629" y="0"/>
            <a:ext cx="582837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section title</a:t>
            </a:r>
            <a:endParaRPr lang="en-US" dirty="0"/>
          </a:p>
        </p:txBody>
      </p:sp>
      <p:sp>
        <p:nvSpPr>
          <p:cNvPr id="7" name="Text Placeholder 5"/>
          <p:cNvSpPr>
            <a:spLocks noGrp="1"/>
          </p:cNvSpPr>
          <p:nvPr>
            <p:ph type="body" sz="quarter" idx="10" hasCustomPrompt="1"/>
          </p:nvPr>
        </p:nvSpPr>
        <p:spPr>
          <a:xfrm>
            <a:off x="304800" y="850392"/>
            <a:ext cx="2718816" cy="3442715"/>
          </a:xfrm>
          <a:prstGeom prst="rect">
            <a:avLst/>
          </a:prstGeom>
        </p:spPr>
        <p:txBody>
          <a:bodyPr anchor="ctr">
            <a:noAutofit/>
          </a:bodyPr>
          <a:lstStyle>
            <a:lvl1pPr algn="ctr">
              <a:buNone/>
              <a:defRPr sz="16600" b="0">
                <a:solidFill>
                  <a:schemeClr val="tx2"/>
                </a:solidFill>
                <a:latin typeface="+mj-lt"/>
                <a:cs typeface="Lato Heavy" panose="020F0902020204030203" pitchFamily="34" charset="0"/>
              </a:defRPr>
            </a:lvl1pPr>
          </a:lstStyle>
          <a:p>
            <a:pPr lvl="0"/>
            <a:r>
              <a:rPr lang="en-US" dirty="0" smtClean="0"/>
              <a:t>#</a:t>
            </a:r>
            <a:endParaRPr lang="en-US" dirty="0"/>
          </a:p>
        </p:txBody>
      </p:sp>
      <p:sp>
        <p:nvSpPr>
          <p:cNvPr id="8" name="Rectangle 7"/>
          <p:cNvSpPr/>
          <p:nvPr userDrawn="1"/>
        </p:nvSpPr>
        <p:spPr>
          <a:xfrm>
            <a:off x="233464" y="4604426"/>
            <a:ext cx="603115" cy="49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Navy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09" t="16450" r="10358" b="23174"/>
          <a:stretch/>
        </p:blipFill>
        <p:spPr>
          <a:xfrm>
            <a:off x="1" y="0"/>
            <a:ext cx="9144000" cy="5143500"/>
          </a:xfrm>
          <a:prstGeom prst="rect">
            <a:avLst/>
          </a:prstGeom>
        </p:spPr>
      </p:pic>
      <p:sp>
        <p:nvSpPr>
          <p:cNvPr id="6" name="Rectangle 5"/>
          <p:cNvSpPr/>
          <p:nvPr userDrawn="1"/>
        </p:nvSpPr>
        <p:spPr>
          <a:xfrm>
            <a:off x="1" y="0"/>
            <a:ext cx="9144000" cy="5143500"/>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a:t>
            </a:r>
            <a:r>
              <a:rPr lang="en-US" dirty="0" smtClean="0"/>
              <a:t>section title here</a:t>
            </a:r>
            <a:endParaRPr lang="en-US" dirty="0"/>
          </a:p>
        </p:txBody>
      </p:sp>
    </p:spTree>
    <p:extLst>
      <p:ext uri="{BB962C8B-B14F-4D97-AF65-F5344CB8AC3E}">
        <p14:creationId xmlns:p14="http://schemas.microsoft.com/office/powerpoint/2010/main" val="333321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11" name="Rectangle 10"/>
          <p:cNvSpPr/>
          <p:nvPr userDrawn="1"/>
        </p:nvSpPr>
        <p:spPr>
          <a:xfrm>
            <a:off x="134309" y="4599262"/>
            <a:ext cx="1182697" cy="50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 y="1371599"/>
            <a:ext cx="9144001" cy="3110024"/>
          </a:xfrm>
          <a:prstGeom prst="rect">
            <a:avLst/>
          </a:prstGeom>
          <a:solidFill>
            <a:srgbClr val="218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6"/>
          <p:cNvSpPr>
            <a:spLocks noGrp="1"/>
          </p:cNvSpPr>
          <p:nvPr>
            <p:ph type="body" sz="quarter" idx="14" hasCustomPrompt="1"/>
          </p:nvPr>
        </p:nvSpPr>
        <p:spPr>
          <a:xfrm>
            <a:off x="857001" y="1631362"/>
            <a:ext cx="7446963" cy="1141624"/>
          </a:xfrm>
        </p:spPr>
        <p:txBody>
          <a:bodyPr>
            <a:noAutofit/>
          </a:bodyPr>
          <a:lstStyle>
            <a:lvl1pPr marL="0" indent="0" algn="ctr">
              <a:buNone/>
              <a:defRPr sz="3600" baseline="0">
                <a:solidFill>
                  <a:schemeClr val="bg1"/>
                </a:solidFill>
                <a:latin typeface="+mj-lt"/>
              </a:defRPr>
            </a:lvl1pPr>
          </a:lstStyle>
          <a:p>
            <a:pPr lvl="0"/>
            <a:r>
              <a:rPr lang="en-US" dirty="0" smtClean="0"/>
              <a:t>PRESENTATION TITLE OPTION 2,</a:t>
            </a:r>
            <a:br>
              <a:rPr lang="en-US" dirty="0" smtClean="0"/>
            </a:br>
            <a:r>
              <a:rPr lang="en-US" dirty="0" smtClean="0"/>
              <a:t>CLICK TO EDIT TEXT</a:t>
            </a:r>
            <a:endParaRPr lang="en-US" dirty="0"/>
          </a:p>
        </p:txBody>
      </p:sp>
      <p:sp>
        <p:nvSpPr>
          <p:cNvPr id="31" name="Text Placeholder 28"/>
          <p:cNvSpPr>
            <a:spLocks noGrp="1"/>
          </p:cNvSpPr>
          <p:nvPr>
            <p:ph type="body" sz="quarter" idx="15" hasCustomPrompt="1"/>
          </p:nvPr>
        </p:nvSpPr>
        <p:spPr>
          <a:xfrm>
            <a:off x="914057" y="2969011"/>
            <a:ext cx="7446963" cy="355600"/>
          </a:xfrm>
        </p:spPr>
        <p:txBody>
          <a:bodyPr>
            <a:normAutofit/>
          </a:bodyPr>
          <a:lstStyle>
            <a:lvl1pPr marL="0" indent="0" algn="ctr">
              <a:buNone/>
              <a:defRPr sz="1600" i="0" baseline="0">
                <a:solidFill>
                  <a:schemeClr val="bg1"/>
                </a:solidFill>
              </a:defRPr>
            </a:lvl1pPr>
          </a:lstStyle>
          <a:p>
            <a:pPr lvl="0"/>
            <a:r>
              <a:rPr lang="en-US" dirty="0" smtClean="0"/>
              <a:t>Presenter Name     |     Presenter Title</a:t>
            </a:r>
            <a:endParaRPr lang="en-US" dirty="0"/>
          </a:p>
        </p:txBody>
      </p:sp>
      <p:sp>
        <p:nvSpPr>
          <p:cNvPr id="32" name="Picture Placeholder 10"/>
          <p:cNvSpPr>
            <a:spLocks noGrp="1"/>
          </p:cNvSpPr>
          <p:nvPr>
            <p:ph type="pic" sz="quarter" idx="13" hasCustomPrompt="1"/>
          </p:nvPr>
        </p:nvSpPr>
        <p:spPr>
          <a:xfrm>
            <a:off x="2762700" y="383469"/>
            <a:ext cx="1874838" cy="619718"/>
          </a:xfrm>
        </p:spPr>
        <p:txBody>
          <a:bodyPr anchor="ctr">
            <a:normAutofit/>
          </a:bodyPr>
          <a:lstStyle>
            <a:lvl1pPr marL="0" indent="0" algn="ctr">
              <a:buNone/>
              <a:defRPr sz="1400" baseline="0">
                <a:solidFill>
                  <a:schemeClr val="bg1">
                    <a:lumMod val="65000"/>
                  </a:schemeClr>
                </a:solidFill>
                <a:latin typeface="+mj-lt"/>
              </a:defRPr>
            </a:lvl1pPr>
          </a:lstStyle>
          <a:p>
            <a:r>
              <a:rPr lang="en-US" dirty="0" smtClean="0"/>
              <a:t>Click to add institution logo</a:t>
            </a:r>
            <a:br>
              <a:rPr lang="en-US" dirty="0" smtClean="0"/>
            </a:br>
            <a:r>
              <a:rPr lang="en-US" dirty="0" smtClean="0"/>
              <a:t>(optional)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001" y="214587"/>
            <a:ext cx="1290739" cy="1039906"/>
          </a:xfrm>
          <a:prstGeom prst="rect">
            <a:avLst/>
          </a:prstGeom>
        </p:spPr>
      </p:pic>
      <p:sp>
        <p:nvSpPr>
          <p:cNvPr id="9" name="Rectangle 8"/>
          <p:cNvSpPr/>
          <p:nvPr userDrawn="1"/>
        </p:nvSpPr>
        <p:spPr>
          <a:xfrm>
            <a:off x="8400516" y="4777099"/>
            <a:ext cx="495656" cy="32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04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Navy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9175" t="12579" r="2469" b="12384"/>
          <a:stretch/>
        </p:blipFill>
        <p:spPr>
          <a:xfrm>
            <a:off x="0" y="0"/>
            <a:ext cx="9144000" cy="5143500"/>
          </a:xfrm>
          <a:prstGeom prst="rect">
            <a:avLst/>
          </a:prstGeom>
        </p:spPr>
      </p:pic>
      <p:sp>
        <p:nvSpPr>
          <p:cNvPr id="6" name="Rectangle 5"/>
          <p:cNvSpPr/>
          <p:nvPr userDrawn="1"/>
        </p:nvSpPr>
        <p:spPr>
          <a:xfrm>
            <a:off x="0" y="1"/>
            <a:ext cx="9143999" cy="5143500"/>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a:t>
            </a:r>
            <a:r>
              <a:rPr lang="en-US" dirty="0" smtClean="0"/>
              <a:t>section title here</a:t>
            </a:r>
            <a:endParaRPr lang="en-US" dirty="0"/>
          </a:p>
        </p:txBody>
      </p:sp>
    </p:spTree>
    <p:extLst>
      <p:ext uri="{BB962C8B-B14F-4D97-AF65-F5344CB8AC3E}">
        <p14:creationId xmlns:p14="http://schemas.microsoft.com/office/powerpoint/2010/main" val="24118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Blu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806" t="18360" r="20196" b="21734"/>
          <a:stretch/>
        </p:blipFill>
        <p:spPr>
          <a:xfrm>
            <a:off x="0" y="0"/>
            <a:ext cx="9144000" cy="5143501"/>
          </a:xfrm>
          <a:prstGeom prst="rect">
            <a:avLst/>
          </a:prstGeom>
        </p:spPr>
      </p:pic>
      <p:sp>
        <p:nvSpPr>
          <p:cNvPr id="7" name="Rectangle 6"/>
          <p:cNvSpPr/>
          <p:nvPr userDrawn="1"/>
        </p:nvSpPr>
        <p:spPr>
          <a:xfrm>
            <a:off x="0" y="0"/>
            <a:ext cx="9144000" cy="5143500"/>
          </a:xfrm>
          <a:prstGeom prst="rect">
            <a:avLst/>
          </a:prstGeom>
          <a:solidFill>
            <a:srgbClr val="0071CE">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a:t>
            </a:r>
            <a:r>
              <a:rPr lang="en-US" dirty="0" smtClean="0"/>
              <a:t>section title here</a:t>
            </a:r>
            <a:endParaRPr lang="en-US" dirty="0"/>
          </a:p>
        </p:txBody>
      </p:sp>
    </p:spTree>
    <p:extLst>
      <p:ext uri="{BB962C8B-B14F-4D97-AF65-F5344CB8AC3E}">
        <p14:creationId xmlns:p14="http://schemas.microsoft.com/office/powerpoint/2010/main" val="10023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Blu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289" t="3580" r="7823" b="21225"/>
          <a:stretch/>
        </p:blipFill>
        <p:spPr>
          <a:xfrm>
            <a:off x="0" y="0"/>
            <a:ext cx="9144001" cy="5143500"/>
          </a:xfrm>
          <a:prstGeom prst="rect">
            <a:avLst/>
          </a:prstGeom>
        </p:spPr>
      </p:pic>
      <p:sp>
        <p:nvSpPr>
          <p:cNvPr id="9" name="Rectangle 8"/>
          <p:cNvSpPr/>
          <p:nvPr userDrawn="1"/>
        </p:nvSpPr>
        <p:spPr>
          <a:xfrm>
            <a:off x="0" y="0"/>
            <a:ext cx="9144000" cy="5143500"/>
          </a:xfrm>
          <a:prstGeom prst="rect">
            <a:avLst/>
          </a:prstGeom>
          <a:solidFill>
            <a:schemeClr val="accent3">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a:t>
            </a:r>
            <a:r>
              <a:rPr lang="en-US" dirty="0" smtClean="0"/>
              <a:t>section title here</a:t>
            </a:r>
            <a:endParaRPr lang="en-US" dirty="0"/>
          </a:p>
        </p:txBody>
      </p:sp>
    </p:spTree>
    <p:extLst>
      <p:ext uri="{BB962C8B-B14F-4D97-AF65-F5344CB8AC3E}">
        <p14:creationId xmlns:p14="http://schemas.microsoft.com/office/powerpoint/2010/main" val="13243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Gray">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6134" t="12937" r="3675" b="19563"/>
          <a:stretch/>
        </p:blipFill>
        <p:spPr>
          <a:xfrm>
            <a:off x="0" y="0"/>
            <a:ext cx="9144000" cy="5143500"/>
          </a:xfrm>
          <a:prstGeom prst="rect">
            <a:avLst/>
          </a:prstGeom>
        </p:spPr>
      </p:pic>
      <p:sp>
        <p:nvSpPr>
          <p:cNvPr id="6" name="Rectangle 5"/>
          <p:cNvSpPr/>
          <p:nvPr userDrawn="1"/>
        </p:nvSpPr>
        <p:spPr>
          <a:xfrm>
            <a:off x="0" y="0"/>
            <a:ext cx="9144000" cy="5143500"/>
          </a:xfrm>
          <a:prstGeom prst="rect">
            <a:avLst/>
          </a:prstGeom>
          <a:solidFill>
            <a:schemeClr val="tx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2110086"/>
            <a:ext cx="7657170" cy="923330"/>
          </a:xfrm>
          <a:prstGeom prst="rect">
            <a:avLst/>
          </a:prstGeom>
        </p:spPr>
        <p:txBody>
          <a:bodyPr wrap="square" anchor="ctr">
            <a:spAutoFit/>
          </a:bodyPr>
          <a:lstStyle>
            <a:lvl1pPr marL="0" algn="ctr">
              <a:buNone/>
              <a:defRPr sz="5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a:t>Type </a:t>
            </a:r>
            <a:r>
              <a:rPr lang="en-US" dirty="0" smtClean="0"/>
              <a:t>section title here</a:t>
            </a:r>
            <a:endParaRPr lang="en-US" dirty="0"/>
          </a:p>
        </p:txBody>
      </p:sp>
    </p:spTree>
    <p:extLst>
      <p:ext uri="{BB962C8B-B14F-4D97-AF65-F5344CB8AC3E}">
        <p14:creationId xmlns:p14="http://schemas.microsoft.com/office/powerpoint/2010/main" val="226039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ash Screen Nav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262"/>
          <a:stretch/>
        </p:blipFill>
        <p:spPr>
          <a:xfrm>
            <a:off x="-1" y="0"/>
            <a:ext cx="9144002" cy="5143500"/>
          </a:xfrm>
          <a:prstGeom prst="rect">
            <a:avLst/>
          </a:prstGeom>
        </p:spPr>
      </p:pic>
      <p:sp>
        <p:nvSpPr>
          <p:cNvPr id="11" name="Rectangle 10"/>
          <p:cNvSpPr/>
          <p:nvPr userDrawn="1"/>
        </p:nvSpPr>
        <p:spPr>
          <a:xfrm>
            <a:off x="0" y="0"/>
            <a:ext cx="9144000" cy="5143500"/>
          </a:xfrm>
          <a:prstGeom prst="rect">
            <a:avLst/>
          </a:prstGeom>
          <a:solidFill>
            <a:srgbClr val="002D5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Splash screen</a:t>
            </a:r>
            <a:endParaRPr lang="en-US" dirty="0"/>
          </a:p>
        </p:txBody>
      </p:sp>
      <p:sp>
        <p:nvSpPr>
          <p:cNvPr id="10"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accent2"/>
                </a:solidFill>
                <a:latin typeface="+mj-lt"/>
                <a:ea typeface="Lato Light" panose="020F0502020204030203" pitchFamily="34" charset="0"/>
                <a:cs typeface="Lato Light" panose="020F0502020204030203" pitchFamily="34" charset="0"/>
              </a:defRPr>
            </a:lvl1pPr>
          </a:lstStyle>
          <a:p>
            <a:pPr lvl="0"/>
            <a:r>
              <a:rPr lang="en-US" dirty="0" smtClean="0"/>
              <a:t>Main</a:t>
            </a:r>
            <a:br>
              <a:rPr lang="en-US" dirty="0" smtClean="0"/>
            </a:br>
            <a:r>
              <a:rPr lang="en-US" dirty="0" smtClean="0"/>
              <a:t>takeaway</a:t>
            </a:r>
            <a:endParaRPr lang="en-US" dirty="0"/>
          </a:p>
        </p:txBody>
      </p:sp>
    </p:spTree>
    <p:extLst>
      <p:ext uri="{BB962C8B-B14F-4D97-AF65-F5344CB8AC3E}">
        <p14:creationId xmlns:p14="http://schemas.microsoft.com/office/powerpoint/2010/main" val="22124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plash Screen 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328" t="4908" r="15783" b="27420"/>
          <a:stretch/>
        </p:blipFill>
        <p:spPr>
          <a:xfrm>
            <a:off x="1" y="1"/>
            <a:ext cx="9144000" cy="5143500"/>
          </a:xfrm>
          <a:prstGeom prst="rect">
            <a:avLst/>
          </a:prstGeom>
        </p:spPr>
      </p:pic>
      <p:sp>
        <p:nvSpPr>
          <p:cNvPr id="10" name="Rectangle 9"/>
          <p:cNvSpPr/>
          <p:nvPr userDrawn="1"/>
        </p:nvSpPr>
        <p:spPr>
          <a:xfrm>
            <a:off x="1" y="0"/>
            <a:ext cx="9144000" cy="5143501"/>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7" y="1074683"/>
            <a:ext cx="3830171" cy="1446550"/>
          </a:xfrm>
          <a:prstGeom prst="rect">
            <a:avLst/>
          </a:prstGeom>
        </p:spPr>
        <p:txBody>
          <a:bodyPr wrap="square" anchor="b">
            <a:spAutoFit/>
          </a:bodyPr>
          <a:lstStyle>
            <a:lvl1pPr marL="0" algn="l">
              <a:buNone/>
              <a:defRPr sz="44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Splash screen</a:t>
            </a:r>
            <a:endParaRPr lang="en-US" dirty="0"/>
          </a:p>
        </p:txBody>
      </p:sp>
      <p:sp>
        <p:nvSpPr>
          <p:cNvPr id="6" name="Text Placeholder 7"/>
          <p:cNvSpPr>
            <a:spLocks noGrp="1"/>
          </p:cNvSpPr>
          <p:nvPr>
            <p:ph type="body" sz="quarter" idx="12" hasCustomPrompt="1"/>
          </p:nvPr>
        </p:nvSpPr>
        <p:spPr>
          <a:xfrm>
            <a:off x="743417" y="2528062"/>
            <a:ext cx="3830171" cy="1446550"/>
          </a:xfrm>
          <a:prstGeom prst="rect">
            <a:avLst/>
          </a:prstGeom>
        </p:spPr>
        <p:txBody>
          <a:bodyPr wrap="square" anchor="t">
            <a:spAutoFit/>
          </a:bodyPr>
          <a:lstStyle>
            <a:lvl1pPr marL="0" algn="l">
              <a:buNone/>
              <a:defRPr sz="4400" b="1" i="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Main takeaway</a:t>
            </a:r>
            <a:endParaRPr lang="en-US" dirty="0"/>
          </a:p>
        </p:txBody>
      </p:sp>
    </p:spTree>
    <p:extLst>
      <p:ext uri="{BB962C8B-B14F-4D97-AF65-F5344CB8AC3E}">
        <p14:creationId xmlns:p14="http://schemas.microsoft.com/office/powerpoint/2010/main" val="400510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ash Screen Gray">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9144000" cy="5143500"/>
          </a:xfrm>
          <a:prstGeom prst="rect">
            <a:avLst/>
          </a:prstGeom>
          <a:noFill/>
          <a:ln>
            <a:noFill/>
          </a:ln>
        </p:spPr>
      </p:pic>
      <p:sp>
        <p:nvSpPr>
          <p:cNvPr id="10" name="Rectangle 9"/>
          <p:cNvSpPr/>
          <p:nvPr userDrawn="1"/>
        </p:nvSpPr>
        <p:spPr>
          <a:xfrm>
            <a:off x="0" y="0"/>
            <a:ext cx="9144000" cy="5143500"/>
          </a:xfrm>
          <a:prstGeom prst="rect">
            <a:avLst/>
          </a:prstGeom>
          <a:solidFill>
            <a:schemeClr val="tx2">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743416" y="1010322"/>
            <a:ext cx="7659366" cy="830997"/>
          </a:xfrm>
          <a:prstGeom prst="rect">
            <a:avLst/>
          </a:prstGeom>
        </p:spPr>
        <p:txBody>
          <a:bodyPr wrap="square" anchor="b">
            <a:spAutoFit/>
          </a:bodyPr>
          <a:lstStyle>
            <a:lvl1pPr marL="0" algn="ctr">
              <a:buNone/>
              <a:defRPr sz="48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Splash screen</a:t>
            </a:r>
            <a:endParaRPr lang="en-US" dirty="0"/>
          </a:p>
        </p:txBody>
      </p:sp>
      <p:sp>
        <p:nvSpPr>
          <p:cNvPr id="6" name="Text Placeholder 7"/>
          <p:cNvSpPr>
            <a:spLocks noGrp="1"/>
          </p:cNvSpPr>
          <p:nvPr>
            <p:ph type="body" sz="quarter" idx="12" hasCustomPrompt="1"/>
          </p:nvPr>
        </p:nvSpPr>
        <p:spPr>
          <a:xfrm>
            <a:off x="743416" y="1947904"/>
            <a:ext cx="7659366" cy="2086725"/>
          </a:xfrm>
          <a:prstGeom prst="rect">
            <a:avLst/>
          </a:prstGeom>
        </p:spPr>
        <p:txBody>
          <a:bodyPr wrap="square" anchor="t">
            <a:spAutoFit/>
          </a:bodyPr>
          <a:lstStyle>
            <a:lvl1pPr marL="0" algn="ctr">
              <a:lnSpc>
                <a:spcPct val="90000"/>
              </a:lnSpc>
              <a:buNone/>
              <a:defRPr sz="7200" b="0" i="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Main</a:t>
            </a:r>
            <a:br>
              <a:rPr lang="en-US" dirty="0" smtClean="0"/>
            </a:br>
            <a:r>
              <a:rPr lang="en-US" dirty="0" smtClean="0"/>
              <a:t>takeaway</a:t>
            </a:r>
            <a:endParaRPr lang="en-US" dirty="0"/>
          </a:p>
        </p:txBody>
      </p:sp>
    </p:spTree>
    <p:extLst>
      <p:ext uri="{BB962C8B-B14F-4D97-AF65-F5344CB8AC3E}">
        <p14:creationId xmlns:p14="http://schemas.microsoft.com/office/powerpoint/2010/main" val="142327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Quot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11110"/>
          <a:stretch/>
        </p:blipFill>
        <p:spPr>
          <a:xfrm>
            <a:off x="0" y="0"/>
            <a:ext cx="9144000" cy="5143500"/>
          </a:xfrm>
          <a:prstGeom prst="rect">
            <a:avLst/>
          </a:prstGeom>
        </p:spPr>
      </p:pic>
      <p:sp>
        <p:nvSpPr>
          <p:cNvPr id="2" name="Rectangle 1"/>
          <p:cNvSpPr/>
          <p:nvPr userDrawn="1"/>
        </p:nvSpPr>
        <p:spPr>
          <a:xfrm>
            <a:off x="0" y="0"/>
            <a:ext cx="9144000" cy="5143500"/>
          </a:xfrm>
          <a:prstGeom prst="rect">
            <a:avLst/>
          </a:prstGeom>
          <a:solidFill>
            <a:srgbClr val="002D5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1942450" y="903326"/>
            <a:ext cx="6485003" cy="2420778"/>
          </a:xfrm>
          <a:prstGeom prst="rect">
            <a:avLst/>
          </a:prstGeom>
        </p:spPr>
        <p:txBody>
          <a:bodyPr wrap="square" lIns="0" tIns="0" rIns="0" bIns="0" anchor="t">
            <a:normAutofit/>
          </a:bodyPr>
          <a:lstStyle>
            <a:lvl1pPr marL="0">
              <a:lnSpc>
                <a:spcPct val="120000"/>
              </a:lnSpc>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quote</a:t>
            </a:r>
            <a:endParaRPr lang="en-US" dirty="0"/>
          </a:p>
        </p:txBody>
      </p:sp>
      <p:cxnSp>
        <p:nvCxnSpPr>
          <p:cNvPr id="8" name="Straight Connector 7"/>
          <p:cNvCxnSpPr/>
          <p:nvPr userDrawn="1"/>
        </p:nvCxnSpPr>
        <p:spPr>
          <a:xfrm>
            <a:off x="1736077" y="1063881"/>
            <a:ext cx="0" cy="301573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hasCustomPrompt="1"/>
          </p:nvPr>
        </p:nvSpPr>
        <p:spPr>
          <a:xfrm>
            <a:off x="1928553" y="3775434"/>
            <a:ext cx="6528262" cy="369332"/>
          </a:xfrm>
        </p:spPr>
        <p:txBody>
          <a:bodyPr wrap="square" lIns="0" tIns="0" rIns="0" bIns="0" anchor="b">
            <a:spAutoFit/>
          </a:bodyPr>
          <a:lstStyle>
            <a:lvl1pPr marL="0" indent="0" algn="l">
              <a:buNone/>
              <a:defRPr sz="2400" b="1" i="1"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name</a:t>
            </a:r>
            <a:endParaRPr lang="en-US" dirty="0"/>
          </a:p>
        </p:txBody>
      </p:sp>
      <p:sp>
        <p:nvSpPr>
          <p:cNvPr id="13" name="Freeform 12"/>
          <p:cNvSpPr>
            <a:spLocks noEditPoints="1"/>
          </p:cNvSpPr>
          <p:nvPr userDrawn="1"/>
        </p:nvSpPr>
        <p:spPr bwMode="auto">
          <a:xfrm>
            <a:off x="659868" y="1063882"/>
            <a:ext cx="846378" cy="687718"/>
          </a:xfrm>
          <a:custGeom>
            <a:avLst/>
            <a:gdLst>
              <a:gd name="T0" fmla="*/ 3434 w 3985"/>
              <a:gd name="T1" fmla="*/ 329 h 3238"/>
              <a:gd name="T2" fmla="*/ 3089 w 3985"/>
              <a:gd name="T3" fmla="*/ 594 h 3238"/>
              <a:gd name="T4" fmla="*/ 2811 w 3985"/>
              <a:gd name="T5" fmla="*/ 944 h 3238"/>
              <a:gd name="T6" fmla="*/ 2666 w 3985"/>
              <a:gd name="T7" fmla="*/ 1309 h 3238"/>
              <a:gd name="T8" fmla="*/ 2654 w 3985"/>
              <a:gd name="T9" fmla="*/ 1612 h 3238"/>
              <a:gd name="T10" fmla="*/ 2749 w 3985"/>
              <a:gd name="T11" fmla="*/ 1718 h 3238"/>
              <a:gd name="T12" fmla="*/ 3018 w 3985"/>
              <a:gd name="T13" fmla="*/ 1608 h 3238"/>
              <a:gd name="T14" fmla="*/ 3313 w 3985"/>
              <a:gd name="T15" fmla="*/ 1605 h 3238"/>
              <a:gd name="T16" fmla="*/ 3580 w 3985"/>
              <a:gd name="T17" fmla="*/ 1693 h 3238"/>
              <a:gd name="T18" fmla="*/ 3799 w 3985"/>
              <a:gd name="T19" fmla="*/ 1868 h 3238"/>
              <a:gd name="T20" fmla="*/ 3939 w 3985"/>
              <a:gd name="T21" fmla="*/ 2112 h 3238"/>
              <a:gd name="T22" fmla="*/ 3985 w 3985"/>
              <a:gd name="T23" fmla="*/ 2417 h 3238"/>
              <a:gd name="T24" fmla="*/ 3938 w 3985"/>
              <a:gd name="T25" fmla="*/ 2705 h 3238"/>
              <a:gd name="T26" fmla="*/ 3796 w 3985"/>
              <a:gd name="T27" fmla="*/ 2949 h 3238"/>
              <a:gd name="T28" fmla="*/ 3575 w 3985"/>
              <a:gd name="T29" fmla="*/ 3134 h 3238"/>
              <a:gd name="T30" fmla="*/ 3311 w 3985"/>
              <a:gd name="T31" fmla="*/ 3227 h 3238"/>
              <a:gd name="T32" fmla="*/ 3004 w 3985"/>
              <a:gd name="T33" fmla="*/ 3227 h 3238"/>
              <a:gd name="T34" fmla="*/ 2725 w 3985"/>
              <a:gd name="T35" fmla="*/ 3137 h 3238"/>
              <a:gd name="T36" fmla="*/ 2498 w 3985"/>
              <a:gd name="T37" fmla="*/ 2955 h 3238"/>
              <a:gd name="T38" fmla="*/ 2317 w 3985"/>
              <a:gd name="T39" fmla="*/ 2671 h 3238"/>
              <a:gd name="T40" fmla="*/ 2208 w 3985"/>
              <a:gd name="T41" fmla="*/ 2303 h 3238"/>
              <a:gd name="T42" fmla="*/ 2187 w 3985"/>
              <a:gd name="T43" fmla="*/ 1855 h 3238"/>
              <a:gd name="T44" fmla="*/ 2266 w 3985"/>
              <a:gd name="T45" fmla="*/ 1370 h 3238"/>
              <a:gd name="T46" fmla="*/ 2451 w 3985"/>
              <a:gd name="T47" fmla="*/ 929 h 3238"/>
              <a:gd name="T48" fmla="*/ 2718 w 3985"/>
              <a:gd name="T49" fmla="*/ 561 h 3238"/>
              <a:gd name="T50" fmla="*/ 3068 w 3985"/>
              <a:gd name="T51" fmla="*/ 254 h 3238"/>
              <a:gd name="T52" fmla="*/ 3508 w 3985"/>
              <a:gd name="T53" fmla="*/ 0 h 3238"/>
              <a:gd name="T54" fmla="*/ 1250 w 3985"/>
              <a:gd name="T55" fmla="*/ 329 h 3238"/>
              <a:gd name="T56" fmla="*/ 905 w 3985"/>
              <a:gd name="T57" fmla="*/ 594 h 3238"/>
              <a:gd name="T58" fmla="*/ 627 w 3985"/>
              <a:gd name="T59" fmla="*/ 944 h 3238"/>
              <a:gd name="T60" fmla="*/ 482 w 3985"/>
              <a:gd name="T61" fmla="*/ 1309 h 3238"/>
              <a:gd name="T62" fmla="*/ 470 w 3985"/>
              <a:gd name="T63" fmla="*/ 1612 h 3238"/>
              <a:gd name="T64" fmla="*/ 564 w 3985"/>
              <a:gd name="T65" fmla="*/ 1718 h 3238"/>
              <a:gd name="T66" fmla="*/ 832 w 3985"/>
              <a:gd name="T67" fmla="*/ 1608 h 3238"/>
              <a:gd name="T68" fmla="*/ 1127 w 3985"/>
              <a:gd name="T69" fmla="*/ 1605 h 3238"/>
              <a:gd name="T70" fmla="*/ 1391 w 3985"/>
              <a:gd name="T71" fmla="*/ 1693 h 3238"/>
              <a:gd name="T72" fmla="*/ 1608 w 3985"/>
              <a:gd name="T73" fmla="*/ 1863 h 3238"/>
              <a:gd name="T74" fmla="*/ 1742 w 3985"/>
              <a:gd name="T75" fmla="*/ 2078 h 3238"/>
              <a:gd name="T76" fmla="*/ 1799 w 3985"/>
              <a:gd name="T77" fmla="*/ 2343 h 3238"/>
              <a:gd name="T78" fmla="*/ 1773 w 3985"/>
              <a:gd name="T79" fmla="*/ 2638 h 3238"/>
              <a:gd name="T80" fmla="*/ 1649 w 3985"/>
              <a:gd name="T81" fmla="*/ 2897 h 3238"/>
              <a:gd name="T82" fmla="*/ 1447 w 3985"/>
              <a:gd name="T83" fmla="*/ 3094 h 3238"/>
              <a:gd name="T84" fmla="*/ 1191 w 3985"/>
              <a:gd name="T85" fmla="*/ 3211 h 3238"/>
              <a:gd name="T86" fmla="*/ 897 w 3985"/>
              <a:gd name="T87" fmla="*/ 3236 h 3238"/>
              <a:gd name="T88" fmla="*/ 606 w 3985"/>
              <a:gd name="T89" fmla="*/ 3168 h 3238"/>
              <a:gd name="T90" fmla="*/ 366 w 3985"/>
              <a:gd name="T91" fmla="*/ 3010 h 3238"/>
              <a:gd name="T92" fmla="*/ 174 w 3985"/>
              <a:gd name="T93" fmla="*/ 2754 h 3238"/>
              <a:gd name="T94" fmla="*/ 43 w 3985"/>
              <a:gd name="T95" fmla="*/ 2402 h 3238"/>
              <a:gd name="T96" fmla="*/ 0 w 3985"/>
              <a:gd name="T97" fmla="*/ 1983 h 3238"/>
              <a:gd name="T98" fmla="*/ 53 w 3985"/>
              <a:gd name="T99" fmla="*/ 1488 h 3238"/>
              <a:gd name="T100" fmla="*/ 211 w 3985"/>
              <a:gd name="T101" fmla="*/ 1036 h 3238"/>
              <a:gd name="T102" fmla="*/ 460 w 3985"/>
              <a:gd name="T103" fmla="*/ 646 h 3238"/>
              <a:gd name="T104" fmla="*/ 789 w 3985"/>
              <a:gd name="T105" fmla="*/ 327 h 3238"/>
              <a:gd name="T106" fmla="*/ 1205 w 3985"/>
              <a:gd name="T107" fmla="*/ 58 h 3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85" h="3238">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022" y="4476750"/>
            <a:ext cx="645050" cy="519695"/>
          </a:xfrm>
          <a:prstGeom prst="rect">
            <a:avLst/>
          </a:prstGeom>
        </p:spPr>
      </p:pic>
      <p:sp>
        <p:nvSpPr>
          <p:cNvPr id="10" name="TextBox 9">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chemeClr val="bg1"/>
                </a:solidFill>
                <a:latin typeface="+mj-lt"/>
                <a:ea typeface="+mn-ea"/>
                <a:cs typeface="Lato Medium" panose="020F0602020204030203" pitchFamily="34" charset="0"/>
              </a:rPr>
              <a:pPr algn="r"/>
              <a:t>‹#›</a:t>
            </a:fld>
            <a:endParaRPr lang="en-US" sz="900" b="0" kern="1200" cap="none" dirty="0">
              <a:solidFill>
                <a:schemeClr val="bg1"/>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1587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t="6306" b="6306"/>
          <a:stretch/>
        </p:blipFill>
        <p:spPr>
          <a:xfrm>
            <a:off x="-1" y="0"/>
            <a:ext cx="9144002" cy="5143500"/>
          </a:xfrm>
          <a:prstGeom prst="rect">
            <a:avLst/>
          </a:prstGeom>
        </p:spPr>
      </p:pic>
      <p:sp>
        <p:nvSpPr>
          <p:cNvPr id="2" name="Rectangle 1"/>
          <p:cNvSpPr/>
          <p:nvPr userDrawn="1"/>
        </p:nvSpPr>
        <p:spPr>
          <a:xfrm>
            <a:off x="0" y="1386954"/>
            <a:ext cx="9144000" cy="2369592"/>
          </a:xfrm>
          <a:prstGeom prst="rect">
            <a:avLst/>
          </a:prstGeom>
          <a:solidFill>
            <a:schemeClr val="accent3">
              <a:alpha val="8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1" hasCustomPrompt="1"/>
          </p:nvPr>
        </p:nvSpPr>
        <p:spPr>
          <a:xfrm>
            <a:off x="304800" y="1683793"/>
            <a:ext cx="8534402" cy="1775915"/>
          </a:xfrm>
          <a:prstGeom prst="rect">
            <a:avLst/>
          </a:prstGeom>
        </p:spPr>
        <p:txBody>
          <a:bodyPr wrap="square" lIns="0" tIns="0" rIns="0" bIns="0" anchor="ctr">
            <a:normAutofit/>
          </a:bodyPr>
          <a:lstStyle>
            <a:lvl1pPr marL="0" algn="ctr">
              <a:lnSpc>
                <a:spcPct val="120000"/>
              </a:lnSpc>
              <a:buNone/>
              <a:defRPr sz="5400" b="1"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text</a:t>
            </a:r>
            <a:endParaRPr lang="en-US" dirty="0"/>
          </a:p>
        </p:txBody>
      </p:sp>
    </p:spTree>
    <p:extLst>
      <p:ext uri="{BB962C8B-B14F-4D97-AF65-F5344CB8AC3E}">
        <p14:creationId xmlns:p14="http://schemas.microsoft.com/office/powerpoint/2010/main" val="194341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t>
            </a:r>
            <a:r>
              <a:rPr lang="en-US" dirty="0" smtClean="0"/>
              <a:t>add </a:t>
            </a:r>
            <a:r>
              <a:rPr lang="en-US" dirty="0"/>
              <a:t>text</a:t>
            </a:r>
          </a:p>
        </p:txBody>
      </p:sp>
    </p:spTree>
    <p:extLst>
      <p:ext uri="{BB962C8B-B14F-4D97-AF65-F5344CB8AC3E}">
        <p14:creationId xmlns:p14="http://schemas.microsoft.com/office/powerpoint/2010/main" val="4714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1" name="Picture 10"/>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t="7700" b="7700"/>
          <a:stretch/>
        </p:blipFill>
        <p:spPr>
          <a:xfrm>
            <a:off x="1" y="1"/>
            <a:ext cx="9143999" cy="5143499"/>
          </a:xfrm>
          <a:prstGeom prst="rect">
            <a:avLst/>
          </a:prstGeom>
        </p:spPr>
      </p:pic>
      <p:sp>
        <p:nvSpPr>
          <p:cNvPr id="33" name="Rectangle 32"/>
          <p:cNvSpPr/>
          <p:nvPr userDrawn="1"/>
        </p:nvSpPr>
        <p:spPr>
          <a:xfrm>
            <a:off x="0" y="1"/>
            <a:ext cx="9144000" cy="51435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893384" y="2232432"/>
            <a:ext cx="8250617" cy="2142718"/>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30778" y="2534434"/>
            <a:ext cx="7810009" cy="775597"/>
          </a:xfrm>
        </p:spPr>
        <p:txBody>
          <a:bodyPr anchor="t"/>
          <a:lstStyle>
            <a:lvl1pPr algn="l">
              <a:lnSpc>
                <a:spcPct val="90000"/>
              </a:lnSpc>
              <a:defRPr sz="2800" b="0">
                <a:solidFill>
                  <a:schemeClr val="bg1"/>
                </a:solidFill>
              </a:defRPr>
            </a:lvl1pPr>
          </a:lstStyle>
          <a:p>
            <a:r>
              <a:rPr lang="en-US" b="0" dirty="0" smtClean="0">
                <a:solidFill>
                  <a:schemeClr val="bg1"/>
                </a:solidFill>
              </a:rPr>
              <a:t>PRESENTATION TITLE OPTION 3,</a:t>
            </a:r>
            <a:br>
              <a:rPr lang="en-US" b="0" dirty="0" smtClean="0">
                <a:solidFill>
                  <a:schemeClr val="bg1"/>
                </a:solidFill>
              </a:rPr>
            </a:br>
            <a:r>
              <a:rPr lang="en-US" b="0" dirty="0" smtClean="0">
                <a:solidFill>
                  <a:schemeClr val="bg1"/>
                </a:solidFill>
              </a:rPr>
              <a:t>CLICK TO EDIT TEXT</a:t>
            </a:r>
            <a:endParaRPr lang="en-US" dirty="0"/>
          </a:p>
        </p:txBody>
      </p:sp>
      <p:sp>
        <p:nvSpPr>
          <p:cNvPr id="3" name="Subtitle 2"/>
          <p:cNvSpPr>
            <a:spLocks noGrp="1"/>
          </p:cNvSpPr>
          <p:nvPr>
            <p:ph type="subTitle" idx="1" hasCustomPrompt="1"/>
          </p:nvPr>
        </p:nvSpPr>
        <p:spPr>
          <a:xfrm>
            <a:off x="1030778" y="3426002"/>
            <a:ext cx="7810009" cy="276999"/>
          </a:xfrm>
        </p:spPr>
        <p:txBody>
          <a:bodyPr wrap="square" lIns="0" tIns="0" rIns="0" bIns="0" anchor="t">
            <a:spAutoFit/>
          </a:bodyPr>
          <a:lstStyle>
            <a:lvl1pPr marL="0" indent="0" algn="l">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presenter name</a:t>
            </a:r>
            <a:endParaRPr lang="en-US" dirty="0"/>
          </a:p>
        </p:txBody>
      </p:sp>
      <p:sp>
        <p:nvSpPr>
          <p:cNvPr id="20" name="Text Placeholder 7"/>
          <p:cNvSpPr>
            <a:spLocks noGrp="1"/>
          </p:cNvSpPr>
          <p:nvPr>
            <p:ph type="body" sz="quarter" idx="12" hasCustomPrompt="1"/>
          </p:nvPr>
        </p:nvSpPr>
        <p:spPr>
          <a:xfrm>
            <a:off x="1030778" y="3768173"/>
            <a:ext cx="7810009" cy="276999"/>
          </a:xfrm>
          <a:prstGeom prst="rect">
            <a:avLst/>
          </a:prstGeom>
        </p:spPr>
        <p:txBody>
          <a:bodyPr wrap="square" lIns="0" tIns="0" rIns="0" bIns="0" anchor="t">
            <a:spAutoFit/>
          </a:bodyPr>
          <a:lstStyle>
            <a:lvl1pPr marL="0" indent="0" algn="l">
              <a:buNone/>
              <a:defRPr sz="1800" b="0" i="1" spc="0"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smtClean="0"/>
              <a:t>Click to edit presenter title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3384" y="332678"/>
            <a:ext cx="1945066" cy="1567077"/>
          </a:xfrm>
          <a:prstGeom prst="rect">
            <a:avLst/>
          </a:prstGeom>
        </p:spPr>
      </p:pic>
    </p:spTree>
    <p:extLst>
      <p:ext uri="{BB962C8B-B14F-4D97-AF65-F5344CB8AC3E}">
        <p14:creationId xmlns:p14="http://schemas.microsoft.com/office/powerpoint/2010/main" val="21675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Righ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prstGeom prst="rect">
            <a:avLst/>
          </a:prstGeom>
        </p:spPr>
        <p:txBody>
          <a:bodyPr lIns="91440" rIns="3200400" anchor="ctr"/>
          <a:lstStyle>
            <a:lvl1pPr algn="ctr">
              <a:buNone/>
              <a:defRPr baseline="0">
                <a:solidFill>
                  <a:schemeClr val="tx2"/>
                </a:solidFill>
              </a:defRPr>
            </a:lvl1pPr>
          </a:lstStyle>
          <a:p>
            <a:r>
              <a:rPr lang="en-US" dirty="0"/>
              <a:t>Insert Background Image</a:t>
            </a:r>
          </a:p>
        </p:txBody>
      </p:sp>
      <p:sp>
        <p:nvSpPr>
          <p:cNvPr id="2" name="Title 1"/>
          <p:cNvSpPr>
            <a:spLocks noGrp="1"/>
          </p:cNvSpPr>
          <p:nvPr>
            <p:ph type="title" hasCustomPrompt="1"/>
          </p:nvPr>
        </p:nvSpPr>
        <p:spPr>
          <a:xfrm>
            <a:off x="5806440" y="0"/>
            <a:ext cx="3337560" cy="5143500"/>
          </a:xfrm>
          <a:prstGeom prst="rect">
            <a:avLst/>
          </a:prstGeom>
          <a:solidFill>
            <a:srgbClr val="002D5C">
              <a:alpha val="85098"/>
            </a:srgbClr>
          </a:solidFill>
        </p:spPr>
        <p:txBody>
          <a:bodyPr lIns="365760" rIns="365760" anchor="ctr">
            <a:noAutofit/>
          </a:bodyPr>
          <a:lstStyle>
            <a:lvl1pPr algn="l">
              <a:lnSpc>
                <a:spcPct val="120000"/>
              </a:lnSpc>
              <a:defRPr sz="32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33616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Section Title Bottom">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640080" anchor="ctr"/>
          <a:lstStyle>
            <a:lvl1pPr algn="ctr">
              <a:buNone/>
              <a:defRPr baseline="0">
                <a:solidFill>
                  <a:schemeClr val="tx2"/>
                </a:solidFill>
              </a:defRPr>
            </a:lvl1pPr>
          </a:lstStyle>
          <a:p>
            <a:r>
              <a:rPr lang="en-US" smtClean="0"/>
              <a:t>Click icon to add picture</a:t>
            </a:r>
            <a:endParaRPr lang="en-US" dirty="0"/>
          </a:p>
        </p:txBody>
      </p:sp>
      <p:sp>
        <p:nvSpPr>
          <p:cNvPr id="2" name="Title 1"/>
          <p:cNvSpPr>
            <a:spLocks noGrp="1"/>
          </p:cNvSpPr>
          <p:nvPr>
            <p:ph type="title" hasCustomPrompt="1"/>
          </p:nvPr>
        </p:nvSpPr>
        <p:spPr>
          <a:xfrm>
            <a:off x="0" y="3408218"/>
            <a:ext cx="9144000" cy="1250698"/>
          </a:xfrm>
          <a:prstGeom prst="rect">
            <a:avLst/>
          </a:prstGeom>
          <a:solidFill>
            <a:srgbClr val="002D5C">
              <a:alpha val="85098"/>
            </a:srgbClr>
          </a:solidFill>
        </p:spPr>
        <p:txBody>
          <a:bodyPr lIns="457200" rIns="457200" anchor="ctr">
            <a:normAutofit/>
          </a:bodyPr>
          <a:lstStyle>
            <a:lvl1pPr algn="l">
              <a:defRPr sz="2800" b="1" baseline="0">
                <a:solidFill>
                  <a:schemeClr val="bg1"/>
                </a:solidFill>
                <a:latin typeface="+mj-lt"/>
              </a:defRPr>
            </a:lvl1pPr>
          </a:lstStyle>
          <a:p>
            <a:r>
              <a:rPr lang="en-US" dirty="0"/>
              <a:t>Click to add text</a:t>
            </a:r>
          </a:p>
        </p:txBody>
      </p:sp>
    </p:spTree>
    <p:extLst>
      <p:ext uri="{BB962C8B-B14F-4D97-AF65-F5344CB8AC3E}">
        <p14:creationId xmlns:p14="http://schemas.microsoft.com/office/powerpoint/2010/main" val="142334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bIns="731520" anchor="ctr"/>
          <a:lstStyle>
            <a:lvl1pPr algn="ctr">
              <a:buNone/>
              <a:defRPr baseline="0">
                <a:solidFill>
                  <a:schemeClr val="tx2"/>
                </a:solidFill>
              </a:defRPr>
            </a:lvl1pPr>
          </a:lstStyle>
          <a:p>
            <a:r>
              <a:rPr lang="en-US" smtClean="0"/>
              <a:t>Click icon to add picture</a:t>
            </a:r>
            <a:endParaRPr lang="en-US" dirty="0"/>
          </a:p>
        </p:txBody>
      </p:sp>
      <p:sp>
        <p:nvSpPr>
          <p:cNvPr id="5" name="TextBox 4">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5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ptop Image">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22" y="512565"/>
            <a:ext cx="6532024" cy="4452907"/>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6062749" y="719764"/>
            <a:ext cx="2778039" cy="861774"/>
          </a:xfrm>
        </p:spPr>
        <p:txBody>
          <a:bodyPr/>
          <a:lstStyle>
            <a:lvl1pPr algn="l">
              <a:defRPr/>
            </a:lvl1pPr>
          </a:lstStyle>
          <a:p>
            <a:r>
              <a:rPr lang="en-US" dirty="0" smtClean="0"/>
              <a:t>Click to edit headline</a:t>
            </a:r>
            <a:endParaRPr lang="en-US" dirty="0"/>
          </a:p>
        </p:txBody>
      </p:sp>
      <p:sp>
        <p:nvSpPr>
          <p:cNvPr id="13" name="Picture Placeholder 2"/>
          <p:cNvSpPr>
            <a:spLocks noGrp="1"/>
          </p:cNvSpPr>
          <p:nvPr userDrawn="1">
            <p:ph type="pic" sz="quarter" idx="18" hasCustomPrompt="1"/>
          </p:nvPr>
        </p:nvSpPr>
        <p:spPr>
          <a:xfrm>
            <a:off x="-621" y="824058"/>
            <a:ext cx="5610766" cy="3509105"/>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4" name="TextBox 1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98843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 Phone Image">
    <p:spTree>
      <p:nvGrpSpPr>
        <p:cNvPr id="1" name=""/>
        <p:cNvGrpSpPr/>
        <p:nvPr/>
      </p:nvGrpSpPr>
      <p:grpSpPr>
        <a:xfrm>
          <a:off x="0" y="0"/>
          <a:ext cx="0" cy="0"/>
          <a:chOff x="0" y="0"/>
          <a:chExt cx="0" cy="0"/>
        </a:xfrm>
      </p:grpSpPr>
      <p:sp>
        <p:nvSpPr>
          <p:cNvPr id="2" name="Rectangle 1"/>
          <p:cNvSpPr/>
          <p:nvPr userDrawn="1"/>
        </p:nvSpPr>
        <p:spPr>
          <a:xfrm>
            <a:off x="0" y="268556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1174297"/>
            <a:ext cx="4630996" cy="3618236"/>
            <a:chOff x="1711090" y="382213"/>
            <a:chExt cx="6659012" cy="4539476"/>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2338" t="1" b="-2"/>
            <a:stretch/>
          </p:blipFill>
          <p:spPr>
            <a:xfrm>
              <a:off x="1711090" y="4742821"/>
              <a:ext cx="6659011" cy="178868"/>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46"/>
            <a:stretch/>
          </p:blipFill>
          <p:spPr>
            <a:xfrm>
              <a:off x="1711724" y="382213"/>
              <a:ext cx="6658378" cy="4370657"/>
            </a:xfrm>
            <a:prstGeom prst="rect">
              <a:avLst/>
            </a:prstGeom>
          </p:spPr>
        </p:pic>
      </p:gr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2"/>
          <p:cNvSpPr>
            <a:spLocks noGrp="1"/>
          </p:cNvSpPr>
          <p:nvPr userDrawn="1">
            <p:ph type="pic" sz="quarter" idx="18" hasCustomPrompt="1"/>
          </p:nvPr>
        </p:nvSpPr>
        <p:spPr>
          <a:xfrm>
            <a:off x="0" y="1488559"/>
            <a:ext cx="3978200" cy="2864749"/>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57323" y="1052797"/>
            <a:ext cx="2233518" cy="3646268"/>
          </a:xfrm>
          <a:prstGeom prst="rect">
            <a:avLst/>
          </a:prstGeom>
          <a:effectLst/>
        </p:spPr>
      </p:pic>
      <p:sp>
        <p:nvSpPr>
          <p:cNvPr id="17" name="Picture Placeholder 2"/>
          <p:cNvSpPr>
            <a:spLocks noGrp="1"/>
          </p:cNvSpPr>
          <p:nvPr>
            <p:ph type="pic" sz="quarter" idx="19" hasCustomPrompt="1"/>
          </p:nvPr>
        </p:nvSpPr>
        <p:spPr>
          <a:xfrm>
            <a:off x="5645708" y="1488559"/>
            <a:ext cx="1584432" cy="2745270"/>
          </a:xfrm>
          <a:solidFill>
            <a:srgbClr val="000000"/>
          </a:solidFill>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67862" y="4676924"/>
            <a:ext cx="1941603" cy="45719"/>
          </a:xfrm>
          <a:prstGeom prst="rect">
            <a:avLst/>
          </a:prstGeom>
        </p:spPr>
      </p:pic>
      <p:sp>
        <p:nvSpPr>
          <p:cNvPr id="20" name="Title 1"/>
          <p:cNvSpPr>
            <a:spLocks noGrp="1"/>
          </p:cNvSpPr>
          <p:nvPr>
            <p:ph type="title" hasCustomPrompt="1"/>
          </p:nvPr>
        </p:nvSpPr>
        <p:spPr>
          <a:xfrm>
            <a:off x="304800" y="326294"/>
            <a:ext cx="8535988" cy="430887"/>
          </a:xfrm>
        </p:spPr>
        <p:txBody>
          <a:bodyPr/>
          <a:lstStyle>
            <a:lvl1pPr algn="l">
              <a:defRPr sz="2800"/>
            </a:lvl1pPr>
          </a:lstStyle>
          <a:p>
            <a:r>
              <a:rPr lang="en-US" dirty="0" smtClean="0"/>
              <a:t>Click to edit headline</a:t>
            </a:r>
            <a:endParaRPr lang="en-US" dirty="0"/>
          </a:p>
        </p:txBody>
      </p:sp>
      <p:sp>
        <p:nvSpPr>
          <p:cNvPr id="14" name="TextBox 1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07381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Image ">
    <p:spTree>
      <p:nvGrpSpPr>
        <p:cNvPr id="1" name=""/>
        <p:cNvGrpSpPr/>
        <p:nvPr/>
      </p:nvGrpSpPr>
      <p:grpSpPr>
        <a:xfrm>
          <a:off x="0" y="0"/>
          <a:ext cx="0" cy="0"/>
          <a:chOff x="0" y="0"/>
          <a:chExt cx="0" cy="0"/>
        </a:xfrm>
      </p:grpSpPr>
      <p:sp>
        <p:nvSpPr>
          <p:cNvPr id="2" name="Rectangle 1"/>
          <p:cNvSpPr/>
          <p:nvPr userDrawn="1"/>
        </p:nvSpPr>
        <p:spPr>
          <a:xfrm>
            <a:off x="0" y="2686903"/>
            <a:ext cx="9144000" cy="2456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userDrawn="1">
            <p:ph type="title" hasCustomPrompt="1"/>
          </p:nvPr>
        </p:nvSpPr>
        <p:spPr>
          <a:xfrm>
            <a:off x="5275939" y="519885"/>
            <a:ext cx="2778039" cy="861774"/>
          </a:xfrm>
        </p:spPr>
        <p:txBody>
          <a:bodyPr/>
          <a:lstStyle>
            <a:lvl1pPr algn="l">
              <a:defRPr/>
            </a:lvl1pPr>
          </a:lstStyle>
          <a:p>
            <a:r>
              <a:rPr lang="en-US" dirty="0" smtClean="0"/>
              <a:t>Click to edit headline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5053" y="372538"/>
            <a:ext cx="2802762" cy="4575570"/>
          </a:xfrm>
          <a:prstGeom prst="rect">
            <a:avLst/>
          </a:prstGeom>
          <a:effectLst/>
        </p:spPr>
      </p:pic>
      <p:sp>
        <p:nvSpPr>
          <p:cNvPr id="15" name="Picture Placeholder 2"/>
          <p:cNvSpPr>
            <a:spLocks noGrp="1"/>
          </p:cNvSpPr>
          <p:nvPr>
            <p:ph type="pic" sz="quarter" idx="18" hasCustomPrompt="1"/>
          </p:nvPr>
        </p:nvSpPr>
        <p:spPr>
          <a:xfrm>
            <a:off x="2434959" y="981293"/>
            <a:ext cx="1910850" cy="3362998"/>
          </a:xfrm>
        </p:spPr>
        <p:txBody>
          <a:bodyPr vert="horz" lIns="0" tIns="0" rIns="0" bIns="0" rtlCol="0">
            <a:normAutofit/>
          </a:bodyPr>
          <a:lstStyle>
            <a:lvl1pPr marL="287338" indent="-287338">
              <a:buClr>
                <a:schemeClr val="bg1"/>
              </a:buClr>
              <a:buFont typeface="Century Gothic" panose="020B0502020202020204" pitchFamily="34" charset="0"/>
              <a:buChar char=" "/>
              <a:defRPr lang="en-US" baseline="0" dirty="0"/>
            </a:lvl1pPr>
          </a:lstStyle>
          <a:p>
            <a:pPr marL="0" lvl="0" indent="0" algn="ctr">
              <a:buNone/>
            </a:pPr>
            <a:r>
              <a:rPr lang="en-US" dirty="0"/>
              <a:t> </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7875" y="4909121"/>
            <a:ext cx="2215012" cy="52157"/>
          </a:xfrm>
          <a:prstGeom prst="rect">
            <a:avLst/>
          </a:prstGeom>
        </p:spPr>
      </p:pic>
      <p:sp>
        <p:nvSpPr>
          <p:cNvPr id="10" name="TextBox 9">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10980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354295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333" b="15333"/>
          <a:stretch/>
        </p:blipFill>
        <p:spPr>
          <a:xfrm>
            <a:off x="0" y="0"/>
            <a:ext cx="9226062" cy="5143500"/>
          </a:xfrm>
          <a:prstGeom prst="rect">
            <a:avLst/>
          </a:prstGeom>
        </p:spPr>
      </p:pic>
      <p:sp>
        <p:nvSpPr>
          <p:cNvPr id="10" name="Rectangle 9"/>
          <p:cNvSpPr/>
          <p:nvPr userDrawn="1"/>
        </p:nvSpPr>
        <p:spPr>
          <a:xfrm>
            <a:off x="0" y="0"/>
            <a:ext cx="9226062" cy="51435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ctrTitle" hasCustomPrompt="1"/>
          </p:nvPr>
        </p:nvSpPr>
        <p:spPr>
          <a:xfrm>
            <a:off x="304800" y="889956"/>
            <a:ext cx="8535988" cy="997196"/>
          </a:xfrm>
        </p:spPr>
        <p:txBody>
          <a:bodyPr wrap="square" anchor="b">
            <a:spAutoFit/>
          </a:bodyPr>
          <a:lstStyle>
            <a:lvl1pPr algn="ctr">
              <a:lnSpc>
                <a:spcPct val="90000"/>
              </a:lnSpc>
              <a:defRPr sz="7200" b="1" i="0">
                <a:solidFill>
                  <a:schemeClr val="accent1">
                    <a:lumMod val="25000"/>
                    <a:lumOff val="75000"/>
                  </a:schemeClr>
                </a:solidFill>
                <a:latin typeface="+mj-lt"/>
              </a:defRPr>
            </a:lvl1pPr>
          </a:lstStyle>
          <a:p>
            <a:r>
              <a:rPr lang="en-US" dirty="0" smtClean="0"/>
              <a:t>Thank You Title</a:t>
            </a:r>
            <a:endParaRPr lang="en-US" dirty="0"/>
          </a:p>
        </p:txBody>
      </p:sp>
      <p:sp>
        <p:nvSpPr>
          <p:cNvPr id="15" name="Subtitle 2"/>
          <p:cNvSpPr>
            <a:spLocks noGrp="1"/>
          </p:cNvSpPr>
          <p:nvPr>
            <p:ph type="subTitle" idx="1" hasCustomPrompt="1"/>
          </p:nvPr>
        </p:nvSpPr>
        <p:spPr>
          <a:xfrm>
            <a:off x="304800" y="2126765"/>
            <a:ext cx="8535988" cy="369332"/>
          </a:xfrm>
        </p:spPr>
        <p:txBody>
          <a:bodyPr wrap="square" lIns="0" tIns="0" rIns="0" bIns="0" anchor="t">
            <a:spAutoFit/>
          </a:bodyPr>
          <a:lstStyle>
            <a:lvl1pPr marL="0" indent="0" algn="ctr">
              <a:buNone/>
              <a:defRPr sz="2400" i="1" baseline="0">
                <a:solidFill>
                  <a:schemeClr val="accent5"/>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Optional thank you message.</a:t>
            </a:r>
            <a:endParaRPr lang="en-US" dirty="0"/>
          </a:p>
        </p:txBody>
      </p:sp>
      <p:sp>
        <p:nvSpPr>
          <p:cNvPr id="16" name="Text Placeholder 7"/>
          <p:cNvSpPr>
            <a:spLocks noGrp="1"/>
          </p:cNvSpPr>
          <p:nvPr>
            <p:ph type="body" sz="quarter" idx="12" hasCustomPrompt="1"/>
          </p:nvPr>
        </p:nvSpPr>
        <p:spPr>
          <a:xfrm>
            <a:off x="881351" y="3273632"/>
            <a:ext cx="7384474" cy="246221"/>
          </a:xfrm>
          <a:prstGeom prst="rect">
            <a:avLst/>
          </a:prstGeom>
        </p:spPr>
        <p:txBody>
          <a:bodyPr wrap="square" lIns="0" tIns="0" rIns="0" bIns="0" anchor="t">
            <a:spAutoFit/>
          </a:bodyPr>
          <a:lstStyle>
            <a:lvl1pPr marL="0" indent="0" algn="l">
              <a:buNone/>
              <a:defRPr sz="1600" b="0" spc="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contact info</a:t>
            </a:r>
            <a:endParaRPr lang="en-US" dirty="0"/>
          </a:p>
        </p:txBody>
      </p:sp>
      <p:sp>
        <p:nvSpPr>
          <p:cNvPr id="2" name="TextBox 1"/>
          <p:cNvSpPr txBox="1"/>
          <p:nvPr userDrawn="1"/>
        </p:nvSpPr>
        <p:spPr>
          <a:xfrm>
            <a:off x="327469" y="4656193"/>
            <a:ext cx="8571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1" kern="1200" dirty="0" smtClean="0">
                <a:solidFill>
                  <a:srgbClr val="7EA9D0"/>
                </a:solidFill>
                <a:latin typeface="+mj-lt"/>
                <a:ea typeface="+mn-ea"/>
                <a:cs typeface="+mn-cs"/>
              </a:rPr>
              <a:t>All material in this presentation, including text and</a:t>
            </a:r>
            <a:r>
              <a:rPr lang="en-US" sz="900" b="0" i="1" kern="1200" baseline="0" dirty="0" smtClean="0">
                <a:solidFill>
                  <a:srgbClr val="7EA9D0"/>
                </a:solidFill>
                <a:latin typeface="+mj-lt"/>
                <a:ea typeface="+mn-ea"/>
                <a:cs typeface="+mn-cs"/>
              </a:rPr>
              <a:t> </a:t>
            </a:r>
            <a:r>
              <a:rPr lang="en-US" sz="900" b="0" i="1" kern="1200" dirty="0" smtClean="0">
                <a:solidFill>
                  <a:srgbClr val="7EA9D0"/>
                </a:solidFill>
                <a:latin typeface="+mj-lt"/>
                <a:ea typeface="+mn-ea"/>
                <a:cs typeface="+mn-cs"/>
              </a:rPr>
              <a:t>images, is the property of RNL. Permission is required to reproduce information.</a:t>
            </a:r>
          </a:p>
          <a:p>
            <a:pPr algn="ctr"/>
            <a:endParaRPr lang="en-US" sz="900" i="1" dirty="0">
              <a:latin typeface="+mj-lt"/>
            </a:endParaRPr>
          </a:p>
        </p:txBody>
      </p:sp>
    </p:spTree>
    <p:extLst>
      <p:ext uri="{BB962C8B-B14F-4D97-AF65-F5344CB8AC3E}">
        <p14:creationId xmlns:p14="http://schemas.microsoft.com/office/powerpoint/2010/main" val="173149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Title with Image Bl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 r="7507"/>
          <a:stretch/>
        </p:blipFill>
        <p:spPr>
          <a:xfrm>
            <a:off x="-38100" y="-4762"/>
            <a:ext cx="9248775" cy="5138736"/>
          </a:xfrm>
          <a:prstGeom prst="rect">
            <a:avLst/>
          </a:prstGeom>
        </p:spPr>
      </p:pic>
      <p:sp>
        <p:nvSpPr>
          <p:cNvPr id="4" name="Rectangle 3"/>
          <p:cNvSpPr/>
          <p:nvPr userDrawn="1"/>
        </p:nvSpPr>
        <p:spPr>
          <a:xfrm>
            <a:off x="-28576" y="0"/>
            <a:ext cx="9239251" cy="5143500"/>
          </a:xfrm>
          <a:prstGeom prst="rect">
            <a:avLst/>
          </a:prstGeom>
          <a:solidFill>
            <a:schemeClr val="accent3">
              <a:alpha val="82000"/>
            </a:schemeClr>
          </a:solidFill>
          <a:ln>
            <a:solidFill>
              <a:schemeClr val="accent3">
                <a:alpha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5" name="Text Placeholder 5"/>
          <p:cNvSpPr>
            <a:spLocks noGrp="1"/>
          </p:cNvSpPr>
          <p:nvPr>
            <p:ph type="body" sz="quarter" idx="10" hasCustomPrompt="1"/>
          </p:nvPr>
        </p:nvSpPr>
        <p:spPr>
          <a:xfrm>
            <a:off x="685800" y="912857"/>
            <a:ext cx="1905000" cy="2800350"/>
          </a:xfrm>
          <a:prstGeom prst="rect">
            <a:avLst/>
          </a:prstGeom>
        </p:spPr>
        <p:txBody>
          <a:bodyPr anchor="ctr">
            <a:noAutofit/>
          </a:bodyPr>
          <a:lstStyle>
            <a:lvl1pPr algn="l">
              <a:buNone/>
              <a:defRPr sz="14925" b="1">
                <a:solidFill>
                  <a:schemeClr val="bg1"/>
                </a:solidFill>
                <a:latin typeface="Lato Heavy" panose="020F0902020204030203" pitchFamily="34" charset="0"/>
                <a:cs typeface="Lato Heavy" panose="020F0902020204030203" pitchFamily="34" charset="0"/>
              </a:defRPr>
            </a:lvl1pPr>
          </a:lstStyle>
          <a:p>
            <a:pPr lvl="0"/>
            <a:r>
              <a:rPr lang="en-US" dirty="0"/>
              <a:t>1</a:t>
            </a:r>
          </a:p>
        </p:txBody>
      </p:sp>
      <p:sp>
        <p:nvSpPr>
          <p:cNvPr id="6" name="Text Placeholder 7"/>
          <p:cNvSpPr>
            <a:spLocks noGrp="1"/>
          </p:cNvSpPr>
          <p:nvPr>
            <p:ph type="body" sz="quarter" idx="11" hasCustomPrompt="1"/>
          </p:nvPr>
        </p:nvSpPr>
        <p:spPr>
          <a:xfrm>
            <a:off x="2351314" y="1998707"/>
            <a:ext cx="6114778" cy="628650"/>
          </a:xfrm>
          <a:prstGeom prst="rect">
            <a:avLst/>
          </a:prstGeom>
        </p:spPr>
        <p:txBody>
          <a:bodyPr>
            <a:noAutofit/>
          </a:bodyPr>
          <a:lstStyle>
            <a:lvl1pPr marL="0" algn="l">
              <a:buNone/>
              <a:defRPr sz="3000" b="1" baseline="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Section title here</a:t>
            </a:r>
          </a:p>
        </p:txBody>
      </p:sp>
    </p:spTree>
    <p:extLst>
      <p:ext uri="{BB962C8B-B14F-4D97-AF65-F5344CB8AC3E}">
        <p14:creationId xmlns:p14="http://schemas.microsoft.com/office/powerpoint/2010/main" val="919311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ig Stat Right with Content">
    <p:spTree>
      <p:nvGrpSpPr>
        <p:cNvPr id="1" name=""/>
        <p:cNvGrpSpPr/>
        <p:nvPr/>
      </p:nvGrpSpPr>
      <p:grpSpPr>
        <a:xfrm>
          <a:off x="0" y="0"/>
          <a:ext cx="0" cy="0"/>
          <a:chOff x="0" y="0"/>
          <a:chExt cx="0" cy="0"/>
        </a:xfrm>
      </p:grpSpPr>
      <p:sp>
        <p:nvSpPr>
          <p:cNvPr id="6" name="Rectangle 5"/>
          <p:cNvSpPr/>
          <p:nvPr userDrawn="1"/>
        </p:nvSpPr>
        <p:spPr>
          <a:xfrm>
            <a:off x="5803796" y="1093880"/>
            <a:ext cx="3340205" cy="40496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sz="quarter" idx="36"/>
          </p:nvPr>
        </p:nvSpPr>
        <p:spPr>
          <a:xfrm>
            <a:off x="304800" y="1315453"/>
            <a:ext cx="5230118" cy="3281947"/>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smtClean="0"/>
              <a:t>Click to edit headline</a:t>
            </a:r>
            <a:endParaRPr lang="en-US" dirty="0"/>
          </a:p>
        </p:txBody>
      </p:sp>
      <p:sp>
        <p:nvSpPr>
          <p:cNvPr id="19" name="Text Placeholder 7"/>
          <p:cNvSpPr>
            <a:spLocks noGrp="1"/>
          </p:cNvSpPr>
          <p:nvPr>
            <p:ph type="body" sz="quarter" idx="11" hasCustomPrompt="1"/>
          </p:nvPr>
        </p:nvSpPr>
        <p:spPr>
          <a:xfrm>
            <a:off x="6097223" y="1365171"/>
            <a:ext cx="2753350" cy="1146411"/>
          </a:xfrm>
          <a:prstGeom prst="rect">
            <a:avLst/>
          </a:prstGeom>
        </p:spPr>
        <p:txBody>
          <a:bodyPr wrap="square" lIns="0" tIns="0" rIns="0" bIns="0" anchor="ctr">
            <a:normAutofit/>
          </a:bodyPr>
          <a:lstStyle>
            <a:lvl1pPr marL="0" algn="ctr">
              <a:lnSpc>
                <a:spcPct val="120000"/>
              </a:lnSpc>
              <a:buNone/>
              <a:defRPr sz="72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XX%</a:t>
            </a:r>
            <a:endParaRPr lang="en-US" dirty="0"/>
          </a:p>
        </p:txBody>
      </p:sp>
    </p:spTree>
    <p:extLst>
      <p:ext uri="{BB962C8B-B14F-4D97-AF65-F5344CB8AC3E}">
        <p14:creationId xmlns:p14="http://schemas.microsoft.com/office/powerpoint/2010/main" val="178137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00" y="847420"/>
            <a:ext cx="8535988"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a:t>
            </a:r>
            <a:r>
              <a:rPr lang="en-US" dirty="0" smtClean="0"/>
              <a:t>edit subhead</a:t>
            </a:r>
            <a:endParaRPr lang="en-US" dirty="0"/>
          </a:p>
        </p:txBody>
      </p:sp>
      <p:sp>
        <p:nvSpPr>
          <p:cNvPr id="11" name="Content Placeholder 10"/>
          <p:cNvSpPr>
            <a:spLocks noGrp="1"/>
          </p:cNvSpPr>
          <p:nvPr>
            <p:ph sz="quarter" idx="36"/>
          </p:nvPr>
        </p:nvSpPr>
        <p:spPr>
          <a:xfrm>
            <a:off x="304800" y="1402079"/>
            <a:ext cx="8535988" cy="3074823"/>
          </a:xfrm>
        </p:spPr>
        <p:txBody>
          <a:bodyPr/>
          <a:lstStyle>
            <a:lvl1pPr marL="342900" indent="-342900">
              <a:defRPr lang="en-US" sz="2000" kern="1200" dirty="0">
                <a:solidFill>
                  <a:schemeClr val="tx2">
                    <a:lumMod val="50000"/>
                  </a:schemeClr>
                </a:solidFill>
                <a:latin typeface="+mn-lt"/>
                <a:ea typeface="+mn-ea"/>
                <a:cs typeface="+mn-cs"/>
              </a:defRPr>
            </a:lvl1pPr>
            <a:lvl2pPr marL="857250" indent="-457200">
              <a:defRPr lang="en-US" sz="1800" kern="1200" dirty="0">
                <a:solidFill>
                  <a:schemeClr val="tx2">
                    <a:lumMod val="50000"/>
                  </a:schemeClr>
                </a:solidFill>
                <a:latin typeface="+mn-lt"/>
                <a:ea typeface="+mn-ea"/>
                <a:cs typeface="+mn-cs"/>
              </a:defRPr>
            </a:lvl2pPr>
            <a:lvl3pPr marL="1200150" indent="-342900">
              <a:defRPr lang="en-US" sz="1600" kern="1200" baseline="0" dirty="0">
                <a:solidFill>
                  <a:schemeClr val="tx2">
                    <a:lumMod val="50000"/>
                  </a:schemeClr>
                </a:solidFill>
                <a:latin typeface="+mn-lt"/>
                <a:ea typeface="+mn-ea"/>
                <a:cs typeface="+mn-cs"/>
              </a:defRPr>
            </a:lvl3pPr>
            <a:lvl4pPr marL="1598613" indent="-342900">
              <a:defRPr lang="en-US" sz="1400" kern="1200" baseline="0" dirty="0">
                <a:solidFill>
                  <a:schemeClr val="tx2">
                    <a:lumMod val="50000"/>
                  </a:schemeClr>
                </a:solidFill>
                <a:latin typeface="+mn-lt"/>
                <a:ea typeface="+mn-ea"/>
                <a:cs typeface="+mn-cs"/>
              </a:defRPr>
            </a:lvl4pPr>
            <a:lvl5pPr marL="1941513" indent="-342900">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2" name="Title 1"/>
          <p:cNvSpPr>
            <a:spLocks noGrp="1"/>
          </p:cNvSpPr>
          <p:nvPr>
            <p:ph type="title" hasCustomPrompt="1"/>
          </p:nvPr>
        </p:nvSpPr>
        <p:spPr>
          <a:xfrm>
            <a:off x="304800" y="326294"/>
            <a:ext cx="8535988" cy="430887"/>
          </a:xfrm>
        </p:spPr>
        <p:txBody>
          <a:bodyPr/>
          <a:lstStyle>
            <a:lvl1pPr algn="l">
              <a:defRPr sz="2800"/>
            </a:lvl1pPr>
          </a:lstStyle>
          <a:p>
            <a:r>
              <a:rPr lang="en-US" dirty="0" smtClean="0"/>
              <a:t>Click to edit headline</a:t>
            </a:r>
            <a:endParaRPr lang="en-US" dirty="0"/>
          </a:p>
        </p:txBody>
      </p:sp>
      <p:sp>
        <p:nvSpPr>
          <p:cNvPr id="8" name="Rectangle 7"/>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65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Numbered Section Title Navy">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914400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lt1">
                  <a:alpha val="36000"/>
                </a:schemeClr>
              </a:solidFill>
            </a:endParaRPr>
          </a:p>
        </p:txBody>
      </p:sp>
      <p:sp>
        <p:nvSpPr>
          <p:cNvPr id="9" name="Text Placeholder 7"/>
          <p:cNvSpPr>
            <a:spLocks noGrp="1"/>
          </p:cNvSpPr>
          <p:nvPr>
            <p:ph type="body" sz="quarter" idx="11" hasCustomPrompt="1"/>
          </p:nvPr>
        </p:nvSpPr>
        <p:spPr>
          <a:xfrm>
            <a:off x="3984702" y="1910031"/>
            <a:ext cx="4490534" cy="1323439"/>
          </a:xfrm>
          <a:prstGeom prst="rect">
            <a:avLst/>
          </a:prstGeom>
        </p:spPr>
        <p:txBody>
          <a:bodyPr wrap="square" anchor="ctr">
            <a:spAutoFit/>
          </a:bodyPr>
          <a:lstStyle>
            <a:lvl1pPr marL="0" algn="l">
              <a:buNone/>
              <a:defRPr sz="4000" b="0" baseline="0">
                <a:solidFill>
                  <a:schemeClr val="bg1"/>
                </a:solidFill>
                <a:latin typeface="+mj-lt"/>
                <a:ea typeface="Lato Light" panose="020F0502020204030203" pitchFamily="34" charset="0"/>
                <a:cs typeface="Lato Light" panose="020F0502020204030203" pitchFamily="34" charset="0"/>
              </a:defRPr>
            </a:lvl1pPr>
          </a:lstStyle>
          <a:p>
            <a:pPr lvl="0"/>
            <a:r>
              <a:rPr lang="en-US" dirty="0" smtClean="0"/>
              <a:t>Click to edit section title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168" y="587533"/>
            <a:ext cx="1197351" cy="964667"/>
          </a:xfrm>
          <a:prstGeom prst="rect">
            <a:avLst/>
          </a:prstGeom>
        </p:spPr>
      </p:pic>
    </p:spTree>
    <p:extLst>
      <p:ext uri="{BB962C8B-B14F-4D97-AF65-F5344CB8AC3E}">
        <p14:creationId xmlns:p14="http://schemas.microsoft.com/office/powerpoint/2010/main" val="403470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04894" y="847420"/>
            <a:ext cx="4132662"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a:t>
            </a:r>
            <a:r>
              <a:rPr lang="en-US" dirty="0" smtClean="0"/>
              <a:t>subhead</a:t>
            </a:r>
            <a:endParaRPr lang="en-US" dirty="0"/>
          </a:p>
        </p:txBody>
      </p:sp>
      <p:sp>
        <p:nvSpPr>
          <p:cNvPr id="15" name="Content Placeholder 14"/>
          <p:cNvSpPr>
            <a:spLocks noGrp="1"/>
          </p:cNvSpPr>
          <p:nvPr>
            <p:ph sz="quarter" idx="34"/>
          </p:nvPr>
        </p:nvSpPr>
        <p:spPr>
          <a:xfrm>
            <a:off x="304800"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8" name="Content Placeholder 14"/>
          <p:cNvSpPr>
            <a:spLocks noGrp="1"/>
          </p:cNvSpPr>
          <p:nvPr>
            <p:ph sz="quarter" idx="35"/>
          </p:nvPr>
        </p:nvSpPr>
        <p:spPr>
          <a:xfrm>
            <a:off x="4702112" y="1402080"/>
            <a:ext cx="4138676" cy="3078243"/>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4" name="Title 3"/>
          <p:cNvSpPr>
            <a:spLocks noGrp="1"/>
          </p:cNvSpPr>
          <p:nvPr>
            <p:ph type="title" hasCustomPrompt="1"/>
          </p:nvPr>
        </p:nvSpPr>
        <p:spPr>
          <a:xfrm>
            <a:off x="304800" y="326295"/>
            <a:ext cx="8535988" cy="430887"/>
          </a:xfrm>
        </p:spPr>
        <p:txBody>
          <a:bodyPr/>
          <a:lstStyle>
            <a:lvl1pPr algn="l">
              <a:defRPr/>
            </a:lvl1pPr>
          </a:lstStyle>
          <a:p>
            <a:r>
              <a:rPr lang="en-US" dirty="0" smtClean="0"/>
              <a:t>Click to edit headline</a:t>
            </a:r>
            <a:endParaRPr lang="en-US" dirty="0"/>
          </a:p>
        </p:txBody>
      </p:sp>
      <p:sp>
        <p:nvSpPr>
          <p:cNvPr id="11" name="Text Placeholder 55"/>
          <p:cNvSpPr>
            <a:spLocks noGrp="1"/>
          </p:cNvSpPr>
          <p:nvPr>
            <p:ph type="body" sz="quarter" idx="37" hasCustomPrompt="1"/>
          </p:nvPr>
        </p:nvSpPr>
        <p:spPr>
          <a:xfrm>
            <a:off x="4706445" y="847420"/>
            <a:ext cx="4132664" cy="369332"/>
          </a:xfrm>
          <a:prstGeom prst="rect">
            <a:avLst/>
          </a:prstGeom>
        </p:spPr>
        <p:txBody>
          <a:bodyPr wrap="square" lIns="0" tIns="0" rIns="0" bIns="0">
            <a:spAutoFit/>
          </a:bodyPr>
          <a:lstStyle>
            <a:lvl1pPr marL="0" indent="0" algn="l">
              <a:buNone/>
              <a:defRPr sz="2400" b="1" i="1" spc="0" baseline="0">
                <a:solidFill>
                  <a:schemeClr val="accent3"/>
                </a:solidFill>
                <a:latin typeface="+mn-lt"/>
              </a:defRPr>
            </a:lvl1pPr>
            <a:lvl2pPr>
              <a:buNone/>
              <a:defRPr sz="2000">
                <a:solidFill>
                  <a:schemeClr val="tx2"/>
                </a:solidFill>
                <a:latin typeface="+mn-lt"/>
              </a:defRPr>
            </a:lvl2pPr>
            <a:lvl3pPr marL="914400" indent="0">
              <a:buNone/>
              <a:defRPr sz="2000">
                <a:solidFill>
                  <a:schemeClr val="tx2"/>
                </a:solidFill>
                <a:latin typeface="+mn-lt"/>
              </a:defRPr>
            </a:lvl3pPr>
            <a:lvl4pPr marL="1371600" indent="0">
              <a:buNone/>
              <a:defRPr sz="2000">
                <a:solidFill>
                  <a:schemeClr val="tx2"/>
                </a:solidFill>
                <a:latin typeface="+mn-lt"/>
              </a:defRPr>
            </a:lvl4pPr>
            <a:lvl5pPr marL="1828800" indent="0">
              <a:buNone/>
              <a:defRPr sz="2000">
                <a:solidFill>
                  <a:schemeClr val="tx2"/>
                </a:solidFill>
                <a:latin typeface="+mn-lt"/>
              </a:defRPr>
            </a:lvl5pPr>
          </a:lstStyle>
          <a:p>
            <a:pPr lvl="0"/>
            <a:r>
              <a:rPr lang="en-US" dirty="0"/>
              <a:t>Click to edit </a:t>
            </a:r>
            <a:r>
              <a:rPr lang="en-US" dirty="0" smtClean="0"/>
              <a:t>subhead</a:t>
            </a:r>
            <a:endParaRPr lang="en-US" dirty="0"/>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19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Content with Image Right">
    <p:spTree>
      <p:nvGrpSpPr>
        <p:cNvPr id="1" name=""/>
        <p:cNvGrpSpPr/>
        <p:nvPr/>
      </p:nvGrpSpPr>
      <p:grpSpPr>
        <a:xfrm>
          <a:off x="0" y="0"/>
          <a:ext cx="0" cy="0"/>
          <a:chOff x="0" y="0"/>
          <a:chExt cx="0" cy="0"/>
        </a:xfrm>
      </p:grpSpPr>
      <p:sp>
        <p:nvSpPr>
          <p:cNvPr id="7" name="Rectangle 6"/>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304800" y="969817"/>
            <a:ext cx="4705604" cy="3514921"/>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8" name="Picture Placeholder 3"/>
          <p:cNvSpPr>
            <a:spLocks noGrp="1"/>
          </p:cNvSpPr>
          <p:nvPr>
            <p:ph type="pic" sz="quarter" idx="10"/>
          </p:nvPr>
        </p:nvSpPr>
        <p:spPr>
          <a:xfrm>
            <a:off x="5312664" y="197511"/>
            <a:ext cx="3831336" cy="4945989"/>
          </a:xfrm>
          <a:prstGeom prst="rect">
            <a:avLst/>
          </a:prstGeom>
        </p:spPr>
        <p:txBody>
          <a:bodyPr vert="horz" lIns="91440" tIns="45720" rIns="91440" bIns="640080" rtlCol="0" anchor="ctr">
            <a:normAutofit/>
          </a:bodyPr>
          <a:lstStyle>
            <a:lvl1pPr marL="342900" indent="-342900" algn="ctr">
              <a:buFont typeface="Arial" panose="020B0604020202020204" pitchFamily="34" charset="0"/>
              <a:buChar char="•"/>
              <a:defRPr lang="en-US" baseline="0" dirty="0"/>
            </a:lvl1pPr>
          </a:lstStyle>
          <a:p>
            <a:pPr lvl="0" algn="ctr">
              <a:buNone/>
            </a:pPr>
            <a:r>
              <a:rPr lang="en-US" smtClean="0"/>
              <a:t>Click icon to add picture</a:t>
            </a:r>
            <a:endParaRPr lang="en-US" dirty="0"/>
          </a:p>
        </p:txBody>
      </p:sp>
      <p:sp>
        <p:nvSpPr>
          <p:cNvPr id="4" name="Title 3"/>
          <p:cNvSpPr>
            <a:spLocks noGrp="1"/>
          </p:cNvSpPr>
          <p:nvPr>
            <p:ph type="title" hasCustomPrompt="1"/>
          </p:nvPr>
        </p:nvSpPr>
        <p:spPr>
          <a:xfrm>
            <a:off x="304801" y="326295"/>
            <a:ext cx="4711952" cy="430887"/>
          </a:xfrm>
        </p:spPr>
        <p:txBody>
          <a:bodyPr/>
          <a:lstStyle>
            <a:lvl1pPr algn="l">
              <a:defRPr/>
            </a:lvl1pPr>
          </a:lstStyle>
          <a:p>
            <a:r>
              <a:rPr lang="en-US" dirty="0" smtClean="0"/>
              <a:t>Click to edit headline</a:t>
            </a:r>
            <a:endParaRPr lang="en-US" dirty="0"/>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9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with Image Left">
    <p:spTree>
      <p:nvGrpSpPr>
        <p:cNvPr id="1" name=""/>
        <p:cNvGrpSpPr/>
        <p:nvPr/>
      </p:nvGrpSpPr>
      <p:grpSpPr>
        <a:xfrm>
          <a:off x="0" y="0"/>
          <a:ext cx="0" cy="0"/>
          <a:chOff x="0" y="0"/>
          <a:chExt cx="0" cy="0"/>
        </a:xfrm>
      </p:grpSpPr>
      <p:sp>
        <p:nvSpPr>
          <p:cNvPr id="4" name="Rectangle 3"/>
          <p:cNvSpPr/>
          <p:nvPr userDrawn="1"/>
        </p:nvSpPr>
        <p:spPr>
          <a:xfrm>
            <a:off x="7411454" y="304800"/>
            <a:ext cx="1529347"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p:cNvSpPr>
            <a:spLocks noGrp="1"/>
          </p:cNvSpPr>
          <p:nvPr>
            <p:ph sz="quarter" idx="34"/>
          </p:nvPr>
        </p:nvSpPr>
        <p:spPr>
          <a:xfrm>
            <a:off x="4135184" y="969818"/>
            <a:ext cx="4705604" cy="3510504"/>
          </a:xfrm>
          <a:prstGeom prst="rect">
            <a:avLst/>
          </a:prstGeom>
        </p:spPr>
        <p:txBody>
          <a:bodyPr/>
          <a:lstStyle>
            <a:lvl1pPr marL="342900" indent="-342900">
              <a:defRPr lang="en-US" sz="2000" kern="1200" dirty="0" smtClean="0">
                <a:solidFill>
                  <a:schemeClr val="tx2">
                    <a:lumMod val="50000"/>
                  </a:schemeClr>
                </a:solidFill>
                <a:latin typeface="+mn-lt"/>
                <a:ea typeface="+mn-ea"/>
                <a:cs typeface="+mn-cs"/>
              </a:defRPr>
            </a:lvl1pPr>
            <a:lvl2pPr>
              <a:defRPr lang="en-US" sz="1800" kern="1200" dirty="0" smtClean="0">
                <a:solidFill>
                  <a:schemeClr val="tx2">
                    <a:lumMod val="50000"/>
                  </a:schemeClr>
                </a:solidFill>
                <a:latin typeface="+mn-lt"/>
                <a:ea typeface="+mn-ea"/>
                <a:cs typeface="+mn-cs"/>
              </a:defRPr>
            </a:lvl2pPr>
            <a:lvl3pPr marL="1143000" indent="-285750">
              <a:defRPr lang="en-US" sz="1600" kern="1200" baseline="0" dirty="0" smtClean="0">
                <a:solidFill>
                  <a:schemeClr val="tx2">
                    <a:lumMod val="50000"/>
                  </a:schemeClr>
                </a:solidFill>
                <a:latin typeface="+mn-lt"/>
                <a:ea typeface="+mn-ea"/>
                <a:cs typeface="+mn-cs"/>
              </a:defRPr>
            </a:lvl3pPr>
            <a:lvl4pPr>
              <a:defRPr lang="en-US" sz="1400" kern="1200" baseline="0" dirty="0" smtClean="0">
                <a:solidFill>
                  <a:schemeClr val="tx2">
                    <a:lumMod val="50000"/>
                  </a:schemeClr>
                </a:solidFill>
                <a:latin typeface="+mn-lt"/>
                <a:ea typeface="+mn-ea"/>
                <a:cs typeface="+mn-cs"/>
              </a:defRPr>
            </a:lvl4pPr>
            <a:lvl5pPr>
              <a:defRPr lang="en-US" sz="1200" kern="1200" dirty="0">
                <a:solidFill>
                  <a:schemeClr val="tx2">
                    <a:lumMod val="50000"/>
                  </a:schemeClr>
                </a:solidFill>
                <a:latin typeface="+mn-lt"/>
                <a:ea typeface="+mn-ea"/>
                <a:cs typeface="+mn-cs"/>
              </a:defRPr>
            </a:lvl5p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sp>
        <p:nvSpPr>
          <p:cNvPr id="8" name="Picture Placeholder 3"/>
          <p:cNvSpPr>
            <a:spLocks noGrp="1"/>
          </p:cNvSpPr>
          <p:nvPr>
            <p:ph type="pic" sz="quarter" idx="10"/>
          </p:nvPr>
        </p:nvSpPr>
        <p:spPr>
          <a:xfrm>
            <a:off x="0" y="197510"/>
            <a:ext cx="3831336" cy="4945990"/>
          </a:xfrm>
          <a:prstGeom prst="rect">
            <a:avLst/>
          </a:prstGeom>
        </p:spPr>
        <p:txBody>
          <a:bodyPr vert="horz" lIns="91440" tIns="45720" rIns="91440" bIns="640080" rtlCol="0" anchor="ctr">
            <a:normAutofit/>
          </a:bodyPr>
          <a:lstStyle>
            <a:lvl1pPr algn="ctr">
              <a:defRPr lang="en-US" baseline="0" dirty="0"/>
            </a:lvl1pPr>
          </a:lstStyle>
          <a:p>
            <a:pPr lvl="0" algn="ctr">
              <a:buNone/>
            </a:pPr>
            <a:r>
              <a:rPr lang="en-US" smtClean="0"/>
              <a:t>Click icon to add picture</a:t>
            </a:r>
            <a:endParaRPr lang="en-US" dirty="0"/>
          </a:p>
        </p:txBody>
      </p:sp>
      <p:sp>
        <p:nvSpPr>
          <p:cNvPr id="5" name="Title 4"/>
          <p:cNvSpPr>
            <a:spLocks noGrp="1"/>
          </p:cNvSpPr>
          <p:nvPr>
            <p:ph type="title" hasCustomPrompt="1"/>
          </p:nvPr>
        </p:nvSpPr>
        <p:spPr>
          <a:xfrm>
            <a:off x="4139614" y="326295"/>
            <a:ext cx="4699504" cy="430887"/>
          </a:xfrm>
        </p:spPr>
        <p:txBody>
          <a:bodyPr/>
          <a:lstStyle>
            <a:lvl1pPr algn="l">
              <a:defRPr/>
            </a:lvl1pPr>
          </a:lstStyle>
          <a:p>
            <a:r>
              <a:rPr lang="en-US" dirty="0" smtClean="0"/>
              <a:t>Click to edit headline</a:t>
            </a:r>
            <a:endParaRPr lang="en-US" dirty="0"/>
          </a:p>
        </p:txBody>
      </p:sp>
      <p:sp>
        <p:nvSpPr>
          <p:cNvPr id="10" name="Rectangle 9"/>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Title/Content">
    <p:spTree>
      <p:nvGrpSpPr>
        <p:cNvPr id="1" name=""/>
        <p:cNvGrpSpPr/>
        <p:nvPr/>
      </p:nvGrpSpPr>
      <p:grpSpPr>
        <a:xfrm>
          <a:off x="0" y="0"/>
          <a:ext cx="0" cy="0"/>
          <a:chOff x="0" y="0"/>
          <a:chExt cx="0" cy="0"/>
        </a:xfrm>
      </p:grpSpPr>
      <p:sp>
        <p:nvSpPr>
          <p:cNvPr id="4" name="Rectangle 3"/>
          <p:cNvSpPr/>
          <p:nvPr userDrawn="1"/>
        </p:nvSpPr>
        <p:spPr>
          <a:xfrm>
            <a:off x="0" y="1325"/>
            <a:ext cx="9144000" cy="1961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6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head Alternate">
    <p:spTree>
      <p:nvGrpSpPr>
        <p:cNvPr id="1" name=""/>
        <p:cNvGrpSpPr/>
        <p:nvPr/>
      </p:nvGrpSpPr>
      <p:grpSpPr>
        <a:xfrm>
          <a:off x="0" y="0"/>
          <a:ext cx="0" cy="0"/>
          <a:chOff x="0" y="0"/>
          <a:chExt cx="0" cy="0"/>
        </a:xfrm>
      </p:grpSpPr>
      <p:sp>
        <p:nvSpPr>
          <p:cNvPr id="9" name="Rectangle 8"/>
          <p:cNvSpPr/>
          <p:nvPr userDrawn="1"/>
        </p:nvSpPr>
        <p:spPr>
          <a:xfrm>
            <a:off x="0" y="1326"/>
            <a:ext cx="9144000" cy="10925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04800" y="323444"/>
            <a:ext cx="8535988" cy="430887"/>
          </a:xfrm>
        </p:spPr>
        <p:txBody>
          <a:bodyPr anchor="ctr"/>
          <a:lstStyle>
            <a:lvl1pPr algn="l">
              <a:defRPr>
                <a:solidFill>
                  <a:schemeClr val="bg1"/>
                </a:solidFill>
              </a:defRPr>
            </a:lvl1pPr>
          </a:lstStyle>
          <a:p>
            <a:r>
              <a:rPr lang="en-US" dirty="0" smtClean="0"/>
              <a:t>Click to edit headline</a:t>
            </a:r>
            <a:endParaRPr lang="en-US" dirty="0"/>
          </a:p>
        </p:txBody>
      </p:sp>
      <p:sp>
        <p:nvSpPr>
          <p:cNvPr id="6" name="Text Placeholder 7"/>
          <p:cNvSpPr>
            <a:spLocks noGrp="1"/>
          </p:cNvSpPr>
          <p:nvPr>
            <p:ph type="body" sz="quarter" idx="37" hasCustomPrompt="1"/>
          </p:nvPr>
        </p:nvSpPr>
        <p:spPr>
          <a:xfrm>
            <a:off x="0" y="1093880"/>
            <a:ext cx="9144000" cy="477318"/>
          </a:xfrm>
          <a:prstGeom prst="rect">
            <a:avLst/>
          </a:prstGeom>
          <a:solidFill>
            <a:schemeClr val="accent3"/>
          </a:solidFill>
        </p:spPr>
        <p:txBody>
          <a:bodyPr wrap="square" lIns="365760" tIns="0" rIns="365760" bIns="0" anchor="ctr">
            <a:normAutofit/>
          </a:bodyPr>
          <a:lstStyle>
            <a:lvl1pPr marL="0" algn="l">
              <a:lnSpc>
                <a:spcPct val="120000"/>
              </a:lnSpc>
              <a:buNone/>
              <a:defRPr sz="2400" b="1" i="1" baseline="0">
                <a:solidFill>
                  <a:schemeClr val="bg1"/>
                </a:solidFill>
                <a:latin typeface="+mn-lt"/>
                <a:ea typeface="Lato Light" panose="020F0502020204030203" pitchFamily="34" charset="0"/>
                <a:cs typeface="Lato Light" panose="020F0502020204030203" pitchFamily="34" charset="0"/>
              </a:defRPr>
            </a:lvl1pPr>
          </a:lstStyle>
          <a:p>
            <a:pPr lvl="0"/>
            <a:r>
              <a:rPr lang="en-US" dirty="0" smtClean="0"/>
              <a:t>Click to edit subhead</a:t>
            </a:r>
            <a:endParaRPr lang="en-US" dirty="0"/>
          </a:p>
        </p:txBody>
      </p:sp>
    </p:spTree>
    <p:extLst>
      <p:ext uri="{BB962C8B-B14F-4D97-AF65-F5344CB8AC3E}">
        <p14:creationId xmlns:p14="http://schemas.microsoft.com/office/powerpoint/2010/main" val="18492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93042"/>
            <a:ext cx="8535988" cy="387798"/>
          </a:xfrm>
          <a:prstGeom prst="rect">
            <a:avLst/>
          </a:prstGeom>
        </p:spPr>
        <p:txBody>
          <a:bodyPr vert="horz" wrap="square" lIns="0" tIns="0" rIns="0" bIns="0" rtlCol="0" anchor="t">
            <a:spAutoFit/>
          </a:bodyPr>
          <a:lstStyle/>
          <a:p>
            <a:pPr marL="0" lvl="0" indent="0" algn="l">
              <a:lnSpc>
                <a:spcPct val="90000"/>
              </a:lnSpc>
              <a:spcBef>
                <a:spcPct val="20000"/>
              </a:spcBef>
              <a:buClr>
                <a:schemeClr val="accent3"/>
              </a:buClr>
              <a:buFont typeface="Wingdings" panose="05000000000000000000" pitchFamily="2" charset="2"/>
            </a:pPr>
            <a:r>
              <a:rPr lang="en-US" smtClean="0"/>
              <a:t>Click to edit Master title style</a:t>
            </a:r>
            <a:endParaRPr lang="en-US" dirty="0"/>
          </a:p>
        </p:txBody>
      </p:sp>
      <p:sp>
        <p:nvSpPr>
          <p:cNvPr id="3" name="Text Placeholder 2"/>
          <p:cNvSpPr>
            <a:spLocks noGrp="1"/>
          </p:cNvSpPr>
          <p:nvPr>
            <p:ph type="body" idx="1"/>
          </p:nvPr>
        </p:nvSpPr>
        <p:spPr>
          <a:xfrm>
            <a:off x="304800" y="1158240"/>
            <a:ext cx="8535988" cy="3340608"/>
          </a:xfrm>
          <a:prstGeom prst="rect">
            <a:avLst/>
          </a:prstGeom>
        </p:spPr>
        <p:txBody>
          <a:bodyPr vert="horz" lIns="91440" tIns="45720" rIns="91440" bIns="45720" rtlCol="0">
            <a:normAutofit/>
          </a:bodyPr>
          <a:lstStyle/>
          <a:p>
            <a:pPr marL="287338" lvl="0" indent="-287338" algn="l" defTabSz="914400" rtl="0" eaLnBrk="1" latinLnBrk="0" hangingPunct="1">
              <a:spcBef>
                <a:spcPts val="800"/>
              </a:spcBef>
              <a:buClr>
                <a:schemeClr val="accent1"/>
              </a:buClr>
              <a:buFont typeface="Arial" panose="020B0604020202020204" pitchFamily="34" charset="0"/>
              <a:buChar char="•"/>
            </a:pPr>
            <a:r>
              <a:rPr lang="en-US" smtClean="0"/>
              <a:t>Click to edit Master text styles</a:t>
            </a:r>
          </a:p>
          <a:p>
            <a:pPr marL="287338" lvl="1" indent="-287338" algn="l" defTabSz="914400" rtl="0" eaLnBrk="1" latinLnBrk="0" hangingPunct="1">
              <a:spcBef>
                <a:spcPts val="800"/>
              </a:spcBef>
              <a:buClr>
                <a:schemeClr val="accent1"/>
              </a:buClr>
              <a:buFont typeface="Arial" panose="020B0604020202020204" pitchFamily="34" charset="0"/>
              <a:buChar char="•"/>
            </a:pPr>
            <a:r>
              <a:rPr lang="en-US" smtClean="0"/>
              <a:t>Second level</a:t>
            </a:r>
          </a:p>
          <a:p>
            <a:pPr marL="287338" lvl="2" indent="-287338" algn="l" defTabSz="914400" rtl="0" eaLnBrk="1" latinLnBrk="0" hangingPunct="1">
              <a:spcBef>
                <a:spcPts val="800"/>
              </a:spcBef>
              <a:buClr>
                <a:schemeClr val="accent1"/>
              </a:buClr>
              <a:buFont typeface="Arial" panose="020B0604020202020204" pitchFamily="34" charset="0"/>
              <a:buChar char="•"/>
            </a:pPr>
            <a:r>
              <a:rPr lang="en-US" smtClean="0"/>
              <a:t>Third level</a:t>
            </a:r>
          </a:p>
          <a:p>
            <a:pPr marL="287338" lvl="3" indent="-287338" algn="l" defTabSz="914400" rtl="0" eaLnBrk="1" latinLnBrk="0" hangingPunct="1">
              <a:spcBef>
                <a:spcPts val="800"/>
              </a:spcBef>
              <a:buClr>
                <a:schemeClr val="accent1"/>
              </a:buClr>
              <a:buFont typeface="Arial" panose="020B0604020202020204" pitchFamily="34" charset="0"/>
              <a:buChar char="•"/>
            </a:pPr>
            <a:r>
              <a:rPr lang="en-US" smtClean="0"/>
              <a:t>Fourth level</a:t>
            </a:r>
          </a:p>
          <a:p>
            <a:pPr marL="287338" lvl="4" indent="-287338" algn="l" defTabSz="914400" rtl="0" eaLnBrk="1" latinLnBrk="0" hangingPunct="1">
              <a:spcBef>
                <a:spcPts val="800"/>
              </a:spcBef>
              <a:buClr>
                <a:schemeClr val="accent1"/>
              </a:buClr>
              <a:buFont typeface="Arial" panose="020B0604020202020204" pitchFamily="34" charset="0"/>
              <a:buChar char="•"/>
            </a:pPr>
            <a:r>
              <a:rPr lang="en-US" smtClean="0"/>
              <a:t>Fifth level</a:t>
            </a:r>
            <a:endParaRPr lang="en-US" dirty="0"/>
          </a:p>
        </p:txBody>
      </p:sp>
      <p:pic>
        <p:nvPicPr>
          <p:cNvPr id="7" name="Picture 6"/>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304800" y="4678193"/>
            <a:ext cx="471153" cy="379592"/>
          </a:xfrm>
          <a:prstGeom prst="rect">
            <a:avLst/>
          </a:prstGeom>
        </p:spPr>
      </p:pic>
      <p:sp>
        <p:nvSpPr>
          <p:cNvPr id="8" name="TextBox 7">
            <a:extLst>
              <a:ext uri="{FF2B5EF4-FFF2-40B4-BE49-F238E27FC236}">
                <a16:creationId xmlns:a16="http://schemas.microsoft.com/office/drawing/2014/main" xmlns="" id="{49B92AAE-7BB9-409B-A77C-970BB4C285FA}"/>
              </a:ext>
            </a:extLst>
          </p:cNvPr>
          <p:cNvSpPr txBox="1"/>
          <p:nvPr userDrawn="1"/>
        </p:nvSpPr>
        <p:spPr>
          <a:xfrm>
            <a:off x="8346752" y="4826953"/>
            <a:ext cx="494036" cy="230832"/>
          </a:xfrm>
          <a:prstGeom prst="rect">
            <a:avLst/>
          </a:prstGeom>
          <a:noFill/>
        </p:spPr>
        <p:txBody>
          <a:bodyPr wrap="square" rtlCol="0">
            <a:spAutoFit/>
          </a:bodyPr>
          <a:lstStyle/>
          <a:p>
            <a:pPr algn="r"/>
            <a:fld id="{DC6B3A31-DE8F-4705-ADAE-B66C3479EE3B}" type="slidenum">
              <a:rPr lang="en-US" sz="900" b="0" kern="1200" cap="none" smtClean="0">
                <a:solidFill>
                  <a:srgbClr val="000000"/>
                </a:solidFill>
                <a:latin typeface="+mj-lt"/>
                <a:ea typeface="+mn-ea"/>
                <a:cs typeface="Lato Medium" panose="020F0602020204030203" pitchFamily="34" charset="0"/>
              </a:rPr>
              <a:pPr algn="r"/>
              <a:t>‹#›</a:t>
            </a:fld>
            <a:endParaRPr lang="en-US" sz="900" b="0" kern="1200" cap="none" dirty="0">
              <a:solidFill>
                <a:srgbClr val="000000"/>
              </a:solidFill>
              <a:latin typeface="+mj-lt"/>
              <a:ea typeface="+mn-ea"/>
              <a:cs typeface="Lato Medium" panose="020F0602020204030203" pitchFamily="34" charset="0"/>
            </a:endParaRPr>
          </a:p>
        </p:txBody>
      </p:sp>
    </p:spTree>
    <p:extLst>
      <p:ext uri="{BB962C8B-B14F-4D97-AF65-F5344CB8AC3E}">
        <p14:creationId xmlns:p14="http://schemas.microsoft.com/office/powerpoint/2010/main" val="2812616724"/>
      </p:ext>
    </p:extLst>
  </p:cSld>
  <p:clrMap bg1="lt1" tx1="dk1" bg2="lt2" tx2="dk2" accent1="accent1" accent2="accent2" accent3="accent3" accent4="accent4" accent5="accent5" accent6="accent6" hlink="hlink" folHlink="folHlink"/>
  <p:sldLayoutIdLst>
    <p:sldLayoutId id="2147483715" r:id="rId1"/>
    <p:sldLayoutId id="2147483714" r:id="rId2"/>
    <p:sldLayoutId id="2147483704" r:id="rId3"/>
    <p:sldLayoutId id="2147483675" r:id="rId4"/>
    <p:sldLayoutId id="2147483676" r:id="rId5"/>
    <p:sldLayoutId id="2147483677" r:id="rId6"/>
    <p:sldLayoutId id="2147483678" r:id="rId7"/>
    <p:sldLayoutId id="2147483681" r:id="rId8"/>
    <p:sldLayoutId id="2147483691" r:id="rId9"/>
    <p:sldLayoutId id="2147483688" r:id="rId10"/>
    <p:sldLayoutId id="2147483683" r:id="rId11"/>
    <p:sldLayoutId id="2147483685" r:id="rId12"/>
    <p:sldLayoutId id="2147483661" r:id="rId13"/>
    <p:sldLayoutId id="2147483716" r:id="rId14"/>
    <p:sldLayoutId id="2147483717" r:id="rId15"/>
    <p:sldLayoutId id="2147483662" r:id="rId16"/>
    <p:sldLayoutId id="2147483697" r:id="rId17"/>
    <p:sldLayoutId id="2147483698" r:id="rId18"/>
    <p:sldLayoutId id="2147483667" r:id="rId19"/>
    <p:sldLayoutId id="2147483719" r:id="rId20"/>
    <p:sldLayoutId id="2147483666" r:id="rId21"/>
    <p:sldLayoutId id="2147483718" r:id="rId22"/>
    <p:sldLayoutId id="2147483668" r:id="rId23"/>
    <p:sldLayoutId id="2147483713" r:id="rId24"/>
    <p:sldLayoutId id="2147483711" r:id="rId25"/>
    <p:sldLayoutId id="2147483712" r:id="rId26"/>
    <p:sldLayoutId id="2147483684" r:id="rId27"/>
    <p:sldLayoutId id="2147483687" r:id="rId28"/>
    <p:sldLayoutId id="2147483670" r:id="rId29"/>
    <p:sldLayoutId id="2147483671" r:id="rId30"/>
    <p:sldLayoutId id="2147483672" r:id="rId31"/>
    <p:sldLayoutId id="2147483673" r:id="rId32"/>
    <p:sldLayoutId id="2147483690" r:id="rId33"/>
    <p:sldLayoutId id="2147483720" r:id="rId34"/>
    <p:sldLayoutId id="2147483721" r:id="rId35"/>
    <p:sldLayoutId id="2147483682" r:id="rId36"/>
    <p:sldLayoutId id="2147483686" r:id="rId37"/>
    <p:sldLayoutId id="2147483722" r:id="rId38"/>
    <p:sldLayoutId id="2147483723" r:id="rId39"/>
    <p:sldLayoutId id="2147483724"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lang="en-US" sz="2800" b="1" kern="1200" cap="none" baseline="0" dirty="0">
          <a:solidFill>
            <a:schemeClr val="tx1"/>
          </a:solidFill>
          <a:latin typeface="+mj-lt"/>
          <a:ea typeface="Lato Medium" panose="020F0502020204030203" pitchFamily="34" charset="0"/>
          <a:cs typeface="Lato Medium" panose="020F0502020204030203" pitchFamily="34" charset="0"/>
        </a:defRPr>
      </a:lvl1pPr>
    </p:titleStyle>
    <p:body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ruffalonl.com/Benchmark"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www.ruffalonl.com/Benchmark"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2052045"/>
            <a:ext cx="9144000" cy="1354217"/>
          </a:xfrm>
        </p:spPr>
        <p:txBody>
          <a:bodyPr/>
          <a:lstStyle/>
          <a:p>
            <a:pPr algn="ctr"/>
            <a:r>
              <a:rPr lang="en-US" sz="3600" dirty="0" smtClean="0"/>
              <a:t>Student Satisfaction and Priorities</a:t>
            </a:r>
          </a:p>
          <a:p>
            <a:pPr algn="ctr"/>
            <a:r>
              <a:rPr lang="en-US" sz="3600" b="1" dirty="0" smtClean="0"/>
              <a:t>Student Satisfaction Inventory™ (SSI)</a:t>
            </a:r>
            <a:endParaRPr lang="en-US" sz="3600" b="1" dirty="0"/>
          </a:p>
        </p:txBody>
      </p:sp>
    </p:spTree>
    <p:extLst>
      <p:ext uri="{BB962C8B-B14F-4D97-AF65-F5344CB8AC3E}">
        <p14:creationId xmlns:p14="http://schemas.microsoft.com/office/powerpoint/2010/main" val="139042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817976"/>
          </a:xfrm>
        </p:spPr>
        <p:txBody>
          <a:bodyPr/>
          <a:lstStyle/>
          <a:p>
            <a:r>
              <a:rPr lang="en-US" dirty="0" smtClean="0"/>
              <a:t>These are the top areas our students care about, where we are meeting their expectations:</a:t>
            </a:r>
          </a:p>
          <a:p>
            <a:endParaRPr lang="en-US" dirty="0"/>
          </a:p>
        </p:txBody>
      </p:sp>
      <p:sp>
        <p:nvSpPr>
          <p:cNvPr id="3" name="Content Placeholder 2"/>
          <p:cNvSpPr>
            <a:spLocks noGrp="1"/>
          </p:cNvSpPr>
          <p:nvPr>
            <p:ph sz="quarter" idx="36"/>
          </p:nvPr>
        </p:nvSpPr>
        <p:spPr>
          <a:xfrm>
            <a:off x="304800" y="1807859"/>
            <a:ext cx="8535988" cy="2617557"/>
          </a:xfrm>
        </p:spPr>
        <p:txBody>
          <a:bodyPr/>
          <a:lstStyle/>
          <a:p>
            <a:pPr marL="457200" indent="-457200">
              <a:buFont typeface="+mj-lt"/>
              <a:buAutoNum type="arabicPeriod"/>
            </a:pPr>
            <a:r>
              <a:rPr lang="en-US" dirty="0" smtClean="0"/>
              <a:t> </a:t>
            </a:r>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0" indent="0">
              <a:buNone/>
            </a:pPr>
            <a:endParaRPr lang="en-US" dirty="0" smtClean="0"/>
          </a:p>
          <a:p>
            <a:endParaRPr lang="en-US" dirty="0"/>
          </a:p>
        </p:txBody>
      </p:sp>
      <p:sp>
        <p:nvSpPr>
          <p:cNvPr id="4" name="Title 3"/>
          <p:cNvSpPr>
            <a:spLocks noGrp="1"/>
          </p:cNvSpPr>
          <p:nvPr>
            <p:ph type="title"/>
          </p:nvPr>
        </p:nvSpPr>
        <p:spPr>
          <a:xfrm>
            <a:off x="304800" y="326294"/>
            <a:ext cx="8535988" cy="455483"/>
          </a:xfrm>
        </p:spPr>
        <p:txBody>
          <a:bodyPr/>
          <a:lstStyle/>
          <a:p>
            <a:r>
              <a:rPr lang="en-US" dirty="0" smtClean="0"/>
              <a:t>Our institutional strengths </a:t>
            </a:r>
            <a:endParaRPr lang="en-US" dirty="0"/>
          </a:p>
        </p:txBody>
      </p:sp>
    </p:spTree>
    <p:extLst>
      <p:ext uri="{BB962C8B-B14F-4D97-AF65-F5344CB8AC3E}">
        <p14:creationId xmlns:p14="http://schemas.microsoft.com/office/powerpoint/2010/main" val="290594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4598"/>
            <a:ext cx="8535988" cy="753857"/>
          </a:xfrm>
        </p:spPr>
        <p:txBody>
          <a:bodyPr/>
          <a:lstStyle/>
          <a:p>
            <a:r>
              <a:rPr lang="en-US" dirty="0" smtClean="0"/>
              <a:t>These are the key areas to improve, based on the priorities of our students: </a:t>
            </a:r>
          </a:p>
          <a:p>
            <a:endParaRPr lang="en-US" dirty="0"/>
          </a:p>
        </p:txBody>
      </p:sp>
      <p:sp>
        <p:nvSpPr>
          <p:cNvPr id="3" name="Content Placeholder 2"/>
          <p:cNvSpPr>
            <a:spLocks noGrp="1"/>
          </p:cNvSpPr>
          <p:nvPr>
            <p:ph sz="quarter" idx="36"/>
          </p:nvPr>
        </p:nvSpPr>
        <p:spPr>
          <a:xfrm>
            <a:off x="304800" y="1828800"/>
            <a:ext cx="8535988" cy="2596617"/>
          </a:xfrm>
        </p:spPr>
        <p:txBody>
          <a:bodyPr/>
          <a:lstStyle/>
          <a:p>
            <a:pPr marL="457200" indent="-457200">
              <a:buFont typeface="+mj-lt"/>
              <a:buAutoNum type="arabicPeriod"/>
            </a:pPr>
            <a:r>
              <a:rPr lang="en-US" dirty="0" smtClean="0"/>
              <a:t> </a:t>
            </a:r>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457200" indent="-457200">
              <a:buFont typeface="+mj-lt"/>
              <a:buAutoNum type="arabicPeriod"/>
            </a:pPr>
            <a:r>
              <a:rPr lang="en-US" dirty="0"/>
              <a:t> </a:t>
            </a:r>
            <a:endParaRPr lang="en-US" dirty="0" smtClean="0"/>
          </a:p>
          <a:p>
            <a:pPr marL="0" indent="0">
              <a:buNone/>
            </a:pPr>
            <a:endParaRPr lang="en-US" dirty="0" smtClean="0"/>
          </a:p>
          <a:p>
            <a:endParaRPr lang="en-US" dirty="0"/>
          </a:p>
        </p:txBody>
      </p:sp>
      <p:sp>
        <p:nvSpPr>
          <p:cNvPr id="4" name="Title 3"/>
          <p:cNvSpPr>
            <a:spLocks noGrp="1"/>
          </p:cNvSpPr>
          <p:nvPr>
            <p:ph type="title"/>
          </p:nvPr>
        </p:nvSpPr>
        <p:spPr>
          <a:xfrm>
            <a:off x="304800" y="326294"/>
            <a:ext cx="8535988" cy="430887"/>
          </a:xfrm>
        </p:spPr>
        <p:txBody>
          <a:bodyPr/>
          <a:lstStyle/>
          <a:p>
            <a:r>
              <a:rPr lang="en-US" dirty="0" smtClean="0"/>
              <a:t>Our institutional challenges </a:t>
            </a:r>
            <a:endParaRPr lang="en-US" dirty="0"/>
          </a:p>
        </p:txBody>
      </p:sp>
    </p:spTree>
    <p:extLst>
      <p:ext uri="{BB962C8B-B14F-4D97-AF65-F5344CB8AC3E}">
        <p14:creationId xmlns:p14="http://schemas.microsoft.com/office/powerpoint/2010/main" val="31129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263" y="326295"/>
            <a:ext cx="8357855" cy="430887"/>
          </a:xfrm>
        </p:spPr>
        <p:txBody>
          <a:bodyPr/>
          <a:lstStyle/>
          <a:p>
            <a:r>
              <a:rPr lang="en-US" dirty="0" smtClean="0"/>
              <a:t>The importance of institutional choice</a:t>
            </a:r>
            <a:endParaRPr lang="en-US" dirty="0"/>
          </a:p>
        </p:txBody>
      </p:sp>
      <p:graphicFrame>
        <p:nvGraphicFramePr>
          <p:cNvPr id="5" name="Chart Placeholder 6"/>
          <p:cNvGraphicFramePr>
            <a:graphicFrameLocks noGrp="1"/>
          </p:cNvGraphicFramePr>
          <p:nvPr>
            <p:ph sz="quarter" idx="34"/>
            <p:extLst>
              <p:ext uri="{D42A27DB-BD31-4B8C-83A1-F6EECF244321}">
                <p14:modId xmlns:p14="http://schemas.microsoft.com/office/powerpoint/2010/main" val="1472469618"/>
              </p:ext>
            </p:extLst>
          </p:nvPr>
        </p:nvGraphicFramePr>
        <p:xfrm>
          <a:off x="4135438" y="969963"/>
          <a:ext cx="4705350" cy="3509962"/>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548640" y="1859829"/>
            <a:ext cx="2959768" cy="1631216"/>
          </a:xfrm>
          <a:prstGeom prst="rect">
            <a:avLst/>
          </a:prstGeom>
        </p:spPr>
        <p:txBody>
          <a:bodyPr wrap="square">
            <a:spAutoFit/>
          </a:bodyPr>
          <a:lstStyle/>
          <a:p>
            <a:r>
              <a:rPr lang="en-US" sz="2000" dirty="0">
                <a:solidFill>
                  <a:schemeClr val="accent3"/>
                </a:solidFill>
              </a:rPr>
              <a:t>Students attending their first choice institution are more likely to have higher satisfaction levels overall. </a:t>
            </a:r>
          </a:p>
        </p:txBody>
      </p:sp>
    </p:spTree>
    <p:extLst>
      <p:ext uri="{BB962C8B-B14F-4D97-AF65-F5344CB8AC3E}">
        <p14:creationId xmlns:p14="http://schemas.microsoft.com/office/powerpoint/2010/main" val="343917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653313"/>
          </a:xfrm>
        </p:spPr>
        <p:txBody>
          <a:bodyPr/>
          <a:lstStyle/>
          <a:p>
            <a:r>
              <a:rPr lang="en-US" sz="2000" dirty="0">
                <a:latin typeface="Lato Medium" panose="020F0602020204030203" pitchFamily="34" charset="0"/>
                <a:cs typeface="Lato Medium" panose="020F0602020204030203" pitchFamily="34" charset="0"/>
              </a:rPr>
              <a:t>It is important to understand why students enroll here. </a:t>
            </a:r>
            <a:r>
              <a:rPr lang="en-US" sz="2000" dirty="0" smtClean="0">
                <a:latin typeface="Lato Medium" panose="020F0602020204030203" pitchFamily="34" charset="0"/>
                <a:cs typeface="Lato Medium" panose="020F0602020204030203" pitchFamily="34" charset="0"/>
              </a:rPr>
              <a:t>The </a:t>
            </a:r>
            <a:r>
              <a:rPr lang="en-US" sz="2000" dirty="0">
                <a:latin typeface="Lato Medium" panose="020F0602020204030203" pitchFamily="34" charset="0"/>
                <a:cs typeface="Lato Medium" panose="020F0602020204030203" pitchFamily="34" charset="0"/>
              </a:rPr>
              <a:t>percentage of student saying the following factors were important or very important:</a:t>
            </a:r>
          </a:p>
          <a:p>
            <a:endParaRPr lang="en-US" sz="2000" dirty="0"/>
          </a:p>
        </p:txBody>
      </p:sp>
      <p:sp>
        <p:nvSpPr>
          <p:cNvPr id="4" name="Title 3"/>
          <p:cNvSpPr>
            <a:spLocks noGrp="1"/>
          </p:cNvSpPr>
          <p:nvPr>
            <p:ph type="title"/>
          </p:nvPr>
        </p:nvSpPr>
        <p:spPr/>
        <p:txBody>
          <a:bodyPr/>
          <a:lstStyle/>
          <a:p>
            <a:r>
              <a:rPr lang="en-US" dirty="0" smtClean="0"/>
              <a:t>What factors influence our students to enroll?</a:t>
            </a:r>
            <a:endParaRPr lang="en-US" dirty="0"/>
          </a:p>
        </p:txBody>
      </p:sp>
      <p:graphicFrame>
        <p:nvGraphicFramePr>
          <p:cNvPr id="6" name="Content Placeholder 5"/>
          <p:cNvGraphicFramePr>
            <a:graphicFrameLocks noGrp="1"/>
          </p:cNvGraphicFramePr>
          <p:nvPr>
            <p:ph sz="quarter" idx="36"/>
            <p:extLst>
              <p:ext uri="{D42A27DB-BD31-4B8C-83A1-F6EECF244321}">
                <p14:modId xmlns:p14="http://schemas.microsoft.com/office/powerpoint/2010/main" val="3241682580"/>
              </p:ext>
            </p:extLst>
          </p:nvPr>
        </p:nvGraphicFramePr>
        <p:xfrm>
          <a:off x="266299" y="1590972"/>
          <a:ext cx="8535988" cy="3074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568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769441"/>
          </a:xfrm>
        </p:spPr>
        <p:txBody>
          <a:bodyPr/>
          <a:lstStyle/>
          <a:p>
            <a:r>
              <a:rPr lang="en-US" sz="2000" dirty="0"/>
              <a:t>How satisfied are our students compared with students nationally? </a:t>
            </a:r>
          </a:p>
          <a:p>
            <a:endParaRPr lang="en-US" sz="2000" dirty="0"/>
          </a:p>
        </p:txBody>
      </p:sp>
      <p:sp>
        <p:nvSpPr>
          <p:cNvPr id="4" name="Title 3"/>
          <p:cNvSpPr>
            <a:spLocks noGrp="1"/>
          </p:cNvSpPr>
          <p:nvPr>
            <p:ph type="title"/>
          </p:nvPr>
        </p:nvSpPr>
        <p:spPr/>
        <p:txBody>
          <a:bodyPr/>
          <a:lstStyle/>
          <a:p>
            <a:r>
              <a:rPr lang="en-US" dirty="0" smtClean="0"/>
              <a:t>Bottom line indicator: Satisfaction</a:t>
            </a:r>
            <a:endParaRPr lang="en-US" dirty="0"/>
          </a:p>
        </p:txBody>
      </p:sp>
      <p:graphicFrame>
        <p:nvGraphicFramePr>
          <p:cNvPr id="5" name="Chart Placeholder 6"/>
          <p:cNvGraphicFramePr>
            <a:graphicFrameLocks noGrp="1"/>
          </p:cNvGraphicFramePr>
          <p:nvPr>
            <p:ph sz="quarter" idx="36"/>
            <p:extLst/>
          </p:nvPr>
        </p:nvGraphicFramePr>
        <p:xfrm>
          <a:off x="304800" y="1570534"/>
          <a:ext cx="8535988" cy="291770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7022032" y="1859835"/>
            <a:ext cx="2056081" cy="1169551"/>
          </a:xfrm>
          <a:prstGeom prst="rect">
            <a:avLst/>
          </a:prstGeom>
        </p:spPr>
        <p:txBody>
          <a:bodyPr wrap="square">
            <a:spAutoFit/>
          </a:bodyPr>
          <a:lstStyle/>
          <a:p>
            <a:r>
              <a:rPr lang="en-US" sz="1400" dirty="0">
                <a:solidFill>
                  <a:schemeClr val="accent6"/>
                </a:solidFill>
                <a:ea typeface="Lato" panose="020F0502020204030203" pitchFamily="34" charset="0"/>
                <a:cs typeface="Lato" panose="020F0502020204030203" pitchFamily="34" charset="0"/>
              </a:rPr>
              <a:t>NOTE:  UPDATE THE GRAPH WITH YOUR PERCENTAGES AND ADJUST THE AXIS AS APPROPRIATE </a:t>
            </a:r>
          </a:p>
        </p:txBody>
      </p:sp>
    </p:spTree>
    <p:extLst>
      <p:ext uri="{BB962C8B-B14F-4D97-AF65-F5344CB8AC3E}">
        <p14:creationId xmlns:p14="http://schemas.microsoft.com/office/powerpoint/2010/main" val="412542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304800" y="847420"/>
            <a:ext cx="8535988" cy="1077218"/>
          </a:xfrm>
        </p:spPr>
        <p:txBody>
          <a:bodyPr/>
          <a:lstStyle/>
          <a:p>
            <a:r>
              <a:rPr lang="en-US" sz="2000" dirty="0"/>
              <a:t>How likely are our students to enroll again if they had it to do over, compared with students nationally? </a:t>
            </a:r>
          </a:p>
          <a:p>
            <a:endParaRPr lang="en-US" sz="2000" dirty="0"/>
          </a:p>
        </p:txBody>
      </p:sp>
      <p:sp>
        <p:nvSpPr>
          <p:cNvPr id="4" name="Title 3"/>
          <p:cNvSpPr>
            <a:spLocks noGrp="1"/>
          </p:cNvSpPr>
          <p:nvPr>
            <p:ph type="title"/>
          </p:nvPr>
        </p:nvSpPr>
        <p:spPr/>
        <p:txBody>
          <a:bodyPr/>
          <a:lstStyle/>
          <a:p>
            <a:r>
              <a:rPr lang="en-US" dirty="0" smtClean="0"/>
              <a:t>Bottom line indicator: Re-enrollment</a:t>
            </a:r>
            <a:endParaRPr lang="en-US" dirty="0"/>
          </a:p>
        </p:txBody>
      </p:sp>
      <p:graphicFrame>
        <p:nvGraphicFramePr>
          <p:cNvPr id="5" name="Chart Placeholder 6"/>
          <p:cNvGraphicFramePr>
            <a:graphicFrameLocks noGrp="1"/>
          </p:cNvGraphicFramePr>
          <p:nvPr>
            <p:ph sz="quarter" idx="36"/>
            <p:extLst/>
          </p:nvPr>
        </p:nvGraphicFramePr>
        <p:xfrm>
          <a:off x="304800" y="1578048"/>
          <a:ext cx="8535988" cy="300791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987308" y="1578048"/>
            <a:ext cx="2056081" cy="1169551"/>
          </a:xfrm>
          <a:prstGeom prst="rect">
            <a:avLst/>
          </a:prstGeom>
        </p:spPr>
        <p:txBody>
          <a:bodyPr wrap="square">
            <a:spAutoFit/>
          </a:bodyPr>
          <a:lstStyle/>
          <a:p>
            <a:r>
              <a:rPr lang="en-US" sz="1400" dirty="0">
                <a:solidFill>
                  <a:schemeClr val="accent6"/>
                </a:solidFill>
                <a:ea typeface="Lato" panose="020F0502020204030203" pitchFamily="34" charset="0"/>
                <a:cs typeface="Lato" panose="020F0502020204030203" pitchFamily="34" charset="0"/>
              </a:rPr>
              <a:t>NOTE:  UPDATE THE GRAPH WITH YOUR PERCENTAGES AND ADJUST THE AXIS AS APPROPRIATE </a:t>
            </a:r>
          </a:p>
        </p:txBody>
      </p:sp>
    </p:spTree>
    <p:extLst>
      <p:ext uri="{BB962C8B-B14F-4D97-AF65-F5344CB8AC3E}">
        <p14:creationId xmlns:p14="http://schemas.microsoft.com/office/powerpoint/2010/main" val="21081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4"/>
          </p:nvPr>
        </p:nvSpPr>
        <p:spPr>
          <a:xfrm>
            <a:off x="390889" y="1461308"/>
            <a:ext cx="7042974" cy="3510504"/>
          </a:xfrm>
        </p:spPr>
        <p:txBody>
          <a:bodyPr/>
          <a:lstStyle/>
          <a:p>
            <a:r>
              <a:rPr lang="en-US" dirty="0" smtClean="0">
                <a:solidFill>
                  <a:schemeClr val="accent1"/>
                </a:solidFill>
              </a:rPr>
              <a:t>List ways here </a:t>
            </a:r>
          </a:p>
          <a:p>
            <a:r>
              <a:rPr lang="en-US" dirty="0"/>
              <a:t> </a:t>
            </a:r>
            <a:endParaRPr lang="en-US" dirty="0" smtClean="0"/>
          </a:p>
          <a:p>
            <a:r>
              <a:rPr lang="en-US" dirty="0"/>
              <a:t> </a:t>
            </a:r>
            <a:endParaRPr lang="en-US" dirty="0" smtClean="0"/>
          </a:p>
          <a:p>
            <a:r>
              <a:rPr lang="en-US" dirty="0"/>
              <a:t> </a:t>
            </a:r>
            <a:endParaRPr lang="en-US" dirty="0" smtClean="0"/>
          </a:p>
          <a:p>
            <a:r>
              <a:rPr lang="en-US" dirty="0"/>
              <a:t> </a:t>
            </a:r>
            <a:endParaRPr lang="en-US" dirty="0" smtClean="0"/>
          </a:p>
          <a:p>
            <a:r>
              <a:rPr lang="en-US" dirty="0"/>
              <a:t> </a:t>
            </a:r>
            <a:endParaRPr lang="en-US" dirty="0" smtClean="0"/>
          </a:p>
          <a:p>
            <a:endParaRPr lang="en-US" dirty="0" smtClean="0"/>
          </a:p>
          <a:p>
            <a:endParaRPr lang="en-US" dirty="0"/>
          </a:p>
        </p:txBody>
      </p:sp>
      <p:sp>
        <p:nvSpPr>
          <p:cNvPr id="4" name="Title 3"/>
          <p:cNvSpPr>
            <a:spLocks noGrp="1"/>
          </p:cNvSpPr>
          <p:nvPr>
            <p:ph type="title"/>
          </p:nvPr>
        </p:nvSpPr>
        <p:spPr>
          <a:xfrm>
            <a:off x="390889" y="326295"/>
            <a:ext cx="8448229" cy="430887"/>
          </a:xfrm>
        </p:spPr>
        <p:txBody>
          <a:bodyPr/>
          <a:lstStyle/>
          <a:p>
            <a:r>
              <a:rPr lang="en-US" dirty="0" smtClean="0"/>
              <a:t>Next steps on our campus:</a:t>
            </a:r>
            <a:endParaRPr lang="en-US" dirty="0"/>
          </a:p>
        </p:txBody>
      </p:sp>
      <p:grpSp>
        <p:nvGrpSpPr>
          <p:cNvPr id="5" name="Group 4"/>
          <p:cNvGrpSpPr/>
          <p:nvPr/>
        </p:nvGrpSpPr>
        <p:grpSpPr>
          <a:xfrm>
            <a:off x="7693742" y="3446832"/>
            <a:ext cx="764588" cy="720181"/>
            <a:chOff x="5780088" y="731838"/>
            <a:chExt cx="628650" cy="592137"/>
          </a:xfrm>
          <a:solidFill>
            <a:schemeClr val="accent3"/>
          </a:solidFill>
        </p:grpSpPr>
        <p:sp>
          <p:nvSpPr>
            <p:cNvPr id="6" name="Freeform 43"/>
            <p:cNvSpPr>
              <a:spLocks/>
            </p:cNvSpPr>
            <p:nvPr/>
          </p:nvSpPr>
          <p:spPr bwMode="auto">
            <a:xfrm>
              <a:off x="5978525" y="1028700"/>
              <a:ext cx="101600" cy="209550"/>
            </a:xfrm>
            <a:custGeom>
              <a:avLst/>
              <a:gdLst>
                <a:gd name="T0" fmla="*/ 0 w 1014"/>
                <a:gd name="T1" fmla="*/ 2006 h 2084"/>
                <a:gd name="T2" fmla="*/ 0 w 1014"/>
                <a:gd name="T3" fmla="*/ 2006 h 2084"/>
                <a:gd name="T4" fmla="*/ 0 w 1014"/>
                <a:gd name="T5" fmla="*/ 2084 h 2084"/>
                <a:gd name="T6" fmla="*/ 1014 w 1014"/>
                <a:gd name="T7" fmla="*/ 2084 h 2084"/>
                <a:gd name="T8" fmla="*/ 1014 w 1014"/>
                <a:gd name="T9" fmla="*/ 2006 h 2084"/>
                <a:gd name="T10" fmla="*/ 825 w 1014"/>
                <a:gd name="T11" fmla="*/ 1806 h 2084"/>
                <a:gd name="T12" fmla="*/ 825 w 1014"/>
                <a:gd name="T13" fmla="*/ 276 h 2084"/>
                <a:gd name="T14" fmla="*/ 1014 w 1014"/>
                <a:gd name="T15" fmla="*/ 76 h 2084"/>
                <a:gd name="T16" fmla="*/ 1014 w 1014"/>
                <a:gd name="T17" fmla="*/ 0 h 2084"/>
                <a:gd name="T18" fmla="*/ 0 w 1014"/>
                <a:gd name="T19" fmla="*/ 0 h 2084"/>
                <a:gd name="T20" fmla="*/ 0 w 1014"/>
                <a:gd name="T21" fmla="*/ 76 h 2084"/>
                <a:gd name="T22" fmla="*/ 189 w 1014"/>
                <a:gd name="T23" fmla="*/ 276 h 2084"/>
                <a:gd name="T24" fmla="*/ 189 w 1014"/>
                <a:gd name="T25" fmla="*/ 1806 h 2084"/>
                <a:gd name="T26" fmla="*/ 0 w 1014"/>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 h="2084">
                  <a:moveTo>
                    <a:pt x="0" y="2006"/>
                  </a:moveTo>
                  <a:lnTo>
                    <a:pt x="0" y="2006"/>
                  </a:lnTo>
                  <a:lnTo>
                    <a:pt x="0" y="2084"/>
                  </a:lnTo>
                  <a:lnTo>
                    <a:pt x="1014" y="2084"/>
                  </a:lnTo>
                  <a:lnTo>
                    <a:pt x="1014" y="2006"/>
                  </a:lnTo>
                  <a:cubicBezTo>
                    <a:pt x="1014" y="1902"/>
                    <a:pt x="931" y="1816"/>
                    <a:pt x="825" y="1806"/>
                  </a:cubicBezTo>
                  <a:lnTo>
                    <a:pt x="825" y="276"/>
                  </a:lnTo>
                  <a:cubicBezTo>
                    <a:pt x="931" y="266"/>
                    <a:pt x="1014" y="180"/>
                    <a:pt x="1014" y="76"/>
                  </a:cubicBezTo>
                  <a:lnTo>
                    <a:pt x="1014"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44"/>
            <p:cNvSpPr>
              <a:spLocks/>
            </p:cNvSpPr>
            <p:nvPr/>
          </p:nvSpPr>
          <p:spPr bwMode="auto">
            <a:xfrm>
              <a:off x="5851525" y="1028700"/>
              <a:ext cx="101600" cy="209550"/>
            </a:xfrm>
            <a:custGeom>
              <a:avLst/>
              <a:gdLst>
                <a:gd name="T0" fmla="*/ 0 w 1013"/>
                <a:gd name="T1" fmla="*/ 2006 h 2084"/>
                <a:gd name="T2" fmla="*/ 0 w 1013"/>
                <a:gd name="T3" fmla="*/ 2006 h 2084"/>
                <a:gd name="T4" fmla="*/ 0 w 1013"/>
                <a:gd name="T5" fmla="*/ 2084 h 2084"/>
                <a:gd name="T6" fmla="*/ 1013 w 1013"/>
                <a:gd name="T7" fmla="*/ 2084 h 2084"/>
                <a:gd name="T8" fmla="*/ 1013 w 1013"/>
                <a:gd name="T9" fmla="*/ 2006 h 2084"/>
                <a:gd name="T10" fmla="*/ 825 w 1013"/>
                <a:gd name="T11" fmla="*/ 1806 h 2084"/>
                <a:gd name="T12" fmla="*/ 825 w 1013"/>
                <a:gd name="T13" fmla="*/ 276 h 2084"/>
                <a:gd name="T14" fmla="*/ 1013 w 1013"/>
                <a:gd name="T15" fmla="*/ 76 h 2084"/>
                <a:gd name="T16" fmla="*/ 1013 w 1013"/>
                <a:gd name="T17" fmla="*/ 0 h 2084"/>
                <a:gd name="T18" fmla="*/ 0 w 1013"/>
                <a:gd name="T19" fmla="*/ 0 h 2084"/>
                <a:gd name="T20" fmla="*/ 0 w 1013"/>
                <a:gd name="T21" fmla="*/ 76 h 2084"/>
                <a:gd name="T22" fmla="*/ 189 w 1013"/>
                <a:gd name="T23" fmla="*/ 276 h 2084"/>
                <a:gd name="T24" fmla="*/ 189 w 1013"/>
                <a:gd name="T25" fmla="*/ 1806 h 2084"/>
                <a:gd name="T26" fmla="*/ 0 w 1013"/>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3" h="2084">
                  <a:moveTo>
                    <a:pt x="0" y="2006"/>
                  </a:moveTo>
                  <a:lnTo>
                    <a:pt x="0" y="2006"/>
                  </a:lnTo>
                  <a:lnTo>
                    <a:pt x="0" y="2084"/>
                  </a:lnTo>
                  <a:lnTo>
                    <a:pt x="1013" y="2084"/>
                  </a:lnTo>
                  <a:lnTo>
                    <a:pt x="1013" y="2006"/>
                  </a:lnTo>
                  <a:cubicBezTo>
                    <a:pt x="1013" y="1902"/>
                    <a:pt x="930" y="1816"/>
                    <a:pt x="825" y="1806"/>
                  </a:cubicBezTo>
                  <a:lnTo>
                    <a:pt x="825" y="276"/>
                  </a:lnTo>
                  <a:cubicBezTo>
                    <a:pt x="930" y="266"/>
                    <a:pt x="1013" y="180"/>
                    <a:pt x="1013" y="76"/>
                  </a:cubicBezTo>
                  <a:lnTo>
                    <a:pt x="1013"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45"/>
            <p:cNvSpPr>
              <a:spLocks/>
            </p:cNvSpPr>
            <p:nvPr/>
          </p:nvSpPr>
          <p:spPr bwMode="auto">
            <a:xfrm>
              <a:off x="6107113" y="1028700"/>
              <a:ext cx="101600" cy="209550"/>
            </a:xfrm>
            <a:custGeom>
              <a:avLst/>
              <a:gdLst>
                <a:gd name="T0" fmla="*/ 0 w 1013"/>
                <a:gd name="T1" fmla="*/ 2006 h 2084"/>
                <a:gd name="T2" fmla="*/ 0 w 1013"/>
                <a:gd name="T3" fmla="*/ 2006 h 2084"/>
                <a:gd name="T4" fmla="*/ 0 w 1013"/>
                <a:gd name="T5" fmla="*/ 2084 h 2084"/>
                <a:gd name="T6" fmla="*/ 1013 w 1013"/>
                <a:gd name="T7" fmla="*/ 2084 h 2084"/>
                <a:gd name="T8" fmla="*/ 1013 w 1013"/>
                <a:gd name="T9" fmla="*/ 2006 h 2084"/>
                <a:gd name="T10" fmla="*/ 824 w 1013"/>
                <a:gd name="T11" fmla="*/ 1806 h 2084"/>
                <a:gd name="T12" fmla="*/ 824 w 1013"/>
                <a:gd name="T13" fmla="*/ 276 h 2084"/>
                <a:gd name="T14" fmla="*/ 1013 w 1013"/>
                <a:gd name="T15" fmla="*/ 76 h 2084"/>
                <a:gd name="T16" fmla="*/ 1013 w 1013"/>
                <a:gd name="T17" fmla="*/ 0 h 2084"/>
                <a:gd name="T18" fmla="*/ 0 w 1013"/>
                <a:gd name="T19" fmla="*/ 0 h 2084"/>
                <a:gd name="T20" fmla="*/ 0 w 1013"/>
                <a:gd name="T21" fmla="*/ 76 h 2084"/>
                <a:gd name="T22" fmla="*/ 188 w 1013"/>
                <a:gd name="T23" fmla="*/ 276 h 2084"/>
                <a:gd name="T24" fmla="*/ 188 w 1013"/>
                <a:gd name="T25" fmla="*/ 1806 h 2084"/>
                <a:gd name="T26" fmla="*/ 0 w 1013"/>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3" h="2084">
                  <a:moveTo>
                    <a:pt x="0" y="2006"/>
                  </a:moveTo>
                  <a:lnTo>
                    <a:pt x="0" y="2006"/>
                  </a:lnTo>
                  <a:lnTo>
                    <a:pt x="0" y="2084"/>
                  </a:lnTo>
                  <a:lnTo>
                    <a:pt x="1013" y="2084"/>
                  </a:lnTo>
                  <a:lnTo>
                    <a:pt x="1013" y="2006"/>
                  </a:lnTo>
                  <a:cubicBezTo>
                    <a:pt x="1013" y="1902"/>
                    <a:pt x="930" y="1816"/>
                    <a:pt x="824" y="1806"/>
                  </a:cubicBezTo>
                  <a:lnTo>
                    <a:pt x="824" y="276"/>
                  </a:lnTo>
                  <a:cubicBezTo>
                    <a:pt x="930" y="266"/>
                    <a:pt x="1013" y="180"/>
                    <a:pt x="1013" y="76"/>
                  </a:cubicBezTo>
                  <a:lnTo>
                    <a:pt x="1013" y="0"/>
                  </a:lnTo>
                  <a:lnTo>
                    <a:pt x="0" y="0"/>
                  </a:lnTo>
                  <a:lnTo>
                    <a:pt x="0" y="76"/>
                  </a:lnTo>
                  <a:cubicBezTo>
                    <a:pt x="0" y="180"/>
                    <a:pt x="83" y="266"/>
                    <a:pt x="188" y="276"/>
                  </a:cubicBezTo>
                  <a:lnTo>
                    <a:pt x="188"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46"/>
            <p:cNvSpPr>
              <a:spLocks/>
            </p:cNvSpPr>
            <p:nvPr/>
          </p:nvSpPr>
          <p:spPr bwMode="auto">
            <a:xfrm>
              <a:off x="5800725" y="1265238"/>
              <a:ext cx="587375" cy="58737"/>
            </a:xfrm>
            <a:custGeom>
              <a:avLst/>
              <a:gdLst>
                <a:gd name="T0" fmla="*/ 0 w 5862"/>
                <a:gd name="T1" fmla="*/ 468 h 602"/>
                <a:gd name="T2" fmla="*/ 0 w 5862"/>
                <a:gd name="T3" fmla="*/ 468 h 602"/>
                <a:gd name="T4" fmla="*/ 133 w 5862"/>
                <a:gd name="T5" fmla="*/ 602 h 602"/>
                <a:gd name="T6" fmla="*/ 5729 w 5862"/>
                <a:gd name="T7" fmla="*/ 602 h 602"/>
                <a:gd name="T8" fmla="*/ 5862 w 5862"/>
                <a:gd name="T9" fmla="*/ 468 h 602"/>
                <a:gd name="T10" fmla="*/ 5862 w 5862"/>
                <a:gd name="T11" fmla="*/ 0 h 602"/>
                <a:gd name="T12" fmla="*/ 0 w 5862"/>
                <a:gd name="T13" fmla="*/ 0 h 602"/>
                <a:gd name="T14" fmla="*/ 0 w 5862"/>
                <a:gd name="T15" fmla="*/ 468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62" h="602">
                  <a:moveTo>
                    <a:pt x="0" y="468"/>
                  </a:moveTo>
                  <a:lnTo>
                    <a:pt x="0" y="468"/>
                  </a:lnTo>
                  <a:cubicBezTo>
                    <a:pt x="0" y="542"/>
                    <a:pt x="60" y="602"/>
                    <a:pt x="133" y="602"/>
                  </a:cubicBezTo>
                  <a:lnTo>
                    <a:pt x="5729" y="602"/>
                  </a:lnTo>
                  <a:cubicBezTo>
                    <a:pt x="5803" y="602"/>
                    <a:pt x="5862" y="542"/>
                    <a:pt x="5862" y="468"/>
                  </a:cubicBezTo>
                  <a:lnTo>
                    <a:pt x="5862" y="0"/>
                  </a:lnTo>
                  <a:lnTo>
                    <a:pt x="0" y="0"/>
                  </a:lnTo>
                  <a:lnTo>
                    <a:pt x="0" y="4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47"/>
            <p:cNvSpPr>
              <a:spLocks/>
            </p:cNvSpPr>
            <p:nvPr/>
          </p:nvSpPr>
          <p:spPr bwMode="auto">
            <a:xfrm>
              <a:off x="6235700" y="1028700"/>
              <a:ext cx="101600" cy="209550"/>
            </a:xfrm>
            <a:custGeom>
              <a:avLst/>
              <a:gdLst>
                <a:gd name="T0" fmla="*/ 0 w 1014"/>
                <a:gd name="T1" fmla="*/ 2006 h 2084"/>
                <a:gd name="T2" fmla="*/ 0 w 1014"/>
                <a:gd name="T3" fmla="*/ 2006 h 2084"/>
                <a:gd name="T4" fmla="*/ 0 w 1014"/>
                <a:gd name="T5" fmla="*/ 2084 h 2084"/>
                <a:gd name="T6" fmla="*/ 1014 w 1014"/>
                <a:gd name="T7" fmla="*/ 2084 h 2084"/>
                <a:gd name="T8" fmla="*/ 1014 w 1014"/>
                <a:gd name="T9" fmla="*/ 2006 h 2084"/>
                <a:gd name="T10" fmla="*/ 825 w 1014"/>
                <a:gd name="T11" fmla="*/ 1806 h 2084"/>
                <a:gd name="T12" fmla="*/ 825 w 1014"/>
                <a:gd name="T13" fmla="*/ 276 h 2084"/>
                <a:gd name="T14" fmla="*/ 1014 w 1014"/>
                <a:gd name="T15" fmla="*/ 76 h 2084"/>
                <a:gd name="T16" fmla="*/ 1014 w 1014"/>
                <a:gd name="T17" fmla="*/ 0 h 2084"/>
                <a:gd name="T18" fmla="*/ 0 w 1014"/>
                <a:gd name="T19" fmla="*/ 0 h 2084"/>
                <a:gd name="T20" fmla="*/ 0 w 1014"/>
                <a:gd name="T21" fmla="*/ 76 h 2084"/>
                <a:gd name="T22" fmla="*/ 189 w 1014"/>
                <a:gd name="T23" fmla="*/ 276 h 2084"/>
                <a:gd name="T24" fmla="*/ 189 w 1014"/>
                <a:gd name="T25" fmla="*/ 1806 h 2084"/>
                <a:gd name="T26" fmla="*/ 0 w 1014"/>
                <a:gd name="T27" fmla="*/ 2006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 h="2084">
                  <a:moveTo>
                    <a:pt x="0" y="2006"/>
                  </a:moveTo>
                  <a:lnTo>
                    <a:pt x="0" y="2006"/>
                  </a:lnTo>
                  <a:lnTo>
                    <a:pt x="0" y="2084"/>
                  </a:lnTo>
                  <a:lnTo>
                    <a:pt x="1014" y="2084"/>
                  </a:lnTo>
                  <a:lnTo>
                    <a:pt x="1014" y="2006"/>
                  </a:lnTo>
                  <a:cubicBezTo>
                    <a:pt x="1014" y="1902"/>
                    <a:pt x="931" y="1816"/>
                    <a:pt x="825" y="1806"/>
                  </a:cubicBezTo>
                  <a:lnTo>
                    <a:pt x="825" y="276"/>
                  </a:lnTo>
                  <a:cubicBezTo>
                    <a:pt x="931" y="266"/>
                    <a:pt x="1014" y="180"/>
                    <a:pt x="1014" y="76"/>
                  </a:cubicBezTo>
                  <a:lnTo>
                    <a:pt x="1014" y="0"/>
                  </a:lnTo>
                  <a:lnTo>
                    <a:pt x="0" y="0"/>
                  </a:lnTo>
                  <a:lnTo>
                    <a:pt x="0" y="76"/>
                  </a:lnTo>
                  <a:cubicBezTo>
                    <a:pt x="0" y="180"/>
                    <a:pt x="83" y="266"/>
                    <a:pt x="189" y="276"/>
                  </a:cubicBezTo>
                  <a:lnTo>
                    <a:pt x="189" y="1806"/>
                  </a:lnTo>
                  <a:cubicBezTo>
                    <a:pt x="83" y="1816"/>
                    <a:pt x="0" y="1902"/>
                    <a:pt x="0" y="20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48"/>
            <p:cNvSpPr>
              <a:spLocks noEditPoints="1"/>
            </p:cNvSpPr>
            <p:nvPr/>
          </p:nvSpPr>
          <p:spPr bwMode="auto">
            <a:xfrm>
              <a:off x="5780088" y="731838"/>
              <a:ext cx="628650" cy="269875"/>
            </a:xfrm>
            <a:custGeom>
              <a:avLst/>
              <a:gdLst>
                <a:gd name="T0" fmla="*/ 3139 w 6278"/>
                <a:gd name="T1" fmla="*/ 1970 h 2701"/>
                <a:gd name="T2" fmla="*/ 3139 w 6278"/>
                <a:gd name="T3" fmla="*/ 1970 h 2701"/>
                <a:gd name="T4" fmla="*/ 2682 w 6278"/>
                <a:gd name="T5" fmla="*/ 1513 h 2701"/>
                <a:gd name="T6" fmla="*/ 3139 w 6278"/>
                <a:gd name="T7" fmla="*/ 1056 h 2701"/>
                <a:gd name="T8" fmla="*/ 3596 w 6278"/>
                <a:gd name="T9" fmla="*/ 1513 h 2701"/>
                <a:gd name="T10" fmla="*/ 3139 w 6278"/>
                <a:gd name="T11" fmla="*/ 1970 h 2701"/>
                <a:gd name="T12" fmla="*/ 3139 w 6278"/>
                <a:gd name="T13" fmla="*/ 1970 h 2701"/>
                <a:gd name="T14" fmla="*/ 6136 w 6278"/>
                <a:gd name="T15" fmla="*/ 1834 h 2701"/>
                <a:gd name="T16" fmla="*/ 6136 w 6278"/>
                <a:gd name="T17" fmla="*/ 1834 h 2701"/>
                <a:gd name="T18" fmla="*/ 3297 w 6278"/>
                <a:gd name="T19" fmla="*/ 45 h 2701"/>
                <a:gd name="T20" fmla="*/ 3139 w 6278"/>
                <a:gd name="T21" fmla="*/ 0 h 2701"/>
                <a:gd name="T22" fmla="*/ 2982 w 6278"/>
                <a:gd name="T23" fmla="*/ 45 h 2701"/>
                <a:gd name="T24" fmla="*/ 139 w 6278"/>
                <a:gd name="T25" fmla="*/ 1838 h 2701"/>
                <a:gd name="T26" fmla="*/ 32 w 6278"/>
                <a:gd name="T27" fmla="*/ 2124 h 2701"/>
                <a:gd name="T28" fmla="*/ 277 w 6278"/>
                <a:gd name="T29" fmla="*/ 2307 h 2701"/>
                <a:gd name="T30" fmla="*/ 466 w 6278"/>
                <a:gd name="T31" fmla="*/ 2307 h 2701"/>
                <a:gd name="T32" fmla="*/ 466 w 6278"/>
                <a:gd name="T33" fmla="*/ 2701 h 2701"/>
                <a:gd name="T34" fmla="*/ 5812 w 6278"/>
                <a:gd name="T35" fmla="*/ 2701 h 2701"/>
                <a:gd name="T36" fmla="*/ 5812 w 6278"/>
                <a:gd name="T37" fmla="*/ 2307 h 2701"/>
                <a:gd name="T38" fmla="*/ 6000 w 6278"/>
                <a:gd name="T39" fmla="*/ 2307 h 2701"/>
                <a:gd name="T40" fmla="*/ 6247 w 6278"/>
                <a:gd name="T41" fmla="*/ 2121 h 2701"/>
                <a:gd name="T42" fmla="*/ 6136 w 6278"/>
                <a:gd name="T43" fmla="*/ 1834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78" h="2701">
                  <a:moveTo>
                    <a:pt x="3139" y="1970"/>
                  </a:moveTo>
                  <a:lnTo>
                    <a:pt x="3139" y="1970"/>
                  </a:lnTo>
                  <a:cubicBezTo>
                    <a:pt x="2887" y="1970"/>
                    <a:pt x="2682" y="1765"/>
                    <a:pt x="2682" y="1513"/>
                  </a:cubicBezTo>
                  <a:cubicBezTo>
                    <a:pt x="2682" y="1260"/>
                    <a:pt x="2887" y="1056"/>
                    <a:pt x="3139" y="1056"/>
                  </a:cubicBezTo>
                  <a:cubicBezTo>
                    <a:pt x="3391" y="1056"/>
                    <a:pt x="3596" y="1260"/>
                    <a:pt x="3596" y="1513"/>
                  </a:cubicBezTo>
                  <a:cubicBezTo>
                    <a:pt x="3596" y="1765"/>
                    <a:pt x="3391" y="1970"/>
                    <a:pt x="3139" y="1970"/>
                  </a:cubicBezTo>
                  <a:lnTo>
                    <a:pt x="3139" y="1970"/>
                  </a:lnTo>
                  <a:close/>
                  <a:moveTo>
                    <a:pt x="6136" y="1834"/>
                  </a:moveTo>
                  <a:lnTo>
                    <a:pt x="6136" y="1834"/>
                  </a:lnTo>
                  <a:lnTo>
                    <a:pt x="3297" y="45"/>
                  </a:lnTo>
                  <a:cubicBezTo>
                    <a:pt x="3249" y="15"/>
                    <a:pt x="3195" y="0"/>
                    <a:pt x="3139" y="0"/>
                  </a:cubicBezTo>
                  <a:cubicBezTo>
                    <a:pt x="3083" y="0"/>
                    <a:pt x="3029" y="15"/>
                    <a:pt x="2982" y="45"/>
                  </a:cubicBezTo>
                  <a:lnTo>
                    <a:pt x="139" y="1838"/>
                  </a:lnTo>
                  <a:cubicBezTo>
                    <a:pt x="43" y="1900"/>
                    <a:pt x="0" y="2015"/>
                    <a:pt x="32" y="2124"/>
                  </a:cubicBezTo>
                  <a:cubicBezTo>
                    <a:pt x="65" y="2234"/>
                    <a:pt x="163" y="2307"/>
                    <a:pt x="277" y="2307"/>
                  </a:cubicBezTo>
                  <a:lnTo>
                    <a:pt x="466" y="2307"/>
                  </a:lnTo>
                  <a:lnTo>
                    <a:pt x="466" y="2701"/>
                  </a:lnTo>
                  <a:lnTo>
                    <a:pt x="5812" y="2701"/>
                  </a:lnTo>
                  <a:lnTo>
                    <a:pt x="5812" y="2307"/>
                  </a:lnTo>
                  <a:lnTo>
                    <a:pt x="6000" y="2307"/>
                  </a:lnTo>
                  <a:cubicBezTo>
                    <a:pt x="6116" y="2307"/>
                    <a:pt x="6215" y="2233"/>
                    <a:pt x="6247" y="2121"/>
                  </a:cubicBezTo>
                  <a:cubicBezTo>
                    <a:pt x="6278" y="2010"/>
                    <a:pt x="6233" y="1894"/>
                    <a:pt x="6136" y="18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Text Placeholder 1"/>
          <p:cNvSpPr txBox="1">
            <a:spLocks/>
          </p:cNvSpPr>
          <p:nvPr/>
        </p:nvSpPr>
        <p:spPr>
          <a:xfrm>
            <a:off x="304800" y="847420"/>
            <a:ext cx="8535988" cy="523650"/>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i="1" dirty="0">
                <a:solidFill>
                  <a:schemeClr val="accent3"/>
                </a:solidFill>
              </a:rPr>
              <a:t>These are our planned next steps with using the </a:t>
            </a:r>
            <a:r>
              <a:rPr lang="en-US" sz="2000" b="1" i="1" dirty="0" smtClean="0">
                <a:solidFill>
                  <a:schemeClr val="accent3"/>
                </a:solidFill>
              </a:rPr>
              <a:t>data on </a:t>
            </a:r>
            <a:r>
              <a:rPr lang="en-US" sz="2000" b="1" i="1" dirty="0">
                <a:solidFill>
                  <a:schemeClr val="accent3"/>
                </a:solidFill>
              </a:rPr>
              <a:t>campus</a:t>
            </a:r>
            <a:r>
              <a:rPr lang="en-US" sz="2000" b="1" i="1" dirty="0" smtClean="0">
                <a:solidFill>
                  <a:schemeClr val="accent3"/>
                </a:solidFill>
              </a:rPr>
              <a:t>:</a:t>
            </a:r>
            <a:endParaRPr lang="en-US" sz="2000" dirty="0"/>
          </a:p>
        </p:txBody>
      </p:sp>
    </p:spTree>
    <p:extLst>
      <p:ext uri="{BB962C8B-B14F-4D97-AF65-F5344CB8AC3E}">
        <p14:creationId xmlns:p14="http://schemas.microsoft.com/office/powerpoint/2010/main" val="87228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4"/>
          </p:nvPr>
        </p:nvSpPr>
        <p:spPr>
          <a:xfrm>
            <a:off x="390889" y="1461308"/>
            <a:ext cx="7042974" cy="3510504"/>
          </a:xfrm>
        </p:spPr>
        <p:txBody>
          <a:bodyPr/>
          <a:lstStyle/>
          <a:p>
            <a:r>
              <a:rPr lang="en-US" dirty="0" smtClean="0">
                <a:solidFill>
                  <a:schemeClr val="accent1"/>
                </a:solidFill>
              </a:rPr>
              <a:t>List goals/outcomes (optional)  </a:t>
            </a:r>
          </a:p>
          <a:p>
            <a:r>
              <a:rPr lang="en-US" dirty="0"/>
              <a:t> </a:t>
            </a:r>
            <a:endParaRPr lang="en-US" dirty="0" smtClean="0"/>
          </a:p>
          <a:p>
            <a:r>
              <a:rPr lang="en-US" dirty="0"/>
              <a:t> </a:t>
            </a:r>
            <a:endParaRPr lang="en-US" dirty="0" smtClean="0"/>
          </a:p>
          <a:p>
            <a:r>
              <a:rPr lang="en-US" dirty="0"/>
              <a:t> </a:t>
            </a:r>
            <a:endParaRPr lang="en-US" dirty="0" smtClean="0"/>
          </a:p>
          <a:p>
            <a:r>
              <a:rPr lang="en-US" dirty="0"/>
              <a:t> </a:t>
            </a:r>
            <a:endParaRPr lang="en-US" dirty="0" smtClean="0"/>
          </a:p>
          <a:p>
            <a:r>
              <a:rPr lang="en-US" dirty="0"/>
              <a:t> </a:t>
            </a:r>
            <a:endParaRPr lang="en-US" dirty="0" smtClean="0"/>
          </a:p>
          <a:p>
            <a:endParaRPr lang="en-US" dirty="0" smtClean="0"/>
          </a:p>
          <a:p>
            <a:endParaRPr lang="en-US" dirty="0"/>
          </a:p>
        </p:txBody>
      </p:sp>
      <p:sp>
        <p:nvSpPr>
          <p:cNvPr id="4" name="Title 3"/>
          <p:cNvSpPr>
            <a:spLocks noGrp="1"/>
          </p:cNvSpPr>
          <p:nvPr>
            <p:ph type="title"/>
          </p:nvPr>
        </p:nvSpPr>
        <p:spPr>
          <a:xfrm>
            <a:off x="390889" y="326295"/>
            <a:ext cx="8448229" cy="430887"/>
          </a:xfrm>
        </p:spPr>
        <p:txBody>
          <a:bodyPr/>
          <a:lstStyle/>
          <a:p>
            <a:r>
              <a:rPr lang="en-US" dirty="0" smtClean="0"/>
              <a:t>How are we using this information?</a:t>
            </a:r>
            <a:endParaRPr lang="en-US" dirty="0"/>
          </a:p>
        </p:txBody>
      </p:sp>
      <p:sp>
        <p:nvSpPr>
          <p:cNvPr id="12" name="Text Placeholder 1"/>
          <p:cNvSpPr txBox="1">
            <a:spLocks/>
          </p:cNvSpPr>
          <p:nvPr/>
        </p:nvSpPr>
        <p:spPr>
          <a:xfrm>
            <a:off x="304800" y="847420"/>
            <a:ext cx="8535988" cy="523650"/>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i="1" dirty="0" smtClean="0">
                <a:solidFill>
                  <a:schemeClr val="accent3"/>
                </a:solidFill>
              </a:rPr>
              <a:t>Goals/outcomes that we have set/achieved (optional):</a:t>
            </a:r>
            <a:endParaRPr lang="en-US" sz="2000" dirty="0"/>
          </a:p>
        </p:txBody>
      </p:sp>
    </p:spTree>
    <p:extLst>
      <p:ext uri="{BB962C8B-B14F-4D97-AF65-F5344CB8AC3E}">
        <p14:creationId xmlns:p14="http://schemas.microsoft.com/office/powerpoint/2010/main" val="33373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2706" y="427735"/>
            <a:ext cx="8864600" cy="46539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200" kern="1200">
                <a:solidFill>
                  <a:schemeClr val="tx1"/>
                </a:solidFill>
                <a:latin typeface="Franklin Gothic Medium Cond" pitchFamily="34" charset="0"/>
                <a:ea typeface="+mj-ea"/>
                <a:cs typeface="+mj-cs"/>
              </a:defRPr>
            </a:lvl1pPr>
          </a:lstStyle>
          <a:p>
            <a:pPr algn="l">
              <a:defRPr/>
            </a:pPr>
            <a:r>
              <a:rPr lang="en-US" sz="2800" b="1" dirty="0" smtClean="0">
                <a:solidFill>
                  <a:srgbClr val="002D5C"/>
                </a:solidFill>
                <a:latin typeface="Lato"/>
              </a:rPr>
              <a:t>Systematic Assessment Cycle</a:t>
            </a:r>
            <a:endParaRPr lang="en-US" sz="2800" b="1" dirty="0">
              <a:solidFill>
                <a:srgbClr val="002D5C"/>
              </a:solidFill>
              <a:latin typeface="Lato"/>
            </a:endParaRPr>
          </a:p>
        </p:txBody>
      </p:sp>
      <p:grpSp>
        <p:nvGrpSpPr>
          <p:cNvPr id="2" name="Group 1"/>
          <p:cNvGrpSpPr/>
          <p:nvPr/>
        </p:nvGrpSpPr>
        <p:grpSpPr>
          <a:xfrm>
            <a:off x="1012526" y="1146345"/>
            <a:ext cx="7101096" cy="3475415"/>
            <a:chOff x="457200" y="839482"/>
            <a:chExt cx="8017164" cy="4540331"/>
          </a:xfrm>
        </p:grpSpPr>
        <p:grpSp>
          <p:nvGrpSpPr>
            <p:cNvPr id="6" name="Group 7"/>
            <p:cNvGrpSpPr/>
            <p:nvPr/>
          </p:nvGrpSpPr>
          <p:grpSpPr>
            <a:xfrm>
              <a:off x="2687327" y="839482"/>
              <a:ext cx="3819525" cy="3821906"/>
              <a:chOff x="1978025" y="1492250"/>
              <a:chExt cx="5092700" cy="5095875"/>
            </a:xfrm>
            <a:effectLst>
              <a:outerShdw blurRad="431800" dist="38100" dir="5400000" sx="107000" sy="107000" algn="t" rotWithShape="0">
                <a:prstClr val="black">
                  <a:alpha val="40000"/>
                </a:prstClr>
              </a:outerShdw>
            </a:effectLst>
            <a:scene3d>
              <a:camera prst="orthographicFront">
                <a:rot lat="0" lon="0" rev="0"/>
              </a:camera>
              <a:lightRig rig="soft" dir="t">
                <a:rot lat="0" lon="0" rev="0"/>
              </a:lightRig>
            </a:scene3d>
          </p:grpSpPr>
          <p:sp>
            <p:nvSpPr>
              <p:cNvPr id="7" name="Freeform 3"/>
              <p:cNvSpPr>
                <a:spLocks/>
              </p:cNvSpPr>
              <p:nvPr/>
            </p:nvSpPr>
            <p:spPr bwMode="auto">
              <a:xfrm>
                <a:off x="4524375" y="1492250"/>
                <a:ext cx="2419350" cy="2489200"/>
              </a:xfrm>
              <a:custGeom>
                <a:avLst/>
                <a:gdLst/>
                <a:ahLst/>
                <a:cxnLst>
                  <a:cxn ang="0">
                    <a:pos x="1524" y="1110"/>
                  </a:cxn>
                  <a:cxn ang="0">
                    <a:pos x="1480" y="992"/>
                  </a:cxn>
                  <a:cxn ang="0">
                    <a:pos x="1428" y="878"/>
                  </a:cxn>
                  <a:cxn ang="0">
                    <a:pos x="1368" y="768"/>
                  </a:cxn>
                  <a:cxn ang="0">
                    <a:pos x="1298" y="666"/>
                  </a:cxn>
                  <a:cxn ang="0">
                    <a:pos x="1222" y="568"/>
                  </a:cxn>
                  <a:cxn ang="0">
                    <a:pos x="1138" y="476"/>
                  </a:cxn>
                  <a:cxn ang="0">
                    <a:pos x="1048" y="392"/>
                  </a:cxn>
                  <a:cxn ang="0">
                    <a:pos x="952" y="314"/>
                  </a:cxn>
                  <a:cxn ang="0">
                    <a:pos x="850" y="244"/>
                  </a:cxn>
                  <a:cxn ang="0">
                    <a:pos x="742" y="182"/>
                  </a:cxn>
                  <a:cxn ang="0">
                    <a:pos x="628" y="128"/>
                  </a:cxn>
                  <a:cxn ang="0">
                    <a:pos x="510" y="84"/>
                  </a:cxn>
                  <a:cxn ang="0">
                    <a:pos x="388" y="48"/>
                  </a:cxn>
                  <a:cxn ang="0">
                    <a:pos x="262" y="22"/>
                  </a:cxn>
                  <a:cxn ang="0">
                    <a:pos x="132" y="6"/>
                  </a:cxn>
                  <a:cxn ang="0">
                    <a:pos x="0" y="0"/>
                  </a:cxn>
                  <a:cxn ang="0">
                    <a:pos x="376" y="320"/>
                  </a:cxn>
                  <a:cxn ang="0">
                    <a:pos x="0" y="640"/>
                  </a:cxn>
                  <a:cxn ang="0">
                    <a:pos x="0" y="640"/>
                  </a:cxn>
                  <a:cxn ang="0">
                    <a:pos x="80" y="644"/>
                  </a:cxn>
                  <a:cxn ang="0">
                    <a:pos x="158" y="654"/>
                  </a:cxn>
                  <a:cxn ang="0">
                    <a:pos x="234" y="668"/>
                  </a:cxn>
                  <a:cxn ang="0">
                    <a:pos x="306" y="690"/>
                  </a:cxn>
                  <a:cxn ang="0">
                    <a:pos x="378" y="718"/>
                  </a:cxn>
                  <a:cxn ang="0">
                    <a:pos x="446" y="750"/>
                  </a:cxn>
                  <a:cxn ang="0">
                    <a:pos x="510" y="788"/>
                  </a:cxn>
                  <a:cxn ang="0">
                    <a:pos x="572" y="830"/>
                  </a:cxn>
                  <a:cxn ang="0">
                    <a:pos x="630" y="876"/>
                  </a:cxn>
                  <a:cxn ang="0">
                    <a:pos x="684" y="926"/>
                  </a:cxn>
                  <a:cxn ang="0">
                    <a:pos x="734" y="982"/>
                  </a:cxn>
                  <a:cxn ang="0">
                    <a:pos x="780" y="1040"/>
                  </a:cxn>
                  <a:cxn ang="0">
                    <a:pos x="822" y="1102"/>
                  </a:cxn>
                  <a:cxn ang="0">
                    <a:pos x="858" y="1168"/>
                  </a:cxn>
                  <a:cxn ang="0">
                    <a:pos x="888" y="1238"/>
                  </a:cxn>
                  <a:cxn ang="0">
                    <a:pos x="914" y="1308"/>
                  </a:cxn>
                  <a:cxn ang="0">
                    <a:pos x="1336" y="1568"/>
                  </a:cxn>
                  <a:cxn ang="0">
                    <a:pos x="1524" y="1110"/>
                  </a:cxn>
                </a:cxnLst>
                <a:rect l="0" t="0" r="r" b="b"/>
                <a:pathLst>
                  <a:path w="1524" h="1568">
                    <a:moveTo>
                      <a:pt x="1524" y="1110"/>
                    </a:moveTo>
                    <a:lnTo>
                      <a:pt x="1524" y="1110"/>
                    </a:lnTo>
                    <a:lnTo>
                      <a:pt x="1504" y="1050"/>
                    </a:lnTo>
                    <a:lnTo>
                      <a:pt x="1480" y="992"/>
                    </a:lnTo>
                    <a:lnTo>
                      <a:pt x="1456" y="934"/>
                    </a:lnTo>
                    <a:lnTo>
                      <a:pt x="1428" y="878"/>
                    </a:lnTo>
                    <a:lnTo>
                      <a:pt x="1398" y="822"/>
                    </a:lnTo>
                    <a:lnTo>
                      <a:pt x="1368" y="768"/>
                    </a:lnTo>
                    <a:lnTo>
                      <a:pt x="1334" y="716"/>
                    </a:lnTo>
                    <a:lnTo>
                      <a:pt x="1298" y="666"/>
                    </a:lnTo>
                    <a:lnTo>
                      <a:pt x="1262" y="616"/>
                    </a:lnTo>
                    <a:lnTo>
                      <a:pt x="1222" y="568"/>
                    </a:lnTo>
                    <a:lnTo>
                      <a:pt x="1182" y="522"/>
                    </a:lnTo>
                    <a:lnTo>
                      <a:pt x="1138" y="476"/>
                    </a:lnTo>
                    <a:lnTo>
                      <a:pt x="1094" y="432"/>
                    </a:lnTo>
                    <a:lnTo>
                      <a:pt x="1048" y="392"/>
                    </a:lnTo>
                    <a:lnTo>
                      <a:pt x="1000" y="352"/>
                    </a:lnTo>
                    <a:lnTo>
                      <a:pt x="952" y="314"/>
                    </a:lnTo>
                    <a:lnTo>
                      <a:pt x="902" y="278"/>
                    </a:lnTo>
                    <a:lnTo>
                      <a:pt x="850" y="244"/>
                    </a:lnTo>
                    <a:lnTo>
                      <a:pt x="796" y="212"/>
                    </a:lnTo>
                    <a:lnTo>
                      <a:pt x="742" y="182"/>
                    </a:lnTo>
                    <a:lnTo>
                      <a:pt x="686" y="154"/>
                    </a:lnTo>
                    <a:lnTo>
                      <a:pt x="628" y="128"/>
                    </a:lnTo>
                    <a:lnTo>
                      <a:pt x="570" y="104"/>
                    </a:lnTo>
                    <a:lnTo>
                      <a:pt x="510" y="84"/>
                    </a:lnTo>
                    <a:lnTo>
                      <a:pt x="450" y="64"/>
                    </a:lnTo>
                    <a:lnTo>
                      <a:pt x="388" y="48"/>
                    </a:lnTo>
                    <a:lnTo>
                      <a:pt x="326" y="34"/>
                    </a:lnTo>
                    <a:lnTo>
                      <a:pt x="262" y="22"/>
                    </a:lnTo>
                    <a:lnTo>
                      <a:pt x="198" y="12"/>
                    </a:lnTo>
                    <a:lnTo>
                      <a:pt x="132" y="6"/>
                    </a:lnTo>
                    <a:lnTo>
                      <a:pt x="66" y="2"/>
                    </a:lnTo>
                    <a:lnTo>
                      <a:pt x="0" y="0"/>
                    </a:lnTo>
                    <a:lnTo>
                      <a:pt x="0" y="0"/>
                    </a:lnTo>
                    <a:lnTo>
                      <a:pt x="376" y="320"/>
                    </a:lnTo>
                    <a:lnTo>
                      <a:pt x="188" y="480"/>
                    </a:lnTo>
                    <a:lnTo>
                      <a:pt x="0" y="640"/>
                    </a:lnTo>
                    <a:lnTo>
                      <a:pt x="0" y="640"/>
                    </a:lnTo>
                    <a:lnTo>
                      <a:pt x="0" y="640"/>
                    </a:lnTo>
                    <a:lnTo>
                      <a:pt x="40" y="642"/>
                    </a:lnTo>
                    <a:lnTo>
                      <a:pt x="80" y="644"/>
                    </a:lnTo>
                    <a:lnTo>
                      <a:pt x="118" y="648"/>
                    </a:lnTo>
                    <a:lnTo>
                      <a:pt x="158" y="654"/>
                    </a:lnTo>
                    <a:lnTo>
                      <a:pt x="196" y="660"/>
                    </a:lnTo>
                    <a:lnTo>
                      <a:pt x="234" y="668"/>
                    </a:lnTo>
                    <a:lnTo>
                      <a:pt x="270" y="678"/>
                    </a:lnTo>
                    <a:lnTo>
                      <a:pt x="306" y="690"/>
                    </a:lnTo>
                    <a:lnTo>
                      <a:pt x="342" y="704"/>
                    </a:lnTo>
                    <a:lnTo>
                      <a:pt x="378" y="718"/>
                    </a:lnTo>
                    <a:lnTo>
                      <a:pt x="412" y="732"/>
                    </a:lnTo>
                    <a:lnTo>
                      <a:pt x="446" y="750"/>
                    </a:lnTo>
                    <a:lnTo>
                      <a:pt x="478" y="768"/>
                    </a:lnTo>
                    <a:lnTo>
                      <a:pt x="510" y="788"/>
                    </a:lnTo>
                    <a:lnTo>
                      <a:pt x="542" y="808"/>
                    </a:lnTo>
                    <a:lnTo>
                      <a:pt x="572" y="830"/>
                    </a:lnTo>
                    <a:lnTo>
                      <a:pt x="602" y="852"/>
                    </a:lnTo>
                    <a:lnTo>
                      <a:pt x="630" y="876"/>
                    </a:lnTo>
                    <a:lnTo>
                      <a:pt x="658" y="900"/>
                    </a:lnTo>
                    <a:lnTo>
                      <a:pt x="684" y="926"/>
                    </a:lnTo>
                    <a:lnTo>
                      <a:pt x="710" y="954"/>
                    </a:lnTo>
                    <a:lnTo>
                      <a:pt x="734" y="982"/>
                    </a:lnTo>
                    <a:lnTo>
                      <a:pt x="758" y="1010"/>
                    </a:lnTo>
                    <a:lnTo>
                      <a:pt x="780" y="1040"/>
                    </a:lnTo>
                    <a:lnTo>
                      <a:pt x="802" y="1072"/>
                    </a:lnTo>
                    <a:lnTo>
                      <a:pt x="822" y="1102"/>
                    </a:lnTo>
                    <a:lnTo>
                      <a:pt x="840" y="1136"/>
                    </a:lnTo>
                    <a:lnTo>
                      <a:pt x="858" y="1168"/>
                    </a:lnTo>
                    <a:lnTo>
                      <a:pt x="874" y="1202"/>
                    </a:lnTo>
                    <a:lnTo>
                      <a:pt x="888" y="1238"/>
                    </a:lnTo>
                    <a:lnTo>
                      <a:pt x="902" y="1272"/>
                    </a:lnTo>
                    <a:lnTo>
                      <a:pt x="914" y="1308"/>
                    </a:lnTo>
                    <a:lnTo>
                      <a:pt x="1126" y="1438"/>
                    </a:lnTo>
                    <a:lnTo>
                      <a:pt x="1336" y="1568"/>
                    </a:lnTo>
                    <a:lnTo>
                      <a:pt x="1430" y="1338"/>
                    </a:lnTo>
                    <a:lnTo>
                      <a:pt x="1524" y="1110"/>
                    </a:lnTo>
                    <a:close/>
                  </a:path>
                </a:pathLst>
              </a:custGeom>
              <a:solidFill>
                <a:schemeClr val="accent1"/>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8" name="Freeform 4"/>
              <p:cNvSpPr>
                <a:spLocks/>
              </p:cNvSpPr>
              <p:nvPr/>
            </p:nvSpPr>
            <p:spPr bwMode="auto">
              <a:xfrm>
                <a:off x="2841625" y="5273675"/>
                <a:ext cx="3178175" cy="1314450"/>
              </a:xfrm>
              <a:custGeom>
                <a:avLst/>
                <a:gdLst/>
                <a:ahLst/>
                <a:cxnLst>
                  <a:cxn ang="0">
                    <a:pos x="116" y="518"/>
                  </a:cxn>
                  <a:cxn ang="0">
                    <a:pos x="222" y="590"/>
                  </a:cxn>
                  <a:cxn ang="0">
                    <a:pos x="332" y="650"/>
                  </a:cxn>
                  <a:cxn ang="0">
                    <a:pos x="444" y="704"/>
                  </a:cxn>
                  <a:cxn ang="0">
                    <a:pos x="560" y="746"/>
                  </a:cxn>
                  <a:cxn ang="0">
                    <a:pos x="680" y="782"/>
                  </a:cxn>
                  <a:cxn ang="0">
                    <a:pos x="802" y="806"/>
                  </a:cxn>
                  <a:cxn ang="0">
                    <a:pos x="924" y="822"/>
                  </a:cxn>
                  <a:cxn ang="0">
                    <a:pos x="1048" y="828"/>
                  </a:cxn>
                  <a:cxn ang="0">
                    <a:pos x="1172" y="824"/>
                  </a:cxn>
                  <a:cxn ang="0">
                    <a:pos x="1296" y="810"/>
                  </a:cxn>
                  <a:cxn ang="0">
                    <a:pos x="1420" y="788"/>
                  </a:cxn>
                  <a:cxn ang="0">
                    <a:pos x="1540" y="754"/>
                  </a:cxn>
                  <a:cxn ang="0">
                    <a:pos x="1660" y="712"/>
                  </a:cxn>
                  <a:cxn ang="0">
                    <a:pos x="1778" y="658"/>
                  </a:cxn>
                  <a:cxn ang="0">
                    <a:pos x="1892" y="594"/>
                  </a:cxn>
                  <a:cxn ang="0">
                    <a:pos x="2002" y="522"/>
                  </a:cxn>
                  <a:cxn ang="0">
                    <a:pos x="1510" y="484"/>
                  </a:cxn>
                  <a:cxn ang="0">
                    <a:pos x="1626" y="4"/>
                  </a:cxn>
                  <a:cxn ang="0">
                    <a:pos x="1626" y="4"/>
                  </a:cxn>
                  <a:cxn ang="0">
                    <a:pos x="1560" y="48"/>
                  </a:cxn>
                  <a:cxn ang="0">
                    <a:pos x="1492" y="86"/>
                  </a:cxn>
                  <a:cxn ang="0">
                    <a:pos x="1420" y="118"/>
                  </a:cxn>
                  <a:cxn ang="0">
                    <a:pos x="1348" y="144"/>
                  </a:cxn>
                  <a:cxn ang="0">
                    <a:pos x="1276" y="164"/>
                  </a:cxn>
                  <a:cxn ang="0">
                    <a:pos x="1202" y="178"/>
                  </a:cxn>
                  <a:cxn ang="0">
                    <a:pos x="1126" y="184"/>
                  </a:cxn>
                  <a:cxn ang="0">
                    <a:pos x="1052" y="188"/>
                  </a:cxn>
                  <a:cxn ang="0">
                    <a:pos x="978" y="184"/>
                  </a:cxn>
                  <a:cxn ang="0">
                    <a:pos x="904" y="174"/>
                  </a:cxn>
                  <a:cxn ang="0">
                    <a:pos x="832" y="160"/>
                  </a:cxn>
                  <a:cxn ang="0">
                    <a:pos x="760" y="138"/>
                  </a:cxn>
                  <a:cxn ang="0">
                    <a:pos x="690" y="112"/>
                  </a:cxn>
                  <a:cxn ang="0">
                    <a:pos x="622" y="80"/>
                  </a:cxn>
                  <a:cxn ang="0">
                    <a:pos x="556" y="44"/>
                  </a:cxn>
                  <a:cxn ang="0">
                    <a:pos x="494" y="0"/>
                  </a:cxn>
                  <a:cxn ang="0">
                    <a:pos x="0" y="40"/>
                  </a:cxn>
                  <a:cxn ang="0">
                    <a:pos x="116" y="518"/>
                  </a:cxn>
                </a:cxnLst>
                <a:rect l="0" t="0" r="r" b="b"/>
                <a:pathLst>
                  <a:path w="2002" h="828">
                    <a:moveTo>
                      <a:pt x="116" y="518"/>
                    </a:moveTo>
                    <a:lnTo>
                      <a:pt x="116" y="518"/>
                    </a:lnTo>
                    <a:lnTo>
                      <a:pt x="168" y="556"/>
                    </a:lnTo>
                    <a:lnTo>
                      <a:pt x="222" y="590"/>
                    </a:lnTo>
                    <a:lnTo>
                      <a:pt x="276" y="622"/>
                    </a:lnTo>
                    <a:lnTo>
                      <a:pt x="332" y="650"/>
                    </a:lnTo>
                    <a:lnTo>
                      <a:pt x="388" y="678"/>
                    </a:lnTo>
                    <a:lnTo>
                      <a:pt x="444" y="704"/>
                    </a:lnTo>
                    <a:lnTo>
                      <a:pt x="502" y="726"/>
                    </a:lnTo>
                    <a:lnTo>
                      <a:pt x="560" y="746"/>
                    </a:lnTo>
                    <a:lnTo>
                      <a:pt x="620" y="766"/>
                    </a:lnTo>
                    <a:lnTo>
                      <a:pt x="680" y="782"/>
                    </a:lnTo>
                    <a:lnTo>
                      <a:pt x="740" y="794"/>
                    </a:lnTo>
                    <a:lnTo>
                      <a:pt x="802" y="806"/>
                    </a:lnTo>
                    <a:lnTo>
                      <a:pt x="862" y="814"/>
                    </a:lnTo>
                    <a:lnTo>
                      <a:pt x="924" y="822"/>
                    </a:lnTo>
                    <a:lnTo>
                      <a:pt x="986" y="826"/>
                    </a:lnTo>
                    <a:lnTo>
                      <a:pt x="1048" y="828"/>
                    </a:lnTo>
                    <a:lnTo>
                      <a:pt x="1110" y="826"/>
                    </a:lnTo>
                    <a:lnTo>
                      <a:pt x="1172" y="824"/>
                    </a:lnTo>
                    <a:lnTo>
                      <a:pt x="1234" y="818"/>
                    </a:lnTo>
                    <a:lnTo>
                      <a:pt x="1296" y="810"/>
                    </a:lnTo>
                    <a:lnTo>
                      <a:pt x="1358" y="800"/>
                    </a:lnTo>
                    <a:lnTo>
                      <a:pt x="1420" y="788"/>
                    </a:lnTo>
                    <a:lnTo>
                      <a:pt x="1480" y="772"/>
                    </a:lnTo>
                    <a:lnTo>
                      <a:pt x="1540" y="754"/>
                    </a:lnTo>
                    <a:lnTo>
                      <a:pt x="1600" y="734"/>
                    </a:lnTo>
                    <a:lnTo>
                      <a:pt x="1660" y="712"/>
                    </a:lnTo>
                    <a:lnTo>
                      <a:pt x="1720" y="686"/>
                    </a:lnTo>
                    <a:lnTo>
                      <a:pt x="1778" y="658"/>
                    </a:lnTo>
                    <a:lnTo>
                      <a:pt x="1836" y="628"/>
                    </a:lnTo>
                    <a:lnTo>
                      <a:pt x="1892" y="594"/>
                    </a:lnTo>
                    <a:lnTo>
                      <a:pt x="1948" y="560"/>
                    </a:lnTo>
                    <a:lnTo>
                      <a:pt x="2002" y="522"/>
                    </a:lnTo>
                    <a:lnTo>
                      <a:pt x="2002" y="522"/>
                    </a:lnTo>
                    <a:lnTo>
                      <a:pt x="1510" y="484"/>
                    </a:lnTo>
                    <a:lnTo>
                      <a:pt x="1568" y="244"/>
                    </a:lnTo>
                    <a:lnTo>
                      <a:pt x="1626" y="4"/>
                    </a:lnTo>
                    <a:lnTo>
                      <a:pt x="1626" y="4"/>
                    </a:lnTo>
                    <a:lnTo>
                      <a:pt x="1626" y="4"/>
                    </a:lnTo>
                    <a:lnTo>
                      <a:pt x="1592" y="26"/>
                    </a:lnTo>
                    <a:lnTo>
                      <a:pt x="1560" y="48"/>
                    </a:lnTo>
                    <a:lnTo>
                      <a:pt x="1526" y="68"/>
                    </a:lnTo>
                    <a:lnTo>
                      <a:pt x="1492" y="86"/>
                    </a:lnTo>
                    <a:lnTo>
                      <a:pt x="1456" y="102"/>
                    </a:lnTo>
                    <a:lnTo>
                      <a:pt x="1420" y="118"/>
                    </a:lnTo>
                    <a:lnTo>
                      <a:pt x="1384" y="132"/>
                    </a:lnTo>
                    <a:lnTo>
                      <a:pt x="1348" y="144"/>
                    </a:lnTo>
                    <a:lnTo>
                      <a:pt x="1312" y="154"/>
                    </a:lnTo>
                    <a:lnTo>
                      <a:pt x="1276" y="164"/>
                    </a:lnTo>
                    <a:lnTo>
                      <a:pt x="1238" y="170"/>
                    </a:lnTo>
                    <a:lnTo>
                      <a:pt x="1202" y="178"/>
                    </a:lnTo>
                    <a:lnTo>
                      <a:pt x="1164" y="182"/>
                    </a:lnTo>
                    <a:lnTo>
                      <a:pt x="1126" y="184"/>
                    </a:lnTo>
                    <a:lnTo>
                      <a:pt x="1090" y="186"/>
                    </a:lnTo>
                    <a:lnTo>
                      <a:pt x="1052" y="188"/>
                    </a:lnTo>
                    <a:lnTo>
                      <a:pt x="1016" y="186"/>
                    </a:lnTo>
                    <a:lnTo>
                      <a:pt x="978" y="184"/>
                    </a:lnTo>
                    <a:lnTo>
                      <a:pt x="940" y="180"/>
                    </a:lnTo>
                    <a:lnTo>
                      <a:pt x="904" y="174"/>
                    </a:lnTo>
                    <a:lnTo>
                      <a:pt x="868" y="168"/>
                    </a:lnTo>
                    <a:lnTo>
                      <a:pt x="832" y="160"/>
                    </a:lnTo>
                    <a:lnTo>
                      <a:pt x="796" y="150"/>
                    </a:lnTo>
                    <a:lnTo>
                      <a:pt x="760" y="138"/>
                    </a:lnTo>
                    <a:lnTo>
                      <a:pt x="724" y="126"/>
                    </a:lnTo>
                    <a:lnTo>
                      <a:pt x="690" y="112"/>
                    </a:lnTo>
                    <a:lnTo>
                      <a:pt x="656" y="98"/>
                    </a:lnTo>
                    <a:lnTo>
                      <a:pt x="622" y="80"/>
                    </a:lnTo>
                    <a:lnTo>
                      <a:pt x="588" y="62"/>
                    </a:lnTo>
                    <a:lnTo>
                      <a:pt x="556" y="44"/>
                    </a:lnTo>
                    <a:lnTo>
                      <a:pt x="524" y="22"/>
                    </a:lnTo>
                    <a:lnTo>
                      <a:pt x="494" y="0"/>
                    </a:lnTo>
                    <a:lnTo>
                      <a:pt x="246" y="20"/>
                    </a:lnTo>
                    <a:lnTo>
                      <a:pt x="0" y="40"/>
                    </a:lnTo>
                    <a:lnTo>
                      <a:pt x="58" y="280"/>
                    </a:lnTo>
                    <a:lnTo>
                      <a:pt x="116" y="518"/>
                    </a:lnTo>
                    <a:close/>
                  </a:path>
                </a:pathLst>
              </a:custGeom>
              <a:solidFill>
                <a:schemeClr val="accent3"/>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9" name="Freeform 5"/>
              <p:cNvSpPr>
                <a:spLocks/>
              </p:cNvSpPr>
              <p:nvPr/>
            </p:nvSpPr>
            <p:spPr bwMode="auto">
              <a:xfrm>
                <a:off x="2105025" y="1492250"/>
                <a:ext cx="3019425" cy="2070100"/>
              </a:xfrm>
              <a:custGeom>
                <a:avLst/>
                <a:gdLst/>
                <a:ahLst/>
                <a:cxnLst>
                  <a:cxn ang="0">
                    <a:pos x="1526" y="0"/>
                  </a:cxn>
                  <a:cxn ang="0">
                    <a:pos x="1400" y="6"/>
                  </a:cxn>
                  <a:cxn ang="0">
                    <a:pos x="1276" y="20"/>
                  </a:cxn>
                  <a:cxn ang="0">
                    <a:pos x="1154" y="44"/>
                  </a:cxn>
                  <a:cxn ang="0">
                    <a:pos x="1034" y="76"/>
                  </a:cxn>
                  <a:cxn ang="0">
                    <a:pos x="918" y="120"/>
                  </a:cxn>
                  <a:cxn ang="0">
                    <a:pos x="804" y="170"/>
                  </a:cxn>
                  <a:cxn ang="0">
                    <a:pos x="696" y="230"/>
                  </a:cxn>
                  <a:cxn ang="0">
                    <a:pos x="592" y="298"/>
                  </a:cxn>
                  <a:cxn ang="0">
                    <a:pos x="494" y="374"/>
                  </a:cxn>
                  <a:cxn ang="0">
                    <a:pos x="402" y="458"/>
                  </a:cxn>
                  <a:cxn ang="0">
                    <a:pos x="316" y="548"/>
                  </a:cxn>
                  <a:cxn ang="0">
                    <a:pos x="236" y="648"/>
                  </a:cxn>
                  <a:cxn ang="0">
                    <a:pos x="164" y="752"/>
                  </a:cxn>
                  <a:cxn ang="0">
                    <a:pos x="102" y="864"/>
                  </a:cxn>
                  <a:cxn ang="0">
                    <a:pos x="46" y="982"/>
                  </a:cxn>
                  <a:cxn ang="0">
                    <a:pos x="0" y="1106"/>
                  </a:cxn>
                  <a:cxn ang="0">
                    <a:pos x="420" y="848"/>
                  </a:cxn>
                  <a:cxn ang="0">
                    <a:pos x="608" y="1304"/>
                  </a:cxn>
                  <a:cxn ang="0">
                    <a:pos x="608" y="1304"/>
                  </a:cxn>
                  <a:cxn ang="0">
                    <a:pos x="636" y="1230"/>
                  </a:cxn>
                  <a:cxn ang="0">
                    <a:pos x="670" y="1158"/>
                  </a:cxn>
                  <a:cxn ang="0">
                    <a:pos x="708" y="1092"/>
                  </a:cxn>
                  <a:cxn ang="0">
                    <a:pos x="750" y="1028"/>
                  </a:cxn>
                  <a:cxn ang="0">
                    <a:pos x="798" y="970"/>
                  </a:cxn>
                  <a:cxn ang="0">
                    <a:pos x="850" y="914"/>
                  </a:cxn>
                  <a:cxn ang="0">
                    <a:pos x="906" y="864"/>
                  </a:cxn>
                  <a:cxn ang="0">
                    <a:pos x="964" y="818"/>
                  </a:cxn>
                  <a:cxn ang="0">
                    <a:pos x="1028" y="778"/>
                  </a:cxn>
                  <a:cxn ang="0">
                    <a:pos x="1092" y="742"/>
                  </a:cxn>
                  <a:cxn ang="0">
                    <a:pos x="1160" y="712"/>
                  </a:cxn>
                  <a:cxn ang="0">
                    <a:pos x="1230" y="686"/>
                  </a:cxn>
                  <a:cxn ang="0">
                    <a:pos x="1302" y="666"/>
                  </a:cxn>
                  <a:cxn ang="0">
                    <a:pos x="1376" y="652"/>
                  </a:cxn>
                  <a:cxn ang="0">
                    <a:pos x="1450" y="644"/>
                  </a:cxn>
                  <a:cxn ang="0">
                    <a:pos x="1526" y="640"/>
                  </a:cxn>
                  <a:cxn ang="0">
                    <a:pos x="1902" y="320"/>
                  </a:cxn>
                  <a:cxn ang="0">
                    <a:pos x="1526" y="0"/>
                  </a:cxn>
                </a:cxnLst>
                <a:rect l="0" t="0" r="r" b="b"/>
                <a:pathLst>
                  <a:path w="1902" h="1304">
                    <a:moveTo>
                      <a:pt x="1526" y="0"/>
                    </a:moveTo>
                    <a:lnTo>
                      <a:pt x="1526" y="0"/>
                    </a:lnTo>
                    <a:lnTo>
                      <a:pt x="1464" y="2"/>
                    </a:lnTo>
                    <a:lnTo>
                      <a:pt x="1400" y="6"/>
                    </a:lnTo>
                    <a:lnTo>
                      <a:pt x="1338" y="12"/>
                    </a:lnTo>
                    <a:lnTo>
                      <a:pt x="1276" y="20"/>
                    </a:lnTo>
                    <a:lnTo>
                      <a:pt x="1214" y="30"/>
                    </a:lnTo>
                    <a:lnTo>
                      <a:pt x="1154" y="44"/>
                    </a:lnTo>
                    <a:lnTo>
                      <a:pt x="1094" y="60"/>
                    </a:lnTo>
                    <a:lnTo>
                      <a:pt x="1034" y="76"/>
                    </a:lnTo>
                    <a:lnTo>
                      <a:pt x="974" y="96"/>
                    </a:lnTo>
                    <a:lnTo>
                      <a:pt x="918" y="120"/>
                    </a:lnTo>
                    <a:lnTo>
                      <a:pt x="860" y="144"/>
                    </a:lnTo>
                    <a:lnTo>
                      <a:pt x="804" y="170"/>
                    </a:lnTo>
                    <a:lnTo>
                      <a:pt x="750" y="200"/>
                    </a:lnTo>
                    <a:lnTo>
                      <a:pt x="696" y="230"/>
                    </a:lnTo>
                    <a:lnTo>
                      <a:pt x="644" y="264"/>
                    </a:lnTo>
                    <a:lnTo>
                      <a:pt x="592" y="298"/>
                    </a:lnTo>
                    <a:lnTo>
                      <a:pt x="542" y="336"/>
                    </a:lnTo>
                    <a:lnTo>
                      <a:pt x="494" y="374"/>
                    </a:lnTo>
                    <a:lnTo>
                      <a:pt x="448" y="416"/>
                    </a:lnTo>
                    <a:lnTo>
                      <a:pt x="402" y="458"/>
                    </a:lnTo>
                    <a:lnTo>
                      <a:pt x="358" y="502"/>
                    </a:lnTo>
                    <a:lnTo>
                      <a:pt x="316" y="548"/>
                    </a:lnTo>
                    <a:lnTo>
                      <a:pt x="276" y="598"/>
                    </a:lnTo>
                    <a:lnTo>
                      <a:pt x="236" y="648"/>
                    </a:lnTo>
                    <a:lnTo>
                      <a:pt x="200" y="698"/>
                    </a:lnTo>
                    <a:lnTo>
                      <a:pt x="164" y="752"/>
                    </a:lnTo>
                    <a:lnTo>
                      <a:pt x="132" y="808"/>
                    </a:lnTo>
                    <a:lnTo>
                      <a:pt x="102" y="864"/>
                    </a:lnTo>
                    <a:lnTo>
                      <a:pt x="72" y="922"/>
                    </a:lnTo>
                    <a:lnTo>
                      <a:pt x="46" y="982"/>
                    </a:lnTo>
                    <a:lnTo>
                      <a:pt x="22" y="1044"/>
                    </a:lnTo>
                    <a:lnTo>
                      <a:pt x="0" y="1106"/>
                    </a:lnTo>
                    <a:lnTo>
                      <a:pt x="0" y="1106"/>
                    </a:lnTo>
                    <a:lnTo>
                      <a:pt x="420" y="848"/>
                    </a:lnTo>
                    <a:lnTo>
                      <a:pt x="514" y="1076"/>
                    </a:lnTo>
                    <a:lnTo>
                      <a:pt x="608" y="1304"/>
                    </a:lnTo>
                    <a:lnTo>
                      <a:pt x="608" y="1304"/>
                    </a:lnTo>
                    <a:lnTo>
                      <a:pt x="608" y="1304"/>
                    </a:lnTo>
                    <a:lnTo>
                      <a:pt x="622" y="1266"/>
                    </a:lnTo>
                    <a:lnTo>
                      <a:pt x="636" y="1230"/>
                    </a:lnTo>
                    <a:lnTo>
                      <a:pt x="652" y="1194"/>
                    </a:lnTo>
                    <a:lnTo>
                      <a:pt x="670" y="1158"/>
                    </a:lnTo>
                    <a:lnTo>
                      <a:pt x="688" y="1124"/>
                    </a:lnTo>
                    <a:lnTo>
                      <a:pt x="708" y="1092"/>
                    </a:lnTo>
                    <a:lnTo>
                      <a:pt x="728" y="1060"/>
                    </a:lnTo>
                    <a:lnTo>
                      <a:pt x="750" y="1028"/>
                    </a:lnTo>
                    <a:lnTo>
                      <a:pt x="774" y="998"/>
                    </a:lnTo>
                    <a:lnTo>
                      <a:pt x="798" y="970"/>
                    </a:lnTo>
                    <a:lnTo>
                      <a:pt x="824" y="942"/>
                    </a:lnTo>
                    <a:lnTo>
                      <a:pt x="850" y="914"/>
                    </a:lnTo>
                    <a:lnTo>
                      <a:pt x="878" y="888"/>
                    </a:lnTo>
                    <a:lnTo>
                      <a:pt x="906" y="864"/>
                    </a:lnTo>
                    <a:lnTo>
                      <a:pt x="934" y="840"/>
                    </a:lnTo>
                    <a:lnTo>
                      <a:pt x="964" y="818"/>
                    </a:lnTo>
                    <a:lnTo>
                      <a:pt x="996" y="798"/>
                    </a:lnTo>
                    <a:lnTo>
                      <a:pt x="1028" y="778"/>
                    </a:lnTo>
                    <a:lnTo>
                      <a:pt x="1060" y="760"/>
                    </a:lnTo>
                    <a:lnTo>
                      <a:pt x="1092" y="742"/>
                    </a:lnTo>
                    <a:lnTo>
                      <a:pt x="1126" y="726"/>
                    </a:lnTo>
                    <a:lnTo>
                      <a:pt x="1160" y="712"/>
                    </a:lnTo>
                    <a:lnTo>
                      <a:pt x="1194" y="698"/>
                    </a:lnTo>
                    <a:lnTo>
                      <a:pt x="1230" y="686"/>
                    </a:lnTo>
                    <a:lnTo>
                      <a:pt x="1266" y="676"/>
                    </a:lnTo>
                    <a:lnTo>
                      <a:pt x="1302" y="666"/>
                    </a:lnTo>
                    <a:lnTo>
                      <a:pt x="1338" y="658"/>
                    </a:lnTo>
                    <a:lnTo>
                      <a:pt x="1376" y="652"/>
                    </a:lnTo>
                    <a:lnTo>
                      <a:pt x="1414" y="646"/>
                    </a:lnTo>
                    <a:lnTo>
                      <a:pt x="1450" y="644"/>
                    </a:lnTo>
                    <a:lnTo>
                      <a:pt x="1488" y="642"/>
                    </a:lnTo>
                    <a:lnTo>
                      <a:pt x="1526" y="640"/>
                    </a:lnTo>
                    <a:lnTo>
                      <a:pt x="1714" y="480"/>
                    </a:lnTo>
                    <a:lnTo>
                      <a:pt x="1902" y="320"/>
                    </a:lnTo>
                    <a:lnTo>
                      <a:pt x="1714" y="160"/>
                    </a:lnTo>
                    <a:lnTo>
                      <a:pt x="1526" y="0"/>
                    </a:lnTo>
                    <a:close/>
                  </a:path>
                </a:pathLst>
              </a:custGeom>
              <a:solidFill>
                <a:srgbClr val="512C1E"/>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10" name="Freeform 6"/>
              <p:cNvSpPr>
                <a:spLocks/>
              </p:cNvSpPr>
              <p:nvPr/>
            </p:nvSpPr>
            <p:spPr bwMode="auto">
              <a:xfrm>
                <a:off x="1978025" y="2838450"/>
                <a:ext cx="1644650" cy="3257550"/>
              </a:xfrm>
              <a:custGeom>
                <a:avLst/>
                <a:gdLst/>
                <a:ahLst/>
                <a:cxnLst>
                  <a:cxn ang="0">
                    <a:pos x="80" y="260"/>
                  </a:cxn>
                  <a:cxn ang="0">
                    <a:pos x="46" y="380"/>
                  </a:cxn>
                  <a:cxn ang="0">
                    <a:pos x="22" y="504"/>
                  </a:cxn>
                  <a:cxn ang="0">
                    <a:pos x="6" y="628"/>
                  </a:cxn>
                  <a:cxn ang="0">
                    <a:pos x="0" y="752"/>
                  </a:cxn>
                  <a:cxn ang="0">
                    <a:pos x="6" y="876"/>
                  </a:cxn>
                  <a:cxn ang="0">
                    <a:pos x="20" y="998"/>
                  </a:cxn>
                  <a:cxn ang="0">
                    <a:pos x="42" y="1120"/>
                  </a:cxn>
                  <a:cxn ang="0">
                    <a:pos x="74" y="1240"/>
                  </a:cxn>
                  <a:cxn ang="0">
                    <a:pos x="116" y="1356"/>
                  </a:cxn>
                  <a:cxn ang="0">
                    <a:pos x="168" y="1470"/>
                  </a:cxn>
                  <a:cxn ang="0">
                    <a:pos x="228" y="1580"/>
                  </a:cxn>
                  <a:cxn ang="0">
                    <a:pos x="296" y="1686"/>
                  </a:cxn>
                  <a:cxn ang="0">
                    <a:pos x="374" y="1786"/>
                  </a:cxn>
                  <a:cxn ang="0">
                    <a:pos x="462" y="1882"/>
                  </a:cxn>
                  <a:cxn ang="0">
                    <a:pos x="556" y="1970"/>
                  </a:cxn>
                  <a:cxn ang="0">
                    <a:pos x="660" y="2052"/>
                  </a:cxn>
                  <a:cxn ang="0">
                    <a:pos x="544" y="1574"/>
                  </a:cxn>
                  <a:cxn ang="0">
                    <a:pos x="1036" y="1536"/>
                  </a:cxn>
                  <a:cxn ang="0">
                    <a:pos x="1036" y="1536"/>
                  </a:cxn>
                  <a:cxn ang="0">
                    <a:pos x="974" y="1486"/>
                  </a:cxn>
                  <a:cxn ang="0">
                    <a:pos x="918" y="1432"/>
                  </a:cxn>
                  <a:cxn ang="0">
                    <a:pos x="866" y="1376"/>
                  </a:cxn>
                  <a:cxn ang="0">
                    <a:pos x="818" y="1314"/>
                  </a:cxn>
                  <a:cxn ang="0">
                    <a:pos x="776" y="1252"/>
                  </a:cxn>
                  <a:cxn ang="0">
                    <a:pos x="740" y="1186"/>
                  </a:cxn>
                  <a:cxn ang="0">
                    <a:pos x="710" y="1116"/>
                  </a:cxn>
                  <a:cxn ang="0">
                    <a:pos x="686" y="1046"/>
                  </a:cxn>
                  <a:cxn ang="0">
                    <a:pos x="666" y="974"/>
                  </a:cxn>
                  <a:cxn ang="0">
                    <a:pos x="652" y="902"/>
                  </a:cxn>
                  <a:cxn ang="0">
                    <a:pos x="644" y="828"/>
                  </a:cxn>
                  <a:cxn ang="0">
                    <a:pos x="640" y="754"/>
                  </a:cxn>
                  <a:cxn ang="0">
                    <a:pos x="644" y="678"/>
                  </a:cxn>
                  <a:cxn ang="0">
                    <a:pos x="654" y="604"/>
                  </a:cxn>
                  <a:cxn ang="0">
                    <a:pos x="668" y="530"/>
                  </a:cxn>
                  <a:cxn ang="0">
                    <a:pos x="690" y="458"/>
                  </a:cxn>
                  <a:cxn ang="0">
                    <a:pos x="500" y="0"/>
                  </a:cxn>
                  <a:cxn ang="0">
                    <a:pos x="80" y="260"/>
                  </a:cxn>
                </a:cxnLst>
                <a:rect l="0" t="0" r="r" b="b"/>
                <a:pathLst>
                  <a:path w="1036" h="2052">
                    <a:moveTo>
                      <a:pt x="80" y="260"/>
                    </a:moveTo>
                    <a:lnTo>
                      <a:pt x="80" y="260"/>
                    </a:lnTo>
                    <a:lnTo>
                      <a:pt x="62" y="320"/>
                    </a:lnTo>
                    <a:lnTo>
                      <a:pt x="46" y="380"/>
                    </a:lnTo>
                    <a:lnTo>
                      <a:pt x="32" y="442"/>
                    </a:lnTo>
                    <a:lnTo>
                      <a:pt x="22" y="504"/>
                    </a:lnTo>
                    <a:lnTo>
                      <a:pt x="12" y="566"/>
                    </a:lnTo>
                    <a:lnTo>
                      <a:pt x="6" y="628"/>
                    </a:lnTo>
                    <a:lnTo>
                      <a:pt x="2" y="690"/>
                    </a:lnTo>
                    <a:lnTo>
                      <a:pt x="0" y="752"/>
                    </a:lnTo>
                    <a:lnTo>
                      <a:pt x="2" y="814"/>
                    </a:lnTo>
                    <a:lnTo>
                      <a:pt x="6" y="876"/>
                    </a:lnTo>
                    <a:lnTo>
                      <a:pt x="10" y="938"/>
                    </a:lnTo>
                    <a:lnTo>
                      <a:pt x="20" y="998"/>
                    </a:lnTo>
                    <a:lnTo>
                      <a:pt x="30" y="1060"/>
                    </a:lnTo>
                    <a:lnTo>
                      <a:pt x="42" y="1120"/>
                    </a:lnTo>
                    <a:lnTo>
                      <a:pt x="58" y="1180"/>
                    </a:lnTo>
                    <a:lnTo>
                      <a:pt x="74" y="1240"/>
                    </a:lnTo>
                    <a:lnTo>
                      <a:pt x="94" y="1298"/>
                    </a:lnTo>
                    <a:lnTo>
                      <a:pt x="116" y="1356"/>
                    </a:lnTo>
                    <a:lnTo>
                      <a:pt x="142" y="1414"/>
                    </a:lnTo>
                    <a:lnTo>
                      <a:pt x="168" y="1470"/>
                    </a:lnTo>
                    <a:lnTo>
                      <a:pt x="196" y="1526"/>
                    </a:lnTo>
                    <a:lnTo>
                      <a:pt x="228" y="1580"/>
                    </a:lnTo>
                    <a:lnTo>
                      <a:pt x="262" y="1634"/>
                    </a:lnTo>
                    <a:lnTo>
                      <a:pt x="296" y="1686"/>
                    </a:lnTo>
                    <a:lnTo>
                      <a:pt x="334" y="1738"/>
                    </a:lnTo>
                    <a:lnTo>
                      <a:pt x="374" y="1786"/>
                    </a:lnTo>
                    <a:lnTo>
                      <a:pt x="418" y="1836"/>
                    </a:lnTo>
                    <a:lnTo>
                      <a:pt x="462" y="1882"/>
                    </a:lnTo>
                    <a:lnTo>
                      <a:pt x="508" y="1928"/>
                    </a:lnTo>
                    <a:lnTo>
                      <a:pt x="556" y="1970"/>
                    </a:lnTo>
                    <a:lnTo>
                      <a:pt x="608" y="2012"/>
                    </a:lnTo>
                    <a:lnTo>
                      <a:pt x="660" y="2052"/>
                    </a:lnTo>
                    <a:lnTo>
                      <a:pt x="660" y="2052"/>
                    </a:lnTo>
                    <a:lnTo>
                      <a:pt x="544" y="1574"/>
                    </a:lnTo>
                    <a:lnTo>
                      <a:pt x="790" y="1554"/>
                    </a:lnTo>
                    <a:lnTo>
                      <a:pt x="1036" y="1536"/>
                    </a:lnTo>
                    <a:lnTo>
                      <a:pt x="1036" y="1536"/>
                    </a:lnTo>
                    <a:lnTo>
                      <a:pt x="1036" y="1536"/>
                    </a:lnTo>
                    <a:lnTo>
                      <a:pt x="1006" y="1512"/>
                    </a:lnTo>
                    <a:lnTo>
                      <a:pt x="974" y="1486"/>
                    </a:lnTo>
                    <a:lnTo>
                      <a:pt x="946" y="1460"/>
                    </a:lnTo>
                    <a:lnTo>
                      <a:pt x="918" y="1432"/>
                    </a:lnTo>
                    <a:lnTo>
                      <a:pt x="890" y="1404"/>
                    </a:lnTo>
                    <a:lnTo>
                      <a:pt x="866" y="1376"/>
                    </a:lnTo>
                    <a:lnTo>
                      <a:pt x="842" y="1346"/>
                    </a:lnTo>
                    <a:lnTo>
                      <a:pt x="818" y="1314"/>
                    </a:lnTo>
                    <a:lnTo>
                      <a:pt x="796" y="1284"/>
                    </a:lnTo>
                    <a:lnTo>
                      <a:pt x="776" y="1252"/>
                    </a:lnTo>
                    <a:lnTo>
                      <a:pt x="758" y="1218"/>
                    </a:lnTo>
                    <a:lnTo>
                      <a:pt x="740" y="1186"/>
                    </a:lnTo>
                    <a:lnTo>
                      <a:pt x="724" y="1152"/>
                    </a:lnTo>
                    <a:lnTo>
                      <a:pt x="710" y="1116"/>
                    </a:lnTo>
                    <a:lnTo>
                      <a:pt x="698" y="1082"/>
                    </a:lnTo>
                    <a:lnTo>
                      <a:pt x="686" y="1046"/>
                    </a:lnTo>
                    <a:lnTo>
                      <a:pt x="674" y="1010"/>
                    </a:lnTo>
                    <a:lnTo>
                      <a:pt x="666" y="974"/>
                    </a:lnTo>
                    <a:lnTo>
                      <a:pt x="658" y="938"/>
                    </a:lnTo>
                    <a:lnTo>
                      <a:pt x="652" y="902"/>
                    </a:lnTo>
                    <a:lnTo>
                      <a:pt x="646" y="864"/>
                    </a:lnTo>
                    <a:lnTo>
                      <a:pt x="644" y="828"/>
                    </a:lnTo>
                    <a:lnTo>
                      <a:pt x="642" y="790"/>
                    </a:lnTo>
                    <a:lnTo>
                      <a:pt x="640" y="754"/>
                    </a:lnTo>
                    <a:lnTo>
                      <a:pt x="642" y="716"/>
                    </a:lnTo>
                    <a:lnTo>
                      <a:pt x="644" y="678"/>
                    </a:lnTo>
                    <a:lnTo>
                      <a:pt x="648" y="642"/>
                    </a:lnTo>
                    <a:lnTo>
                      <a:pt x="654" y="604"/>
                    </a:lnTo>
                    <a:lnTo>
                      <a:pt x="660" y="568"/>
                    </a:lnTo>
                    <a:lnTo>
                      <a:pt x="668" y="530"/>
                    </a:lnTo>
                    <a:lnTo>
                      <a:pt x="678" y="494"/>
                    </a:lnTo>
                    <a:lnTo>
                      <a:pt x="690" y="458"/>
                    </a:lnTo>
                    <a:lnTo>
                      <a:pt x="594" y="228"/>
                    </a:lnTo>
                    <a:lnTo>
                      <a:pt x="500" y="0"/>
                    </a:lnTo>
                    <a:lnTo>
                      <a:pt x="290" y="130"/>
                    </a:lnTo>
                    <a:lnTo>
                      <a:pt x="80" y="260"/>
                    </a:lnTo>
                    <a:close/>
                  </a:path>
                </a:pathLst>
              </a:custGeom>
              <a:solidFill>
                <a:schemeClr val="accent5"/>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sp>
            <p:nvSpPr>
              <p:cNvPr id="11" name="Freeform 7"/>
              <p:cNvSpPr>
                <a:spLocks/>
              </p:cNvSpPr>
              <p:nvPr/>
            </p:nvSpPr>
            <p:spPr bwMode="auto">
              <a:xfrm>
                <a:off x="5235575" y="3257550"/>
                <a:ext cx="1835150" cy="2844800"/>
              </a:xfrm>
              <a:custGeom>
                <a:avLst/>
                <a:gdLst/>
                <a:ahLst/>
                <a:cxnLst>
                  <a:cxn ang="0">
                    <a:pos x="492" y="1792"/>
                  </a:cxn>
                  <a:cxn ang="0">
                    <a:pos x="592" y="1714"/>
                  </a:cxn>
                  <a:cxn ang="0">
                    <a:pos x="684" y="1630"/>
                  </a:cxn>
                  <a:cxn ang="0">
                    <a:pos x="770" y="1538"/>
                  </a:cxn>
                  <a:cxn ang="0">
                    <a:pos x="846" y="1440"/>
                  </a:cxn>
                  <a:cxn ang="0">
                    <a:pos x="916" y="1338"/>
                  </a:cxn>
                  <a:cxn ang="0">
                    <a:pos x="976" y="1230"/>
                  </a:cxn>
                  <a:cxn ang="0">
                    <a:pos x="1030" y="1118"/>
                  </a:cxn>
                  <a:cxn ang="0">
                    <a:pos x="1074" y="1002"/>
                  </a:cxn>
                  <a:cxn ang="0">
                    <a:pos x="1108" y="884"/>
                  </a:cxn>
                  <a:cxn ang="0">
                    <a:pos x="1134" y="762"/>
                  </a:cxn>
                  <a:cxn ang="0">
                    <a:pos x="1150" y="636"/>
                  </a:cxn>
                  <a:cxn ang="0">
                    <a:pos x="1156" y="510"/>
                  </a:cxn>
                  <a:cxn ang="0">
                    <a:pos x="1152" y="384"/>
                  </a:cxn>
                  <a:cxn ang="0">
                    <a:pos x="1138" y="256"/>
                  </a:cxn>
                  <a:cxn ang="0">
                    <a:pos x="1114" y="128"/>
                  </a:cxn>
                  <a:cxn ang="0">
                    <a:pos x="1078" y="0"/>
                  </a:cxn>
                  <a:cxn ang="0">
                    <a:pos x="890" y="456"/>
                  </a:cxn>
                  <a:cxn ang="0">
                    <a:pos x="470" y="198"/>
                  </a:cxn>
                  <a:cxn ang="0">
                    <a:pos x="468" y="198"/>
                  </a:cxn>
                  <a:cxn ang="0">
                    <a:pos x="490" y="274"/>
                  </a:cxn>
                  <a:cxn ang="0">
                    <a:pos x="506" y="352"/>
                  </a:cxn>
                  <a:cxn ang="0">
                    <a:pos x="514" y="428"/>
                  </a:cxn>
                  <a:cxn ang="0">
                    <a:pos x="516" y="504"/>
                  </a:cxn>
                  <a:cxn ang="0">
                    <a:pos x="512" y="580"/>
                  </a:cxn>
                  <a:cxn ang="0">
                    <a:pos x="502" y="656"/>
                  </a:cxn>
                  <a:cxn ang="0">
                    <a:pos x="488" y="728"/>
                  </a:cxn>
                  <a:cxn ang="0">
                    <a:pos x="466" y="800"/>
                  </a:cxn>
                  <a:cxn ang="0">
                    <a:pos x="440" y="870"/>
                  </a:cxn>
                  <a:cxn ang="0">
                    <a:pos x="408" y="938"/>
                  </a:cxn>
                  <a:cxn ang="0">
                    <a:pos x="372" y="1002"/>
                  </a:cxn>
                  <a:cxn ang="0">
                    <a:pos x="330" y="1064"/>
                  </a:cxn>
                  <a:cxn ang="0">
                    <a:pos x="282" y="1122"/>
                  </a:cxn>
                  <a:cxn ang="0">
                    <a:pos x="232" y="1176"/>
                  </a:cxn>
                  <a:cxn ang="0">
                    <a:pos x="176" y="1228"/>
                  </a:cxn>
                  <a:cxn ang="0">
                    <a:pos x="116" y="1274"/>
                  </a:cxn>
                  <a:cxn ang="0">
                    <a:pos x="0" y="1756"/>
                  </a:cxn>
                  <a:cxn ang="0">
                    <a:pos x="492" y="1792"/>
                  </a:cxn>
                </a:cxnLst>
                <a:rect l="0" t="0" r="r" b="b"/>
                <a:pathLst>
                  <a:path w="1156" h="1792">
                    <a:moveTo>
                      <a:pt x="492" y="1792"/>
                    </a:moveTo>
                    <a:lnTo>
                      <a:pt x="492" y="1792"/>
                    </a:lnTo>
                    <a:lnTo>
                      <a:pt x="544" y="1754"/>
                    </a:lnTo>
                    <a:lnTo>
                      <a:pt x="592" y="1714"/>
                    </a:lnTo>
                    <a:lnTo>
                      <a:pt x="640" y="1672"/>
                    </a:lnTo>
                    <a:lnTo>
                      <a:pt x="684" y="1630"/>
                    </a:lnTo>
                    <a:lnTo>
                      <a:pt x="728" y="1584"/>
                    </a:lnTo>
                    <a:lnTo>
                      <a:pt x="770" y="1538"/>
                    </a:lnTo>
                    <a:lnTo>
                      <a:pt x="808" y="1490"/>
                    </a:lnTo>
                    <a:lnTo>
                      <a:pt x="846" y="1440"/>
                    </a:lnTo>
                    <a:lnTo>
                      <a:pt x="882" y="1390"/>
                    </a:lnTo>
                    <a:lnTo>
                      <a:pt x="916" y="1338"/>
                    </a:lnTo>
                    <a:lnTo>
                      <a:pt x="948" y="1284"/>
                    </a:lnTo>
                    <a:lnTo>
                      <a:pt x="976" y="1230"/>
                    </a:lnTo>
                    <a:lnTo>
                      <a:pt x="1004" y="1174"/>
                    </a:lnTo>
                    <a:lnTo>
                      <a:pt x="1030" y="1118"/>
                    </a:lnTo>
                    <a:lnTo>
                      <a:pt x="1052" y="1060"/>
                    </a:lnTo>
                    <a:lnTo>
                      <a:pt x="1074" y="1002"/>
                    </a:lnTo>
                    <a:lnTo>
                      <a:pt x="1092" y="944"/>
                    </a:lnTo>
                    <a:lnTo>
                      <a:pt x="1108" y="884"/>
                    </a:lnTo>
                    <a:lnTo>
                      <a:pt x="1122" y="822"/>
                    </a:lnTo>
                    <a:lnTo>
                      <a:pt x="1134" y="762"/>
                    </a:lnTo>
                    <a:lnTo>
                      <a:pt x="1144" y="700"/>
                    </a:lnTo>
                    <a:lnTo>
                      <a:pt x="1150" y="636"/>
                    </a:lnTo>
                    <a:lnTo>
                      <a:pt x="1154" y="574"/>
                    </a:lnTo>
                    <a:lnTo>
                      <a:pt x="1156" y="510"/>
                    </a:lnTo>
                    <a:lnTo>
                      <a:pt x="1156" y="448"/>
                    </a:lnTo>
                    <a:lnTo>
                      <a:pt x="1152" y="384"/>
                    </a:lnTo>
                    <a:lnTo>
                      <a:pt x="1146" y="320"/>
                    </a:lnTo>
                    <a:lnTo>
                      <a:pt x="1138" y="256"/>
                    </a:lnTo>
                    <a:lnTo>
                      <a:pt x="1126" y="192"/>
                    </a:lnTo>
                    <a:lnTo>
                      <a:pt x="1114" y="128"/>
                    </a:lnTo>
                    <a:lnTo>
                      <a:pt x="1096" y="64"/>
                    </a:lnTo>
                    <a:lnTo>
                      <a:pt x="1078" y="0"/>
                    </a:lnTo>
                    <a:lnTo>
                      <a:pt x="1078" y="0"/>
                    </a:lnTo>
                    <a:lnTo>
                      <a:pt x="890" y="456"/>
                    </a:lnTo>
                    <a:lnTo>
                      <a:pt x="680" y="328"/>
                    </a:lnTo>
                    <a:lnTo>
                      <a:pt x="470" y="198"/>
                    </a:lnTo>
                    <a:lnTo>
                      <a:pt x="468" y="198"/>
                    </a:lnTo>
                    <a:lnTo>
                      <a:pt x="468" y="198"/>
                    </a:lnTo>
                    <a:lnTo>
                      <a:pt x="480" y="236"/>
                    </a:lnTo>
                    <a:lnTo>
                      <a:pt x="490" y="274"/>
                    </a:lnTo>
                    <a:lnTo>
                      <a:pt x="498" y="314"/>
                    </a:lnTo>
                    <a:lnTo>
                      <a:pt x="506" y="352"/>
                    </a:lnTo>
                    <a:lnTo>
                      <a:pt x="510" y="390"/>
                    </a:lnTo>
                    <a:lnTo>
                      <a:pt x="514" y="428"/>
                    </a:lnTo>
                    <a:lnTo>
                      <a:pt x="516" y="466"/>
                    </a:lnTo>
                    <a:lnTo>
                      <a:pt x="516" y="504"/>
                    </a:lnTo>
                    <a:lnTo>
                      <a:pt x="514" y="542"/>
                    </a:lnTo>
                    <a:lnTo>
                      <a:pt x="512" y="580"/>
                    </a:lnTo>
                    <a:lnTo>
                      <a:pt x="508" y="618"/>
                    </a:lnTo>
                    <a:lnTo>
                      <a:pt x="502" y="656"/>
                    </a:lnTo>
                    <a:lnTo>
                      <a:pt x="496" y="692"/>
                    </a:lnTo>
                    <a:lnTo>
                      <a:pt x="488" y="728"/>
                    </a:lnTo>
                    <a:lnTo>
                      <a:pt x="478" y="764"/>
                    </a:lnTo>
                    <a:lnTo>
                      <a:pt x="466" y="800"/>
                    </a:lnTo>
                    <a:lnTo>
                      <a:pt x="454" y="836"/>
                    </a:lnTo>
                    <a:lnTo>
                      <a:pt x="440" y="870"/>
                    </a:lnTo>
                    <a:lnTo>
                      <a:pt x="424" y="904"/>
                    </a:lnTo>
                    <a:lnTo>
                      <a:pt x="408" y="938"/>
                    </a:lnTo>
                    <a:lnTo>
                      <a:pt x="390" y="970"/>
                    </a:lnTo>
                    <a:lnTo>
                      <a:pt x="372" y="1002"/>
                    </a:lnTo>
                    <a:lnTo>
                      <a:pt x="350" y="1032"/>
                    </a:lnTo>
                    <a:lnTo>
                      <a:pt x="330" y="1064"/>
                    </a:lnTo>
                    <a:lnTo>
                      <a:pt x="306" y="1094"/>
                    </a:lnTo>
                    <a:lnTo>
                      <a:pt x="282" y="1122"/>
                    </a:lnTo>
                    <a:lnTo>
                      <a:pt x="258" y="1150"/>
                    </a:lnTo>
                    <a:lnTo>
                      <a:pt x="232" y="1176"/>
                    </a:lnTo>
                    <a:lnTo>
                      <a:pt x="204" y="1202"/>
                    </a:lnTo>
                    <a:lnTo>
                      <a:pt x="176" y="1228"/>
                    </a:lnTo>
                    <a:lnTo>
                      <a:pt x="146" y="1252"/>
                    </a:lnTo>
                    <a:lnTo>
                      <a:pt x="116" y="1274"/>
                    </a:lnTo>
                    <a:lnTo>
                      <a:pt x="58" y="1516"/>
                    </a:lnTo>
                    <a:lnTo>
                      <a:pt x="0" y="1756"/>
                    </a:lnTo>
                    <a:lnTo>
                      <a:pt x="246" y="1774"/>
                    </a:lnTo>
                    <a:lnTo>
                      <a:pt x="492" y="1792"/>
                    </a:lnTo>
                    <a:close/>
                  </a:path>
                </a:pathLst>
              </a:custGeom>
              <a:solidFill>
                <a:schemeClr val="accent2"/>
              </a:solidFill>
              <a:ln w="12700" cmpd="sng">
                <a:noFill/>
                <a:prstDash val="solid"/>
                <a:round/>
                <a:headEnd/>
                <a:tailEnd/>
              </a:ln>
              <a:effectLst>
                <a:outerShdw blurRad="107950" dist="12700" dir="5400000" algn="ctr">
                  <a:srgbClr val="000000"/>
                </a:outerShdw>
              </a:effectLst>
              <a:sp3d contourW="44450" prstMaterial="matte">
                <a:bevelT w="63500" h="63500" prst="artDeco"/>
                <a:contourClr>
                  <a:srgbClr val="FFFFFF"/>
                </a:contourClr>
              </a:sp3d>
            </p:spPr>
            <p:txBody>
              <a:bodyPr/>
              <a:lstStyle/>
              <a:p>
                <a:pPr>
                  <a:defRPr/>
                </a:pPr>
                <a:endParaRPr lang="en-US" sz="1350" kern="0" dirty="0">
                  <a:solidFill>
                    <a:sysClr val="windowText" lastClr="000000"/>
                  </a:solidFill>
                </a:endParaRPr>
              </a:p>
            </p:txBody>
          </p:sp>
        </p:grpSp>
        <p:sp>
          <p:nvSpPr>
            <p:cNvPr id="12" name="TextBox 11"/>
            <p:cNvSpPr txBox="1"/>
            <p:nvPr/>
          </p:nvSpPr>
          <p:spPr>
            <a:xfrm>
              <a:off x="5970322" y="877777"/>
              <a:ext cx="2299720" cy="968118"/>
            </a:xfrm>
            <a:prstGeom prst="rect">
              <a:avLst/>
            </a:prstGeom>
            <a:noFill/>
          </p:spPr>
          <p:txBody>
            <a:bodyPr wrap="square" rtlCol="0">
              <a:spAutoFit/>
            </a:bodyPr>
            <a:lstStyle/>
            <a:p>
              <a:r>
                <a:rPr lang="en-US" sz="1600" dirty="0">
                  <a:solidFill>
                    <a:srgbClr val="002D5C"/>
                  </a:solidFill>
                </a:rPr>
                <a:t>Survey your students</a:t>
              </a:r>
            </a:p>
          </p:txBody>
        </p:sp>
        <p:sp>
          <p:nvSpPr>
            <p:cNvPr id="13" name="TextBox 12"/>
            <p:cNvSpPr txBox="1"/>
            <p:nvPr/>
          </p:nvSpPr>
          <p:spPr>
            <a:xfrm>
              <a:off x="1107565" y="879812"/>
              <a:ext cx="2196505" cy="442292"/>
            </a:xfrm>
            <a:prstGeom prst="rect">
              <a:avLst/>
            </a:prstGeom>
            <a:noFill/>
          </p:spPr>
          <p:txBody>
            <a:bodyPr wrap="square" rtlCol="0">
              <a:spAutoFit/>
            </a:bodyPr>
            <a:lstStyle/>
            <a:p>
              <a:r>
                <a:rPr lang="en-US" sz="1600" dirty="0">
                  <a:solidFill>
                    <a:srgbClr val="002D5C"/>
                  </a:solidFill>
                </a:rPr>
                <a:t>Inform the campus</a:t>
              </a:r>
            </a:p>
          </p:txBody>
        </p:sp>
        <p:sp>
          <p:nvSpPr>
            <p:cNvPr id="14" name="TextBox 13"/>
            <p:cNvSpPr txBox="1"/>
            <p:nvPr/>
          </p:nvSpPr>
          <p:spPr>
            <a:xfrm>
              <a:off x="6561568" y="3145241"/>
              <a:ext cx="1912796" cy="1375748"/>
            </a:xfrm>
            <a:prstGeom prst="rect">
              <a:avLst/>
            </a:prstGeom>
            <a:noFill/>
          </p:spPr>
          <p:txBody>
            <a:bodyPr wrap="square" rtlCol="0">
              <a:spAutoFit/>
            </a:bodyPr>
            <a:lstStyle/>
            <a:p>
              <a:r>
                <a:rPr lang="en-US" sz="1600" dirty="0">
                  <a:solidFill>
                    <a:srgbClr val="002D5C"/>
                  </a:solidFill>
                </a:rPr>
                <a:t>Review and share the results</a:t>
              </a:r>
            </a:p>
          </p:txBody>
        </p:sp>
        <p:sp>
          <p:nvSpPr>
            <p:cNvPr id="15" name="TextBox 14"/>
            <p:cNvSpPr txBox="1"/>
            <p:nvPr/>
          </p:nvSpPr>
          <p:spPr>
            <a:xfrm>
              <a:off x="3304070" y="4819323"/>
              <a:ext cx="2350367" cy="560490"/>
            </a:xfrm>
            <a:prstGeom prst="rect">
              <a:avLst/>
            </a:prstGeom>
            <a:noFill/>
          </p:spPr>
          <p:txBody>
            <a:bodyPr wrap="none" rtlCol="0">
              <a:spAutoFit/>
            </a:bodyPr>
            <a:lstStyle/>
            <a:p>
              <a:r>
                <a:rPr lang="en-US" sz="1600" dirty="0">
                  <a:solidFill>
                    <a:srgbClr val="002D5C"/>
                  </a:solidFill>
                </a:rPr>
                <a:t>Explore the data</a:t>
              </a:r>
            </a:p>
          </p:txBody>
        </p:sp>
        <p:sp>
          <p:nvSpPr>
            <p:cNvPr id="16" name="TextBox 15"/>
            <p:cNvSpPr txBox="1"/>
            <p:nvPr/>
          </p:nvSpPr>
          <p:spPr>
            <a:xfrm>
              <a:off x="457200" y="2695844"/>
              <a:ext cx="2338420" cy="1375748"/>
            </a:xfrm>
            <a:prstGeom prst="rect">
              <a:avLst/>
            </a:prstGeom>
            <a:noFill/>
          </p:spPr>
          <p:txBody>
            <a:bodyPr wrap="square" rtlCol="0">
              <a:spAutoFit/>
            </a:bodyPr>
            <a:lstStyle/>
            <a:p>
              <a:r>
                <a:rPr lang="en-US" sz="1600" dirty="0">
                  <a:solidFill>
                    <a:srgbClr val="002D5C"/>
                  </a:solidFill>
                </a:rPr>
                <a:t>Respond to the data with new initiatives</a:t>
              </a:r>
            </a:p>
          </p:txBody>
        </p:sp>
      </p:grpSp>
    </p:spTree>
    <p:extLst>
      <p:ext uri="{BB962C8B-B14F-4D97-AF65-F5344CB8AC3E}">
        <p14:creationId xmlns:p14="http://schemas.microsoft.com/office/powerpoint/2010/main" val="52762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26294"/>
            <a:ext cx="8535988" cy="861774"/>
          </a:xfrm>
        </p:spPr>
        <p:txBody>
          <a:bodyPr/>
          <a:lstStyle/>
          <a:p>
            <a:r>
              <a:rPr lang="en-US" dirty="0"/>
              <a:t>For a series of short tutorials, visit: </a:t>
            </a:r>
            <a:br>
              <a:rPr lang="en-US" dirty="0"/>
            </a:br>
            <a:r>
              <a:rPr lang="en-US" dirty="0"/>
              <a:t>www.RuffaloNL.com/SatisfactionSurveyTutorials</a:t>
            </a:r>
          </a:p>
        </p:txBody>
      </p:sp>
      <p:pic>
        <p:nvPicPr>
          <p:cNvPr id="6" name="Picture 5"/>
          <p:cNvPicPr>
            <a:picLocks noChangeAspect="1"/>
          </p:cNvPicPr>
          <p:nvPr/>
        </p:nvPicPr>
        <p:blipFill>
          <a:blip r:embed="rId3"/>
          <a:stretch>
            <a:fillRect/>
          </a:stretch>
        </p:blipFill>
        <p:spPr>
          <a:xfrm>
            <a:off x="1606346" y="1298767"/>
            <a:ext cx="5932896" cy="3705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96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36"/>
          </p:nvPr>
        </p:nvSpPr>
        <p:spPr>
          <a:xfrm>
            <a:off x="4034870" y="1402079"/>
            <a:ext cx="4805918" cy="3074823"/>
          </a:xfrm>
        </p:spPr>
        <p:txBody>
          <a:bodyPr>
            <a:normAutofit/>
          </a:bodyPr>
          <a:lstStyle/>
          <a:p>
            <a:pPr marL="0" indent="0">
              <a:buNone/>
            </a:pPr>
            <a:r>
              <a:rPr lang="en-US" b="1" dirty="0" smtClean="0">
                <a:solidFill>
                  <a:schemeClr val="accent2"/>
                </a:solidFill>
              </a:rPr>
              <a:t>Use this PowerPoint template to match the data in the infographic.</a:t>
            </a:r>
          </a:p>
          <a:p>
            <a:pPr marL="0" indent="0">
              <a:buNone/>
            </a:pPr>
            <a:r>
              <a:rPr lang="en-US" dirty="0" smtClean="0">
                <a:solidFill>
                  <a:schemeClr val="accent1"/>
                </a:solidFill>
              </a:rPr>
              <a:t>Pull the same data points into this PowerPoint as you are highlighting in the infographic document.</a:t>
            </a:r>
            <a:endParaRPr lang="en-US" dirty="0">
              <a:solidFill>
                <a:schemeClr val="accent1"/>
              </a:solidFill>
            </a:endParaRPr>
          </a:p>
        </p:txBody>
      </p:sp>
      <p:sp>
        <p:nvSpPr>
          <p:cNvPr id="5" name="Title 4"/>
          <p:cNvSpPr>
            <a:spLocks noGrp="1"/>
          </p:cNvSpPr>
          <p:nvPr>
            <p:ph type="title"/>
          </p:nvPr>
        </p:nvSpPr>
        <p:spPr>
          <a:xfrm>
            <a:off x="304800" y="326294"/>
            <a:ext cx="8535988" cy="430887"/>
          </a:xfrm>
        </p:spPr>
        <p:txBody>
          <a:bodyPr/>
          <a:lstStyle/>
          <a:p>
            <a:r>
              <a:rPr lang="en-US" dirty="0" smtClean="0"/>
              <a:t>Student Satisfaction Inventory: Infographic</a:t>
            </a:r>
            <a:endParaRPr lang="en-US" dirty="0"/>
          </a:p>
        </p:txBody>
      </p:sp>
      <p:pic>
        <p:nvPicPr>
          <p:cNvPr id="2" name="Picture 1"/>
          <p:cNvPicPr>
            <a:picLocks noChangeAspect="1"/>
          </p:cNvPicPr>
          <p:nvPr/>
        </p:nvPicPr>
        <p:blipFill>
          <a:blip r:embed="rId3"/>
          <a:stretch>
            <a:fillRect/>
          </a:stretch>
        </p:blipFill>
        <p:spPr>
          <a:xfrm>
            <a:off x="976645" y="895767"/>
            <a:ext cx="2758012" cy="4087446"/>
          </a:xfrm>
          <a:prstGeom prst="rect">
            <a:avLst/>
          </a:prstGeom>
        </p:spPr>
      </p:pic>
    </p:spTree>
    <p:extLst>
      <p:ext uri="{BB962C8B-B14F-4D97-AF65-F5344CB8AC3E}">
        <p14:creationId xmlns:p14="http://schemas.microsoft.com/office/powerpoint/2010/main" val="130475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3"/>
          </p:nvPr>
        </p:nvSpPr>
        <p:spPr>
          <a:xfrm>
            <a:off x="979730" y="799876"/>
            <a:ext cx="7861058" cy="369332"/>
          </a:xfrm>
        </p:spPr>
        <p:txBody>
          <a:bodyPr/>
          <a:lstStyle/>
          <a:p>
            <a:r>
              <a:rPr lang="en-US" dirty="0">
                <a:solidFill>
                  <a:srgbClr val="A9AD00"/>
                </a:solidFill>
                <a:latin typeface="Lato Medium" panose="020F0602020204030203" pitchFamily="34" charset="0"/>
                <a:cs typeface="Lato Medium" panose="020F0602020204030203" pitchFamily="34" charset="0"/>
                <a:hlinkClick r:id="rId3"/>
              </a:rPr>
              <a:t>www.RuffaloNL.com/Benchmark</a:t>
            </a:r>
            <a:endParaRPr lang="en-US" dirty="0">
              <a:solidFill>
                <a:srgbClr val="A9AD00"/>
              </a:solidFill>
              <a:latin typeface="Lato Medium" panose="020F0602020204030203" pitchFamily="34" charset="0"/>
              <a:cs typeface="Lato Medium" panose="020F0602020204030203" pitchFamily="34" charset="0"/>
            </a:endParaRPr>
          </a:p>
        </p:txBody>
      </p:sp>
      <p:sp>
        <p:nvSpPr>
          <p:cNvPr id="3" name="Content Placeholder 2"/>
          <p:cNvSpPr>
            <a:spLocks noGrp="1"/>
          </p:cNvSpPr>
          <p:nvPr>
            <p:ph sz="quarter" idx="36"/>
          </p:nvPr>
        </p:nvSpPr>
        <p:spPr>
          <a:xfrm>
            <a:off x="4195073" y="2204796"/>
            <a:ext cx="4596854" cy="1690129"/>
          </a:xfrm>
        </p:spPr>
        <p:txBody>
          <a:bodyPr/>
          <a:lstStyle/>
          <a:p>
            <a:pPr marL="0" indent="0">
              <a:buNone/>
            </a:pPr>
            <a:r>
              <a:rPr lang="en-US" dirty="0">
                <a:solidFill>
                  <a:srgbClr val="002D5C"/>
                </a:solidFill>
                <a:ea typeface="Lato Black" panose="020F0502020204030203" pitchFamily="34" charset="0"/>
                <a:cs typeface="Lato Black" panose="020F0502020204030203" pitchFamily="34" charset="0"/>
              </a:rPr>
              <a:t>Results from the RNL Student Satisfaction Inventory™ (SSI),</a:t>
            </a:r>
            <a:br>
              <a:rPr lang="en-US" dirty="0">
                <a:solidFill>
                  <a:srgbClr val="002D5C"/>
                </a:solidFill>
                <a:ea typeface="Lato Black" panose="020F0502020204030203" pitchFamily="34" charset="0"/>
                <a:cs typeface="Lato Black" panose="020F0502020204030203" pitchFamily="34" charset="0"/>
              </a:rPr>
            </a:br>
            <a:r>
              <a:rPr lang="en-US" dirty="0">
                <a:solidFill>
                  <a:srgbClr val="002D5C"/>
                </a:solidFill>
                <a:ea typeface="Lato Black" panose="020F0502020204030203" pitchFamily="34" charset="0"/>
                <a:cs typeface="Lato Black" panose="020F0502020204030203" pitchFamily="34" charset="0"/>
              </a:rPr>
              <a:t>RNL Adult Student Priorities Survey™ (ASPS) or the RNL Priorities Survey for Online Learners™ (PSOL</a:t>
            </a:r>
            <a:r>
              <a:rPr lang="en-US" dirty="0" smtClean="0">
                <a:solidFill>
                  <a:srgbClr val="002D5C"/>
                </a:solidFill>
                <a:ea typeface="Lato Black" panose="020F0502020204030203" pitchFamily="34" charset="0"/>
                <a:cs typeface="Lato Black" panose="020F0502020204030203" pitchFamily="34" charset="0"/>
              </a:rPr>
              <a:t>)</a:t>
            </a:r>
            <a:endParaRPr lang="en-US" dirty="0"/>
          </a:p>
        </p:txBody>
      </p:sp>
      <p:sp>
        <p:nvSpPr>
          <p:cNvPr id="4" name="Title 3"/>
          <p:cNvSpPr>
            <a:spLocks noGrp="1"/>
          </p:cNvSpPr>
          <p:nvPr>
            <p:ph type="title"/>
          </p:nvPr>
        </p:nvSpPr>
        <p:spPr>
          <a:xfrm>
            <a:off x="979730" y="326294"/>
            <a:ext cx="7861058" cy="430887"/>
          </a:xfrm>
        </p:spPr>
        <p:txBody>
          <a:bodyPr/>
          <a:lstStyle/>
          <a:p>
            <a:r>
              <a:rPr lang="en-US" dirty="0">
                <a:solidFill>
                  <a:srgbClr val="002D5C"/>
                </a:solidFill>
                <a:latin typeface="Lato Black" panose="020F0502020204030203" pitchFamily="34" charset="0"/>
                <a:ea typeface="Lato Black" panose="020F0502020204030203" pitchFamily="34" charset="0"/>
                <a:cs typeface="Lato Black" panose="020F0502020204030203" pitchFamily="34" charset="0"/>
              </a:rPr>
              <a:t>Download the report from here</a:t>
            </a:r>
            <a:r>
              <a:rPr lang="en-US" dirty="0" smtClean="0">
                <a:solidFill>
                  <a:srgbClr val="002D5C"/>
                </a:solidFill>
                <a:latin typeface="Lato Black" panose="020F0502020204030203" pitchFamily="34" charset="0"/>
                <a:ea typeface="Lato Black" panose="020F0502020204030203" pitchFamily="34" charset="0"/>
                <a:cs typeface="Lato Black" panose="020F0502020204030203" pitchFamily="34" charset="0"/>
              </a:rPr>
              <a:t>:</a:t>
            </a:r>
            <a:endParaRPr lang="en-US" dirty="0"/>
          </a:p>
        </p:txBody>
      </p:sp>
      <p:pic>
        <p:nvPicPr>
          <p:cNvPr id="5" name="Picture 4"/>
          <p:cNvPicPr>
            <a:picLocks noChangeAspect="1"/>
          </p:cNvPicPr>
          <p:nvPr/>
        </p:nvPicPr>
        <p:blipFill rotWithShape="1">
          <a:blip r:embed="rId4"/>
          <a:srcRect l="33698" t="14188" r="33727" b="6828"/>
          <a:stretch/>
        </p:blipFill>
        <p:spPr>
          <a:xfrm>
            <a:off x="979730" y="1306991"/>
            <a:ext cx="2836165" cy="3689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3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93483"/>
            <a:ext cx="8535988" cy="886397"/>
          </a:xfrm>
        </p:spPr>
        <p:txBody>
          <a:bodyPr/>
          <a:lstStyle/>
          <a:p>
            <a:r>
              <a:rPr lang="en-US" sz="3200" dirty="0" smtClean="0"/>
              <a:t>Learn more about the RNL </a:t>
            </a:r>
            <a:br>
              <a:rPr lang="en-US" sz="3200" dirty="0" smtClean="0"/>
            </a:br>
            <a:r>
              <a:rPr lang="en-US" sz="3200" dirty="0" smtClean="0"/>
              <a:t>Satisfaction-Priorities Surveys:</a:t>
            </a:r>
            <a:endParaRPr lang="en-US" sz="3200" dirty="0"/>
          </a:p>
        </p:txBody>
      </p:sp>
      <p:sp>
        <p:nvSpPr>
          <p:cNvPr id="3" name="Subtitle 2"/>
          <p:cNvSpPr>
            <a:spLocks noGrp="1"/>
          </p:cNvSpPr>
          <p:nvPr>
            <p:ph type="subTitle" idx="1"/>
          </p:nvPr>
        </p:nvSpPr>
        <p:spPr>
          <a:xfrm>
            <a:off x="304800" y="1463652"/>
            <a:ext cx="8535988" cy="369332"/>
          </a:xfrm>
        </p:spPr>
        <p:txBody>
          <a:bodyPr/>
          <a:lstStyle/>
          <a:p>
            <a:r>
              <a:rPr lang="en-US" dirty="0" smtClean="0"/>
              <a:t>www.RuffaloNL.com/SatisfactionSurveys </a:t>
            </a:r>
            <a:endParaRPr lang="en-US" dirty="0"/>
          </a:p>
        </p:txBody>
      </p:sp>
      <p:sp>
        <p:nvSpPr>
          <p:cNvPr id="5" name="TextBox 4"/>
          <p:cNvSpPr txBox="1"/>
          <p:nvPr/>
        </p:nvSpPr>
        <p:spPr>
          <a:xfrm>
            <a:off x="1650975" y="2420704"/>
            <a:ext cx="2837263" cy="1696212"/>
          </a:xfrm>
          <a:prstGeom prst="rect">
            <a:avLst/>
          </a:prstGeom>
        </p:spPr>
        <p:txBody>
          <a:bodyPr vert="horz" wrap="square" lIns="91440" tIns="45720" rIns="91440" bIns="45720" rtlCol="0" anchor="ctr">
            <a:noAutofit/>
          </a:bodyPr>
          <a:lstStyle/>
          <a:p>
            <a:r>
              <a:rPr lang="en-US" sz="1600" cap="none" dirty="0" smtClean="0">
                <a:solidFill>
                  <a:schemeClr val="bg1"/>
                </a:solidFill>
                <a:latin typeface="Lato Medium" panose="020F0602020204030203" pitchFamily="34" charset="0"/>
                <a:cs typeface="Lato Medium" panose="020F0602020204030203" pitchFamily="34" charset="0"/>
              </a:rPr>
              <a:t>Julie Bryant</a:t>
            </a:r>
            <a:br>
              <a:rPr lang="en-US" sz="1600" cap="none" dirty="0" smtClean="0">
                <a:solidFill>
                  <a:schemeClr val="bg1"/>
                </a:solidFill>
                <a:latin typeface="Lato Medium" panose="020F0602020204030203" pitchFamily="34" charset="0"/>
                <a:cs typeface="Lato Medium" panose="020F0602020204030203" pitchFamily="34" charset="0"/>
              </a:rPr>
            </a:br>
            <a:r>
              <a:rPr lang="en-US" sz="1600" cap="none" dirty="0" smtClean="0">
                <a:solidFill>
                  <a:schemeClr val="bg1"/>
                </a:solidFill>
                <a:latin typeface="Lato Medium" panose="020F0602020204030203" pitchFamily="34" charset="0"/>
                <a:cs typeface="Lato Medium" panose="020F0602020204030203" pitchFamily="34" charset="0"/>
              </a:rPr>
              <a:t>Associate Vice President</a:t>
            </a:r>
            <a:br>
              <a:rPr lang="en-US" sz="1600" cap="none" dirty="0" smtClean="0">
                <a:solidFill>
                  <a:schemeClr val="bg1"/>
                </a:solidFill>
                <a:latin typeface="Lato Medium" panose="020F0602020204030203" pitchFamily="34" charset="0"/>
                <a:cs typeface="Lato Medium" panose="020F0602020204030203" pitchFamily="34" charset="0"/>
              </a:rPr>
            </a:br>
            <a:endParaRPr lang="en-US" sz="1600" cap="none" dirty="0" smtClean="0">
              <a:solidFill>
                <a:schemeClr val="bg1"/>
              </a:solidFill>
              <a:latin typeface="Lato Medium" panose="020F0602020204030203" pitchFamily="34" charset="0"/>
              <a:cs typeface="Lato Medium" panose="020F0602020204030203" pitchFamily="34" charset="0"/>
            </a:endParaRPr>
          </a:p>
          <a:p>
            <a:r>
              <a:rPr lang="en-US" sz="1600" dirty="0" smtClean="0">
                <a:solidFill>
                  <a:schemeClr val="bg1"/>
                </a:solidFill>
                <a:latin typeface="Lato Medium" panose="020F0602020204030203" pitchFamily="34" charset="0"/>
                <a:cs typeface="Lato Medium" panose="020F0602020204030203" pitchFamily="34" charset="0"/>
              </a:rPr>
              <a:t>Julie.Bryant@RuffaloNL.com</a:t>
            </a:r>
          </a:p>
          <a:p>
            <a:r>
              <a:rPr lang="en-US" sz="1600" cap="none" dirty="0" smtClean="0">
                <a:solidFill>
                  <a:schemeClr val="bg1"/>
                </a:solidFill>
                <a:latin typeface="Lato Medium" panose="020F0602020204030203" pitchFamily="34" charset="0"/>
                <a:cs typeface="Lato Medium" panose="020F0602020204030203" pitchFamily="34" charset="0"/>
              </a:rPr>
              <a:t>319.247.4735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396" y="2420703"/>
            <a:ext cx="1211580" cy="1696212"/>
          </a:xfrm>
          <a:prstGeom prst="rect">
            <a:avLst/>
          </a:prstGeom>
        </p:spPr>
      </p:pic>
      <p:pic>
        <p:nvPicPr>
          <p:cNvPr id="7" name="Picture 6"/>
          <p:cNvPicPr>
            <a:picLocks noChangeAspect="1"/>
          </p:cNvPicPr>
          <p:nvPr/>
        </p:nvPicPr>
        <p:blipFill>
          <a:blip r:embed="rId4"/>
          <a:stretch>
            <a:fillRect/>
          </a:stretch>
        </p:blipFill>
        <p:spPr>
          <a:xfrm>
            <a:off x="4684958" y="2404249"/>
            <a:ext cx="1209075" cy="1696211"/>
          </a:xfrm>
          <a:prstGeom prst="rect">
            <a:avLst/>
          </a:prstGeom>
        </p:spPr>
      </p:pic>
      <p:sp>
        <p:nvSpPr>
          <p:cNvPr id="8" name="TextBox 7"/>
          <p:cNvSpPr txBox="1"/>
          <p:nvPr/>
        </p:nvSpPr>
        <p:spPr>
          <a:xfrm>
            <a:off x="5894032" y="2404249"/>
            <a:ext cx="3033983" cy="1696211"/>
          </a:xfrm>
          <a:prstGeom prst="rect">
            <a:avLst/>
          </a:prstGeom>
        </p:spPr>
        <p:txBody>
          <a:bodyPr vert="horz" wrap="square" lIns="91440" tIns="45720" rIns="91440" bIns="45720" rtlCol="0" anchor="ctr">
            <a:noAutofit/>
          </a:bodyPr>
          <a:lstStyle/>
          <a:p>
            <a:r>
              <a:rPr lang="en-US" sz="1600" cap="none" dirty="0" smtClean="0">
                <a:solidFill>
                  <a:schemeClr val="bg1"/>
                </a:solidFill>
                <a:latin typeface="Lato Medium" panose="020F0602020204030203" pitchFamily="34" charset="0"/>
                <a:cs typeface="Lato Medium" panose="020F0602020204030203" pitchFamily="34" charset="0"/>
              </a:rPr>
              <a:t>Shannon Cook</a:t>
            </a:r>
            <a:br>
              <a:rPr lang="en-US" sz="1600" cap="none" dirty="0" smtClean="0">
                <a:solidFill>
                  <a:schemeClr val="bg1"/>
                </a:solidFill>
                <a:latin typeface="Lato Medium" panose="020F0602020204030203" pitchFamily="34" charset="0"/>
                <a:cs typeface="Lato Medium" panose="020F0602020204030203" pitchFamily="34" charset="0"/>
              </a:rPr>
            </a:br>
            <a:r>
              <a:rPr lang="en-US" sz="1600" cap="none" dirty="0" smtClean="0">
                <a:solidFill>
                  <a:schemeClr val="bg1"/>
                </a:solidFill>
                <a:latin typeface="Lato Medium" panose="020F0602020204030203" pitchFamily="34" charset="0"/>
                <a:cs typeface="Lato Medium" panose="020F0602020204030203" pitchFamily="34" charset="0"/>
              </a:rPr>
              <a:t>Senior Director</a:t>
            </a:r>
            <a:br>
              <a:rPr lang="en-US" sz="1600" cap="none" dirty="0" smtClean="0">
                <a:solidFill>
                  <a:schemeClr val="bg1"/>
                </a:solidFill>
                <a:latin typeface="Lato Medium" panose="020F0602020204030203" pitchFamily="34" charset="0"/>
                <a:cs typeface="Lato Medium" panose="020F0602020204030203" pitchFamily="34" charset="0"/>
              </a:rPr>
            </a:br>
            <a:endParaRPr lang="en-US" sz="1600" cap="none" dirty="0" smtClean="0">
              <a:solidFill>
                <a:schemeClr val="bg1"/>
              </a:solidFill>
              <a:latin typeface="Lato Medium" panose="020F0602020204030203" pitchFamily="34" charset="0"/>
              <a:cs typeface="Lato Medium" panose="020F0602020204030203" pitchFamily="34" charset="0"/>
            </a:endParaRPr>
          </a:p>
          <a:p>
            <a:r>
              <a:rPr lang="en-US" sz="1600" cap="none" dirty="0" smtClean="0">
                <a:solidFill>
                  <a:schemeClr val="bg1"/>
                </a:solidFill>
                <a:latin typeface="Lato Medium" panose="020F0602020204030203" pitchFamily="34" charset="0"/>
                <a:cs typeface="Lato Medium" panose="020F0602020204030203" pitchFamily="34" charset="0"/>
              </a:rPr>
              <a:t>Shannon.Cook@RuffaloNL.com</a:t>
            </a:r>
            <a:br>
              <a:rPr lang="en-US" sz="1600" cap="none" dirty="0" smtClean="0">
                <a:solidFill>
                  <a:schemeClr val="bg1"/>
                </a:solidFill>
                <a:latin typeface="Lato Medium" panose="020F0602020204030203" pitchFamily="34" charset="0"/>
                <a:cs typeface="Lato Medium" panose="020F0602020204030203" pitchFamily="34" charset="0"/>
              </a:rPr>
            </a:br>
            <a:r>
              <a:rPr lang="en-US" sz="1600" cap="none" dirty="0" smtClean="0">
                <a:solidFill>
                  <a:schemeClr val="bg1"/>
                </a:solidFill>
                <a:latin typeface="Lato Medium" panose="020F0602020204030203" pitchFamily="34" charset="0"/>
                <a:cs typeface="Lato Medium" panose="020F0602020204030203" pitchFamily="34" charset="0"/>
              </a:rPr>
              <a:t>319.247.4736</a:t>
            </a:r>
          </a:p>
        </p:txBody>
      </p:sp>
    </p:spTree>
    <p:extLst>
      <p:ext uri="{BB962C8B-B14F-4D97-AF65-F5344CB8AC3E}">
        <p14:creationId xmlns:p14="http://schemas.microsoft.com/office/powerpoint/2010/main" val="30643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60701" y="1918793"/>
            <a:ext cx="8901013" cy="1406909"/>
          </a:xfrm>
        </p:spPr>
        <p:txBody>
          <a:bodyPr/>
          <a:lstStyle/>
          <a:p>
            <a:pPr algn="ctr">
              <a:lnSpc>
                <a:spcPct val="150000"/>
              </a:lnSpc>
            </a:pPr>
            <a:r>
              <a:rPr lang="en-US" sz="2800" dirty="0">
                <a:latin typeface="+mj-lt"/>
                <a:ea typeface="Lato Medium" panose="020F0502020204030203" pitchFamily="34" charset="0"/>
                <a:cs typeface="Lato Medium" panose="020F0502020204030203" pitchFamily="34" charset="0"/>
              </a:rPr>
              <a:t>The </a:t>
            </a:r>
            <a:r>
              <a:rPr lang="en-US" sz="2800" dirty="0" smtClean="0">
                <a:latin typeface="+mj-lt"/>
                <a:ea typeface="Lato Medium" panose="020F0502020204030203" pitchFamily="34" charset="0"/>
                <a:cs typeface="Lato Medium" panose="020F0502020204030203" pitchFamily="34" charset="0"/>
              </a:rPr>
              <a:t>Student Satisfaction Inventory(SSI) </a:t>
            </a:r>
            <a:r>
              <a:rPr lang="en-US" sz="2800" dirty="0">
                <a:latin typeface="+mj-lt"/>
                <a:ea typeface="Lato Medium" panose="020F0502020204030203" pitchFamily="34" charset="0"/>
                <a:cs typeface="Lato Medium" panose="020F0502020204030203" pitchFamily="34" charset="0"/>
              </a:rPr>
              <a:t/>
            </a:r>
            <a:br>
              <a:rPr lang="en-US" sz="2800" dirty="0">
                <a:latin typeface="+mj-lt"/>
                <a:ea typeface="Lato Medium" panose="020F0502020204030203" pitchFamily="34" charset="0"/>
                <a:cs typeface="Lato Medium" panose="020F0502020204030203" pitchFamily="34" charset="0"/>
              </a:rPr>
            </a:br>
            <a:r>
              <a:rPr lang="en-US" sz="2800" dirty="0">
                <a:latin typeface="+mj-lt"/>
                <a:ea typeface="Lato Medium" panose="020F0502020204030203" pitchFamily="34" charset="0"/>
                <a:cs typeface="Lato Medium" panose="020F0502020204030203" pitchFamily="34" charset="0"/>
              </a:rPr>
              <a:t>administration at our institution</a:t>
            </a:r>
          </a:p>
        </p:txBody>
      </p:sp>
    </p:spTree>
    <p:extLst>
      <p:ext uri="{BB962C8B-B14F-4D97-AF65-F5344CB8AC3E}">
        <p14:creationId xmlns:p14="http://schemas.microsoft.com/office/powerpoint/2010/main" val="713056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28553" y="1178285"/>
            <a:ext cx="6485003" cy="2420778"/>
          </a:xfrm>
        </p:spPr>
        <p:txBody>
          <a:bodyPr>
            <a:normAutofit/>
          </a:bodyPr>
          <a:lstStyle/>
          <a:p>
            <a:r>
              <a:rPr lang="en-US" sz="3200" dirty="0"/>
              <a:t>When expectations are met or exceeded by the student’s </a:t>
            </a:r>
            <a:r>
              <a:rPr lang="en-US" sz="3200" u="sng" dirty="0"/>
              <a:t>perception</a:t>
            </a:r>
            <a:r>
              <a:rPr lang="en-US" sz="3200" dirty="0"/>
              <a:t> of the campus </a:t>
            </a:r>
            <a:r>
              <a:rPr lang="en-US" sz="3200" dirty="0" smtClean="0"/>
              <a:t>reality.</a:t>
            </a:r>
            <a:endParaRPr lang="en-US" sz="3200" dirty="0"/>
          </a:p>
        </p:txBody>
      </p:sp>
      <p:sp>
        <p:nvSpPr>
          <p:cNvPr id="3" name="Subtitle 2"/>
          <p:cNvSpPr>
            <a:spLocks noGrp="1"/>
          </p:cNvSpPr>
          <p:nvPr>
            <p:ph type="subTitle" idx="1"/>
          </p:nvPr>
        </p:nvSpPr>
        <p:spPr>
          <a:xfrm>
            <a:off x="1928553" y="3775434"/>
            <a:ext cx="6528262" cy="369332"/>
          </a:xfrm>
        </p:spPr>
        <p:txBody>
          <a:bodyPr/>
          <a:lstStyle/>
          <a:p>
            <a:r>
              <a:rPr lang="en-US" dirty="0"/>
              <a:t>Schreiner &amp; </a:t>
            </a:r>
            <a:r>
              <a:rPr lang="en-US" dirty="0" err="1"/>
              <a:t>Juillerat</a:t>
            </a:r>
            <a:r>
              <a:rPr lang="en-US" dirty="0"/>
              <a:t>, 1994</a:t>
            </a:r>
          </a:p>
        </p:txBody>
      </p:sp>
      <p:sp>
        <p:nvSpPr>
          <p:cNvPr id="4" name="TextBox 3"/>
          <p:cNvSpPr txBox="1"/>
          <p:nvPr/>
        </p:nvSpPr>
        <p:spPr>
          <a:xfrm>
            <a:off x="1928554" y="211015"/>
            <a:ext cx="5744734"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mj-lt"/>
              </a:rPr>
              <a:t>Definition of Satisfaction:</a:t>
            </a:r>
          </a:p>
        </p:txBody>
      </p:sp>
    </p:spTree>
    <p:extLst>
      <p:ext uri="{BB962C8B-B14F-4D97-AF65-F5344CB8AC3E}">
        <p14:creationId xmlns:p14="http://schemas.microsoft.com/office/powerpoint/2010/main" val="384150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334567" y="461216"/>
            <a:ext cx="8466925" cy="608978"/>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b="1" dirty="0" smtClean="0">
                <a:solidFill>
                  <a:schemeClr val="accent1"/>
                </a:solidFill>
                <a:latin typeface="+mj-lt"/>
              </a:rPr>
              <a:t>Why measure student satisfaction and priorities?</a:t>
            </a:r>
            <a:endParaRPr lang="en-US" sz="2800" b="1" dirty="0">
              <a:solidFill>
                <a:schemeClr val="accent1"/>
              </a:solidFill>
              <a:latin typeface="+mj-lt"/>
            </a:endParaRPr>
          </a:p>
        </p:txBody>
      </p:sp>
      <p:sp>
        <p:nvSpPr>
          <p:cNvPr id="3" name="Text Placeholder 8"/>
          <p:cNvSpPr txBox="1">
            <a:spLocks/>
          </p:cNvSpPr>
          <p:nvPr/>
        </p:nvSpPr>
        <p:spPr>
          <a:xfrm>
            <a:off x="334567" y="1040669"/>
            <a:ext cx="7190039" cy="1228236"/>
          </a:xfrm>
          <a:prstGeom prst="rect">
            <a:avLst/>
          </a:prstGeom>
        </p:spPr>
        <p:txBody>
          <a:bodyPr/>
          <a:lstStyle>
            <a:lvl1pPr marL="342900" indent="-342900" algn="l" defTabSz="914400" rtl="0" eaLnBrk="1" latinLnBrk="0" hangingPunct="1">
              <a:spcBef>
                <a:spcPts val="1200"/>
              </a:spcBef>
              <a:buClr>
                <a:schemeClr val="accent3"/>
              </a:buClr>
              <a:buFont typeface="Arial" panose="020B0604020202020204" pitchFamily="34" charset="0"/>
              <a:buChar char="•"/>
              <a:defRPr lang="en-US" sz="1800" kern="1200" dirty="0" smtClean="0">
                <a:solidFill>
                  <a:schemeClr val="tx2">
                    <a:lumMod val="50000"/>
                  </a:schemeClr>
                </a:solidFill>
                <a:latin typeface="+mn-lt"/>
                <a:ea typeface="+mn-ea"/>
                <a:cs typeface="+mn-cs"/>
              </a:defRPr>
            </a:lvl1pPr>
            <a:lvl2pPr marL="857250" indent="-457200" algn="l" defTabSz="914400" rtl="0" eaLnBrk="1" latinLnBrk="0" hangingPunct="1">
              <a:spcBef>
                <a:spcPts val="600"/>
              </a:spcBef>
              <a:buClr>
                <a:schemeClr val="accent3"/>
              </a:buClr>
              <a:buFont typeface="Arial" panose="020B0604020202020204" pitchFamily="34" charset="0"/>
              <a:buChar char="–"/>
              <a:defRPr lang="en-US" sz="1600" kern="1200" dirty="0" smtClean="0">
                <a:solidFill>
                  <a:schemeClr val="tx2">
                    <a:lumMod val="50000"/>
                  </a:schemeClr>
                </a:solidFill>
                <a:latin typeface="+mn-lt"/>
                <a:ea typeface="+mn-ea"/>
                <a:cs typeface="+mn-cs"/>
              </a:defRPr>
            </a:lvl2pPr>
            <a:lvl3pPr marL="1200150" indent="-342900" algn="l" defTabSz="914400" rtl="0" eaLnBrk="1" latinLnBrk="0" hangingPunct="1">
              <a:spcBef>
                <a:spcPts val="400"/>
              </a:spcBef>
              <a:buClr>
                <a:schemeClr val="accent3"/>
              </a:buClr>
              <a:buFont typeface="Arial" panose="020B0604020202020204" pitchFamily="34" charset="0"/>
              <a:buChar char="•"/>
              <a:defRPr lang="en-US" sz="1400" kern="1200" baseline="0" dirty="0" smtClean="0">
                <a:solidFill>
                  <a:schemeClr val="tx2">
                    <a:lumMod val="50000"/>
                  </a:schemeClr>
                </a:solidFill>
                <a:latin typeface="+mn-lt"/>
                <a:ea typeface="+mn-ea"/>
                <a:cs typeface="+mn-cs"/>
              </a:defRPr>
            </a:lvl3pPr>
            <a:lvl4pPr marL="1598613" indent="-342900" algn="l" defTabSz="914400" rtl="0" eaLnBrk="1" latinLnBrk="0" hangingPunct="1">
              <a:spcBef>
                <a:spcPct val="20000"/>
              </a:spcBef>
              <a:buClr>
                <a:schemeClr val="accent3"/>
              </a:buClr>
              <a:buFont typeface="Arial" panose="020B0604020202020204" pitchFamily="34" charset="0"/>
              <a:buChar char="–"/>
              <a:defRPr lang="en-US" sz="1200" kern="1200" baseline="0" dirty="0" smtClean="0">
                <a:solidFill>
                  <a:schemeClr val="tx2">
                    <a:lumMod val="50000"/>
                  </a:schemeClr>
                </a:solidFill>
                <a:latin typeface="+mn-lt"/>
                <a:ea typeface="+mn-ea"/>
                <a:cs typeface="+mn-cs"/>
              </a:defRPr>
            </a:lvl4pPr>
            <a:lvl5pPr marL="1941513" indent="-342900" algn="l" defTabSz="914400" rtl="0" eaLnBrk="1" latinLnBrk="0" hangingPunct="1">
              <a:spcBef>
                <a:spcPct val="20000"/>
              </a:spcBef>
              <a:buClr>
                <a:schemeClr val="accent3"/>
              </a:buClr>
              <a:buFont typeface="Arial" panose="020B0604020202020204" pitchFamily="34" charset="0"/>
              <a:buChar char="»"/>
              <a:defRPr lang="en-US" sz="1100" kern="1200" dirty="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smtClean="0">
                <a:solidFill>
                  <a:schemeClr val="accent3"/>
                </a:solidFill>
                <a:ea typeface="Lato Black" panose="020F0502020204030203" pitchFamily="34" charset="0"/>
                <a:cs typeface="Lato Black" panose="020F0502020204030203" pitchFamily="34" charset="0"/>
              </a:rPr>
              <a:t>Evidence-based research </a:t>
            </a:r>
            <a:r>
              <a:rPr lang="en-US" sz="2000" dirty="0" smtClean="0">
                <a:solidFill>
                  <a:schemeClr val="accent3"/>
                </a:solidFill>
                <a:ea typeface="Lato Black" panose="020F0502020204030203" pitchFamily="34" charset="0"/>
                <a:cs typeface="Lato Black" panose="020F0502020204030203" pitchFamily="34" charset="0"/>
              </a:rPr>
              <a:t>has documented strong links between students’ scores on RNL Satisfaction-Priorities Surveys with several areas, including…</a:t>
            </a:r>
            <a:endParaRPr lang="en-US" sz="2000" dirty="0">
              <a:solidFill>
                <a:schemeClr val="accent3"/>
              </a:solidFill>
              <a:ea typeface="Lato Black" panose="020F0502020204030203" pitchFamily="34" charset="0"/>
              <a:cs typeface="Lato Black" panose="020F0502020204030203" pitchFamily="34" charset="0"/>
            </a:endParaRPr>
          </a:p>
        </p:txBody>
      </p:sp>
      <p:pic>
        <p:nvPicPr>
          <p:cNvPr id="4" name="Picture 3"/>
          <p:cNvPicPr>
            <a:picLocks noChangeAspect="1"/>
          </p:cNvPicPr>
          <p:nvPr/>
        </p:nvPicPr>
        <p:blipFill rotWithShape="1">
          <a:blip r:embed="rId3"/>
          <a:srcRect r="62874"/>
          <a:stretch/>
        </p:blipFill>
        <p:spPr>
          <a:xfrm>
            <a:off x="838688" y="2203921"/>
            <a:ext cx="3823868" cy="1288873"/>
          </a:xfrm>
          <a:prstGeom prst="rect">
            <a:avLst/>
          </a:prstGeom>
        </p:spPr>
      </p:pic>
      <p:pic>
        <p:nvPicPr>
          <p:cNvPr id="5" name="Picture 4"/>
          <p:cNvPicPr>
            <a:picLocks noChangeAspect="1"/>
          </p:cNvPicPr>
          <p:nvPr/>
        </p:nvPicPr>
        <p:blipFill rotWithShape="1">
          <a:blip r:embed="rId3"/>
          <a:srcRect l="39309" r="26570"/>
          <a:stretch/>
        </p:blipFill>
        <p:spPr>
          <a:xfrm>
            <a:off x="4531928" y="2203921"/>
            <a:ext cx="3514381" cy="1288873"/>
          </a:xfrm>
          <a:prstGeom prst="rect">
            <a:avLst/>
          </a:prstGeom>
        </p:spPr>
      </p:pic>
      <p:pic>
        <p:nvPicPr>
          <p:cNvPr id="6" name="Picture 5"/>
          <p:cNvPicPr>
            <a:picLocks noChangeAspect="1"/>
          </p:cNvPicPr>
          <p:nvPr/>
        </p:nvPicPr>
        <p:blipFill rotWithShape="1">
          <a:blip r:embed="rId3"/>
          <a:srcRect l="76098"/>
          <a:stretch/>
        </p:blipFill>
        <p:spPr>
          <a:xfrm>
            <a:off x="3006840" y="3337648"/>
            <a:ext cx="2461806" cy="1288873"/>
          </a:xfrm>
          <a:prstGeom prst="rect">
            <a:avLst/>
          </a:prstGeom>
        </p:spPr>
      </p:pic>
      <p:sp>
        <p:nvSpPr>
          <p:cNvPr id="7" name="TextBox 6"/>
          <p:cNvSpPr txBox="1"/>
          <p:nvPr/>
        </p:nvSpPr>
        <p:spPr>
          <a:xfrm>
            <a:off x="1116363" y="4689142"/>
            <a:ext cx="5591564" cy="343286"/>
          </a:xfrm>
          <a:prstGeom prst="rect">
            <a:avLst/>
          </a:prstGeom>
        </p:spPr>
        <p:txBody>
          <a:bodyPr vert="horz" wrap="square" lIns="91440" tIns="45720" rIns="91440" bIns="45720" rtlCol="0" anchor="ctr">
            <a:noAutofit/>
          </a:bodyPr>
          <a:lstStyle/>
          <a:p>
            <a:r>
              <a:rPr lang="en-US" sz="1100" cap="none" dirty="0" smtClean="0">
                <a:solidFill>
                  <a:schemeClr val="bg2">
                    <a:lumMod val="10000"/>
                  </a:schemeClr>
                </a:solidFill>
                <a:ea typeface="Lato Black" panose="020F0502020204030203" pitchFamily="34" charset="0"/>
                <a:cs typeface="Lato Black" panose="020F0502020204030203" pitchFamily="34" charset="0"/>
              </a:rPr>
              <a:t>To review the research: </a:t>
            </a:r>
            <a:r>
              <a:rPr lang="en-US" sz="1100" cap="none" dirty="0" smtClean="0">
                <a:solidFill>
                  <a:schemeClr val="bg2">
                    <a:lumMod val="10000"/>
                  </a:schemeClr>
                </a:solidFill>
                <a:cs typeface="Lato Medium" panose="020F0602020204030203" pitchFamily="34" charset="0"/>
                <a:hlinkClick r:id="rId4"/>
              </a:rPr>
              <a:t>www.RuffaloNL.com/Benchmark</a:t>
            </a:r>
            <a:endParaRPr lang="en-US" sz="1100" cap="none" dirty="0" smtClean="0">
              <a:solidFill>
                <a:schemeClr val="bg2">
                  <a:lumMod val="10000"/>
                </a:schemeClr>
              </a:solidFill>
              <a:cs typeface="Lato Medium" panose="020F0602020204030203" pitchFamily="34" charset="0"/>
            </a:endParaRPr>
          </a:p>
        </p:txBody>
      </p:sp>
    </p:spTree>
    <p:extLst>
      <p:ext uri="{BB962C8B-B14F-4D97-AF65-F5344CB8AC3E}">
        <p14:creationId xmlns:p14="http://schemas.microsoft.com/office/powerpoint/2010/main" val="255845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Four primary ways to use satisfaction data</a:t>
            </a:r>
            <a:endParaRPr lang="en-US" dirty="0"/>
          </a:p>
        </p:txBody>
      </p:sp>
      <p:grpSp>
        <p:nvGrpSpPr>
          <p:cNvPr id="5" name="Group 4"/>
          <p:cNvGrpSpPr/>
          <p:nvPr/>
        </p:nvGrpSpPr>
        <p:grpSpPr>
          <a:xfrm>
            <a:off x="1887475" y="1040042"/>
            <a:ext cx="4461050" cy="3827682"/>
            <a:chOff x="1540251" y="1290934"/>
            <a:chExt cx="5810138" cy="4985230"/>
          </a:xfrm>
        </p:grpSpPr>
        <p:sp>
          <p:nvSpPr>
            <p:cNvPr id="6" name="Oval 5"/>
            <p:cNvSpPr/>
            <p:nvPr/>
          </p:nvSpPr>
          <p:spPr>
            <a:xfrm>
              <a:off x="3114582" y="3504591"/>
              <a:ext cx="2960887" cy="2771573"/>
            </a:xfrm>
            <a:prstGeom prst="ellipse">
              <a:avLst/>
            </a:prstGeom>
            <a:solidFill>
              <a:schemeClr val="accent3">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Oval 6"/>
            <p:cNvSpPr/>
            <p:nvPr/>
          </p:nvSpPr>
          <p:spPr>
            <a:xfrm>
              <a:off x="3114582" y="1290934"/>
              <a:ext cx="2960887" cy="2792396"/>
            </a:xfrm>
            <a:prstGeom prst="ellipse">
              <a:avLst/>
            </a:prstGeom>
            <a:solidFill>
              <a:schemeClr val="accent1">
                <a:alpha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p:nvPr/>
          </p:nvSpPr>
          <p:spPr>
            <a:xfrm>
              <a:off x="1897528" y="2480247"/>
              <a:ext cx="2960887" cy="2771573"/>
            </a:xfrm>
            <a:prstGeom prst="ellipse">
              <a:avLst/>
            </a:prstGeom>
            <a:solidFill>
              <a:schemeClr val="accent5">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Oval 8"/>
            <p:cNvSpPr/>
            <p:nvPr/>
          </p:nvSpPr>
          <p:spPr>
            <a:xfrm>
              <a:off x="4389502" y="2480247"/>
              <a:ext cx="2960887" cy="2771573"/>
            </a:xfrm>
            <a:prstGeom prst="ellipse">
              <a:avLst/>
            </a:prstGeom>
            <a:solidFill>
              <a:schemeClr val="accent2">
                <a:alpha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p:cNvSpPr txBox="1"/>
            <p:nvPr/>
          </p:nvSpPr>
          <p:spPr>
            <a:xfrm>
              <a:off x="3641329" y="1838653"/>
              <a:ext cx="1907391" cy="439211"/>
            </a:xfrm>
            <a:prstGeom prst="rect">
              <a:avLst/>
            </a:prstGeom>
          </p:spPr>
          <p:txBody>
            <a:bodyPr vert="horz" wrap="square" lIns="91440" tIns="45720" rIns="91440" bIns="45720" rtlCol="0" anchor="ctr">
              <a:noAutofit/>
            </a:bodyPr>
            <a:lstStyle/>
            <a:p>
              <a:pPr algn="ctr"/>
              <a:r>
                <a:rPr lang="en-US" sz="2000" b="1" dirty="0" smtClean="0">
                  <a:solidFill>
                    <a:srgbClr val="000000"/>
                  </a:solidFill>
                  <a:latin typeface="Lato Medium" panose="020F0602020204030203" pitchFamily="34" charset="0"/>
                  <a:cs typeface="Lato Medium" panose="020F0602020204030203" pitchFamily="34" charset="0"/>
                </a:rPr>
                <a:t>Retention</a:t>
              </a:r>
            </a:p>
          </p:txBody>
        </p:sp>
        <p:sp>
          <p:nvSpPr>
            <p:cNvPr id="11" name="TextBox 10"/>
            <p:cNvSpPr txBox="1"/>
            <p:nvPr/>
          </p:nvSpPr>
          <p:spPr>
            <a:xfrm>
              <a:off x="4980999" y="3527143"/>
              <a:ext cx="2369390" cy="484647"/>
            </a:xfrm>
            <a:prstGeom prst="rect">
              <a:avLst/>
            </a:prstGeom>
          </p:spPr>
          <p:txBody>
            <a:bodyPr vert="horz" wrap="square" lIns="91440" tIns="45720" rIns="91440" bIns="45720" rtlCol="0" anchor="ctr">
              <a:noAutofit/>
            </a:bodyPr>
            <a:lstStyle/>
            <a:p>
              <a:pPr algn="ctr"/>
              <a:r>
                <a:rPr lang="en-US" sz="2000" b="1" dirty="0" smtClean="0">
                  <a:solidFill>
                    <a:srgbClr val="000000"/>
                  </a:solidFill>
                  <a:latin typeface="Lato Medium" panose="020F0602020204030203" pitchFamily="34" charset="0"/>
                  <a:cs typeface="Lato Medium" panose="020F0602020204030203" pitchFamily="34" charset="0"/>
                </a:rPr>
                <a:t>Accreditation</a:t>
              </a:r>
            </a:p>
          </p:txBody>
        </p:sp>
        <p:sp>
          <p:nvSpPr>
            <p:cNvPr id="12" name="TextBox 11"/>
            <p:cNvSpPr txBox="1"/>
            <p:nvPr/>
          </p:nvSpPr>
          <p:spPr>
            <a:xfrm>
              <a:off x="1540251" y="3451416"/>
              <a:ext cx="2637083" cy="636098"/>
            </a:xfrm>
            <a:prstGeom prst="rect">
              <a:avLst/>
            </a:prstGeom>
          </p:spPr>
          <p:txBody>
            <a:bodyPr vert="horz" wrap="square" lIns="91440" tIns="45720" rIns="91440" bIns="45720" rtlCol="0" anchor="ctr">
              <a:noAutofit/>
            </a:bodyPr>
            <a:lstStyle/>
            <a:p>
              <a:pPr algn="ctr"/>
              <a:r>
                <a:rPr lang="en-US" sz="2000" b="1" dirty="0" smtClean="0">
                  <a:solidFill>
                    <a:srgbClr val="000000"/>
                  </a:solidFill>
                  <a:latin typeface="Lato Medium" panose="020F0602020204030203" pitchFamily="34" charset="0"/>
                  <a:cs typeface="Lato Medium" panose="020F0602020204030203" pitchFamily="34" charset="0"/>
                </a:rPr>
                <a:t>Strategic Planning</a:t>
              </a:r>
            </a:p>
          </p:txBody>
        </p:sp>
        <p:sp>
          <p:nvSpPr>
            <p:cNvPr id="13" name="TextBox 12"/>
            <p:cNvSpPr txBox="1"/>
            <p:nvPr/>
          </p:nvSpPr>
          <p:spPr>
            <a:xfrm>
              <a:off x="3589822" y="5352257"/>
              <a:ext cx="2010402" cy="247650"/>
            </a:xfrm>
            <a:prstGeom prst="rect">
              <a:avLst/>
            </a:prstGeom>
          </p:spPr>
          <p:txBody>
            <a:bodyPr vert="horz" wrap="square" lIns="91440" tIns="45720" rIns="91440" bIns="45720" rtlCol="0" anchor="ctr">
              <a:noAutofit/>
            </a:bodyPr>
            <a:lstStyle/>
            <a:p>
              <a:r>
                <a:rPr lang="en-US" sz="2000" b="1" dirty="0">
                  <a:solidFill>
                    <a:srgbClr val="000000"/>
                  </a:solidFill>
                  <a:latin typeface="Lato Medium" panose="020F0602020204030203" pitchFamily="34" charset="0"/>
                  <a:cs typeface="Lato Medium" panose="020F0602020204030203" pitchFamily="34" charset="0"/>
                </a:rPr>
                <a:t>Recruitment</a:t>
              </a:r>
            </a:p>
          </p:txBody>
        </p:sp>
      </p:grpSp>
    </p:spTree>
    <p:extLst>
      <p:ext uri="{BB962C8B-B14F-4D97-AF65-F5344CB8AC3E}">
        <p14:creationId xmlns:p14="http://schemas.microsoft.com/office/powerpoint/2010/main" val="76591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36"/>
          </p:nvPr>
        </p:nvSpPr>
        <p:spPr>
          <a:xfrm>
            <a:off x="467670" y="1199654"/>
            <a:ext cx="8373118" cy="3074823"/>
          </a:xfrm>
        </p:spPr>
        <p:txBody>
          <a:bodyPr/>
          <a:lstStyle/>
          <a:p>
            <a:r>
              <a:rPr lang="en-US" b="1" dirty="0" smtClean="0">
                <a:solidFill>
                  <a:schemeClr val="accent2"/>
                </a:solidFill>
                <a:latin typeface="+mj-lt"/>
              </a:rPr>
              <a:t>Strengths:</a:t>
            </a:r>
            <a:r>
              <a:rPr lang="en-US" dirty="0" smtClean="0"/>
              <a:t> </a:t>
            </a:r>
            <a:r>
              <a:rPr lang="en-US" dirty="0"/>
              <a:t>Survey items that students rated in the top half of importance and in the top quartile of satisfaction, relative to the other survey items.</a:t>
            </a:r>
          </a:p>
          <a:p>
            <a:r>
              <a:rPr lang="en-US" b="1" dirty="0" smtClean="0">
                <a:solidFill>
                  <a:schemeClr val="accent6"/>
                </a:solidFill>
                <a:latin typeface="+mj-lt"/>
              </a:rPr>
              <a:t>Challenges: </a:t>
            </a:r>
            <a:r>
              <a:rPr lang="en-US" dirty="0"/>
              <a:t>Survey items in the top half of importance and the bottom quartile of satisfaction or in the top half of importance and the top quartile of the performance gaps for the data set.</a:t>
            </a:r>
          </a:p>
          <a:p>
            <a:r>
              <a:rPr lang="en-US" b="1" dirty="0" smtClean="0">
                <a:solidFill>
                  <a:schemeClr val="accent3"/>
                </a:solidFill>
                <a:latin typeface="+mj-lt"/>
              </a:rPr>
              <a:t>Performance gap: </a:t>
            </a:r>
            <a:r>
              <a:rPr lang="en-US" dirty="0"/>
              <a:t>The difference between the importance score and the satisfaction score.</a:t>
            </a:r>
          </a:p>
          <a:p>
            <a:endParaRPr lang="en-US" dirty="0"/>
          </a:p>
        </p:txBody>
      </p:sp>
      <p:sp>
        <p:nvSpPr>
          <p:cNvPr id="4" name="Title 3"/>
          <p:cNvSpPr>
            <a:spLocks noGrp="1"/>
          </p:cNvSpPr>
          <p:nvPr>
            <p:ph type="title"/>
          </p:nvPr>
        </p:nvSpPr>
        <p:spPr>
          <a:xfrm>
            <a:off x="467670" y="326294"/>
            <a:ext cx="8373118" cy="430887"/>
          </a:xfrm>
        </p:spPr>
        <p:txBody>
          <a:bodyPr/>
          <a:lstStyle/>
          <a:p>
            <a:r>
              <a:rPr lang="en-US" dirty="0" smtClean="0"/>
              <a:t>Definitions</a:t>
            </a:r>
            <a:endParaRPr lang="en-US" dirty="0"/>
          </a:p>
        </p:txBody>
      </p:sp>
    </p:spTree>
    <p:extLst>
      <p:ext uri="{BB962C8B-B14F-4D97-AF65-F5344CB8AC3E}">
        <p14:creationId xmlns:p14="http://schemas.microsoft.com/office/powerpoint/2010/main" val="42494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66343" y="318841"/>
            <a:ext cx="6397587" cy="486061"/>
          </a:xfrm>
          <a:prstGeom prst="rect">
            <a:avLst/>
          </a:prstGeom>
        </p:spPr>
        <p:txBody>
          <a:bodyPr/>
          <a:lstStyle>
            <a:lvl1pPr algn="l" defTabSz="914400" rtl="0" eaLnBrk="1" latinLnBrk="0" hangingPunct="1">
              <a:spcBef>
                <a:spcPct val="0"/>
              </a:spcBef>
              <a:buNone/>
              <a:defRPr lang="en-US" sz="2800" kern="1200" cap="none" baseline="0" dirty="0" smtClean="0">
                <a:solidFill>
                  <a:schemeClr val="tx1"/>
                </a:solidFill>
                <a:latin typeface="Lato Black" panose="020F0A02020204030203" pitchFamily="34" charset="0"/>
                <a:ea typeface="+mn-ea"/>
                <a:cs typeface="+mj-cs"/>
              </a:defRPr>
            </a:lvl1pPr>
          </a:lstStyle>
          <a:p>
            <a:r>
              <a:rPr b="1" dirty="0">
                <a:solidFill>
                  <a:srgbClr val="002D5C"/>
                </a:solidFill>
                <a:latin typeface="+mj-lt"/>
                <a:ea typeface="Lato Medium" panose="020F0502020204030203" pitchFamily="34" charset="0"/>
                <a:cs typeface="Lato Medium" panose="020F0602020204030203" pitchFamily="34" charset="0"/>
              </a:rPr>
              <a:t>Matrix for prioritizing action</a:t>
            </a:r>
          </a:p>
        </p:txBody>
      </p:sp>
      <p:sp>
        <p:nvSpPr>
          <p:cNvPr id="3" name="Text Box 10"/>
          <p:cNvSpPr txBox="1">
            <a:spLocks noChangeArrowheads="1"/>
          </p:cNvSpPr>
          <p:nvPr/>
        </p:nvSpPr>
        <p:spPr bwMode="auto">
          <a:xfrm>
            <a:off x="1159651" y="4773019"/>
            <a:ext cx="3309593" cy="19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nSpc>
                <a:spcPts val="1050"/>
              </a:lnSpc>
              <a:spcBef>
                <a:spcPts val="300"/>
              </a:spcBef>
            </a:pPr>
            <a:r>
              <a:rPr lang="en-US" sz="800" b="0" dirty="0">
                <a:solidFill>
                  <a:schemeClr val="bg2">
                    <a:lumMod val="10000"/>
                  </a:schemeClr>
                </a:solidFill>
              </a:rPr>
              <a:t>Copyright to 1994-2019 </a:t>
            </a:r>
            <a:r>
              <a:rPr lang="en-US" sz="750" b="0" dirty="0">
                <a:solidFill>
                  <a:schemeClr val="bg2">
                    <a:lumMod val="10000"/>
                  </a:schemeClr>
                </a:solidFill>
                <a:latin typeface="Lato"/>
              </a:rPr>
              <a:t>Ruffalo Noel Levitz</a:t>
            </a:r>
          </a:p>
        </p:txBody>
      </p:sp>
      <p:sp>
        <p:nvSpPr>
          <p:cNvPr id="8" name="Text Box 8"/>
          <p:cNvSpPr txBox="1">
            <a:spLocks noChangeArrowheads="1"/>
          </p:cNvSpPr>
          <p:nvPr/>
        </p:nvSpPr>
        <p:spPr bwMode="auto">
          <a:xfrm>
            <a:off x="2814448" y="4513676"/>
            <a:ext cx="3659207" cy="2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a:lnSpc>
                <a:spcPts val="1500"/>
              </a:lnSpc>
            </a:pPr>
            <a:r>
              <a:rPr lang="en-US" sz="2000" dirty="0">
                <a:solidFill>
                  <a:srgbClr val="000000"/>
                </a:solidFill>
                <a:latin typeface="+mn-lt"/>
              </a:rPr>
              <a:t>Very Unimportant</a:t>
            </a:r>
          </a:p>
        </p:txBody>
      </p:sp>
      <p:grpSp>
        <p:nvGrpSpPr>
          <p:cNvPr id="4" name="Group 3">
            <a:extLst>
              <a:ext uri="{FF2B5EF4-FFF2-40B4-BE49-F238E27FC236}">
                <a16:creationId xmlns="" xmlns:a16="http://schemas.microsoft.com/office/drawing/2014/main" id="{D46F8D91-65C1-4DAD-8698-4DD789812085}"/>
              </a:ext>
            </a:extLst>
          </p:cNvPr>
          <p:cNvGrpSpPr/>
          <p:nvPr/>
        </p:nvGrpSpPr>
        <p:grpSpPr>
          <a:xfrm>
            <a:off x="191534" y="1288824"/>
            <a:ext cx="8751298" cy="3064694"/>
            <a:chOff x="191534" y="1288824"/>
            <a:chExt cx="8751298" cy="3064694"/>
          </a:xfrm>
        </p:grpSpPr>
        <p:sp>
          <p:nvSpPr>
            <p:cNvPr id="6" name="Text Box 6"/>
            <p:cNvSpPr txBox="1">
              <a:spLocks noChangeArrowheads="1"/>
            </p:cNvSpPr>
            <p:nvPr/>
          </p:nvSpPr>
          <p:spPr bwMode="auto">
            <a:xfrm>
              <a:off x="3734428" y="1288824"/>
              <a:ext cx="1901032" cy="464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algn="ctr" eaLnBrk="1" hangingPunct="1">
                <a:lnSpc>
                  <a:spcPts val="1500"/>
                </a:lnSpc>
              </a:pPr>
              <a:r>
                <a:rPr lang="en-US" sz="2000" dirty="0">
                  <a:solidFill>
                    <a:srgbClr val="000000"/>
                  </a:solidFill>
                  <a:latin typeface="+mn-lt"/>
                </a:rPr>
                <a:t>Very Important</a:t>
              </a:r>
            </a:p>
          </p:txBody>
        </p:sp>
        <p:sp>
          <p:nvSpPr>
            <p:cNvPr id="7" name="Text Box 7"/>
            <p:cNvSpPr txBox="1">
              <a:spLocks noChangeArrowheads="1"/>
            </p:cNvSpPr>
            <p:nvPr/>
          </p:nvSpPr>
          <p:spPr bwMode="auto">
            <a:xfrm>
              <a:off x="7098828" y="2650513"/>
              <a:ext cx="1844004" cy="2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ctr" eaLnBrk="0" fontAlgn="base" hangingPunct="0">
                <a:spcBef>
                  <a:spcPct val="0"/>
                </a:spcBef>
                <a:spcAft>
                  <a:spcPct val="0"/>
                </a:spcAft>
                <a:defRPr b="1">
                  <a:solidFill>
                    <a:schemeClr val="tx1"/>
                  </a:solidFill>
                  <a:latin typeface="Arial" charset="0"/>
                </a:defRPr>
              </a:lvl6pPr>
              <a:lvl7pPr marL="2971800" indent="-228600" algn="ctr" eaLnBrk="0" fontAlgn="base" hangingPunct="0">
                <a:spcBef>
                  <a:spcPct val="0"/>
                </a:spcBef>
                <a:spcAft>
                  <a:spcPct val="0"/>
                </a:spcAft>
                <a:defRPr b="1">
                  <a:solidFill>
                    <a:schemeClr val="tx1"/>
                  </a:solidFill>
                  <a:latin typeface="Arial" charset="0"/>
                </a:defRPr>
              </a:lvl7pPr>
              <a:lvl8pPr marL="3429000" indent="-228600" algn="ctr" eaLnBrk="0" fontAlgn="base" hangingPunct="0">
                <a:spcBef>
                  <a:spcPct val="0"/>
                </a:spcBef>
                <a:spcAft>
                  <a:spcPct val="0"/>
                </a:spcAft>
                <a:defRPr b="1">
                  <a:solidFill>
                    <a:schemeClr val="tx1"/>
                  </a:solidFill>
                  <a:latin typeface="Arial" charset="0"/>
                </a:defRPr>
              </a:lvl8pPr>
              <a:lvl9pPr marL="3886200" indent="-228600" algn="ctr" eaLnBrk="0" fontAlgn="base" hangingPunct="0">
                <a:spcBef>
                  <a:spcPct val="0"/>
                </a:spcBef>
                <a:spcAft>
                  <a:spcPct val="0"/>
                </a:spcAft>
                <a:defRPr b="1">
                  <a:solidFill>
                    <a:schemeClr val="tx1"/>
                  </a:solidFill>
                  <a:latin typeface="Arial" charset="0"/>
                </a:defRPr>
              </a:lvl9pPr>
            </a:lstStyle>
            <a:p>
              <a:pPr eaLnBrk="1" hangingPunct="1">
                <a:lnSpc>
                  <a:spcPts val="1500"/>
                </a:lnSpc>
              </a:pPr>
              <a:r>
                <a:rPr lang="en-US" sz="2000" dirty="0">
                  <a:solidFill>
                    <a:srgbClr val="000000"/>
                  </a:solidFill>
                  <a:latin typeface="+mn-lt"/>
                </a:rPr>
                <a:t>Very Satisfied</a:t>
              </a:r>
            </a:p>
          </p:txBody>
        </p:sp>
        <p:sp>
          <p:nvSpPr>
            <p:cNvPr id="11" name="Line 3"/>
            <p:cNvSpPr>
              <a:spLocks noChangeShapeType="1"/>
            </p:cNvSpPr>
            <p:nvPr/>
          </p:nvSpPr>
          <p:spPr bwMode="auto">
            <a:xfrm>
              <a:off x="2423769" y="2767602"/>
              <a:ext cx="4567438"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68562" tIns="34281" rIns="68562" bIns="34281" anchor="ctr"/>
            <a:lstStyle/>
            <a:p>
              <a:endParaRPr lang="en-US" sz="1350" dirty="0">
                <a:solidFill>
                  <a:srgbClr val="333333"/>
                </a:solidFill>
              </a:endParaRPr>
            </a:p>
          </p:txBody>
        </p:sp>
        <p:sp>
          <p:nvSpPr>
            <p:cNvPr id="12" name="Line 4"/>
            <p:cNvSpPr>
              <a:spLocks noChangeShapeType="1"/>
            </p:cNvSpPr>
            <p:nvPr/>
          </p:nvSpPr>
          <p:spPr bwMode="auto">
            <a:xfrm flipV="1">
              <a:off x="4644052" y="1734130"/>
              <a:ext cx="0" cy="2619388"/>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lIns="68562" tIns="34281" rIns="68562" bIns="34281" anchor="ctr"/>
            <a:lstStyle/>
            <a:p>
              <a:endParaRPr lang="en-US" sz="1350" dirty="0">
                <a:solidFill>
                  <a:srgbClr val="333333"/>
                </a:solidFill>
              </a:endParaRPr>
            </a:p>
          </p:txBody>
        </p:sp>
        <p:sp>
          <p:nvSpPr>
            <p:cNvPr id="13" name="Rectangle 12"/>
            <p:cNvSpPr/>
            <p:nvPr/>
          </p:nvSpPr>
          <p:spPr>
            <a:xfrm>
              <a:off x="191534" y="2624811"/>
              <a:ext cx="2169905" cy="284693"/>
            </a:xfrm>
            <a:prstGeom prst="rect">
              <a:avLst/>
            </a:prstGeom>
          </p:spPr>
          <p:txBody>
            <a:bodyPr wrap="square">
              <a:spAutoFit/>
            </a:bodyPr>
            <a:lstStyle/>
            <a:p>
              <a:pPr algn="ctr">
                <a:lnSpc>
                  <a:spcPts val="1500"/>
                </a:lnSpc>
              </a:pPr>
              <a:r>
                <a:rPr lang="en-US" sz="2000" b="1" dirty="0">
                  <a:solidFill>
                    <a:srgbClr val="000000"/>
                  </a:solidFill>
                </a:rPr>
                <a:t>Very Dissatisfied</a:t>
              </a:r>
            </a:p>
          </p:txBody>
        </p:sp>
        <p:sp>
          <p:nvSpPr>
            <p:cNvPr id="14" name="TextBox 13"/>
            <p:cNvSpPr txBox="1"/>
            <p:nvPr/>
          </p:nvSpPr>
          <p:spPr>
            <a:xfrm>
              <a:off x="1009507" y="1306391"/>
              <a:ext cx="1920240" cy="830997"/>
            </a:xfrm>
            <a:prstGeom prst="rect">
              <a:avLst/>
            </a:prstGeom>
            <a:noFill/>
          </p:spPr>
          <p:txBody>
            <a:bodyPr wrap="square" rtlCol="0">
              <a:spAutoFit/>
            </a:bodyPr>
            <a:lstStyle/>
            <a:p>
              <a:pPr algn="ctr"/>
              <a:r>
                <a:rPr lang="en-US" sz="2400" b="1" dirty="0">
                  <a:solidFill>
                    <a:schemeClr val="accent3"/>
                  </a:solidFill>
                  <a:latin typeface="+mj-lt"/>
                </a:rPr>
                <a:t>Institutional </a:t>
              </a:r>
            </a:p>
            <a:p>
              <a:pPr algn="ctr"/>
              <a:r>
                <a:rPr lang="en-US" sz="2400" b="1" dirty="0">
                  <a:solidFill>
                    <a:schemeClr val="accent3"/>
                  </a:solidFill>
                  <a:latin typeface="+mj-lt"/>
                </a:rPr>
                <a:t>Challenges</a:t>
              </a:r>
            </a:p>
          </p:txBody>
        </p:sp>
        <p:sp>
          <p:nvSpPr>
            <p:cNvPr id="15" name="TextBox 14"/>
            <p:cNvSpPr txBox="1"/>
            <p:nvPr/>
          </p:nvSpPr>
          <p:spPr>
            <a:xfrm>
              <a:off x="6152424" y="1306391"/>
              <a:ext cx="1892808" cy="830997"/>
            </a:xfrm>
            <a:prstGeom prst="rect">
              <a:avLst/>
            </a:prstGeom>
            <a:noFill/>
          </p:spPr>
          <p:txBody>
            <a:bodyPr wrap="square" rtlCol="0">
              <a:spAutoFit/>
            </a:bodyPr>
            <a:lstStyle/>
            <a:p>
              <a:r>
                <a:rPr lang="en-US" sz="2400" b="1" dirty="0">
                  <a:solidFill>
                    <a:schemeClr val="accent3"/>
                  </a:solidFill>
                  <a:latin typeface="+mj-lt"/>
                </a:rPr>
                <a:t>Institutional</a:t>
              </a:r>
            </a:p>
            <a:p>
              <a:pPr algn="ctr"/>
              <a:r>
                <a:rPr lang="en-US" sz="2400" b="1" dirty="0">
                  <a:solidFill>
                    <a:schemeClr val="accent3"/>
                  </a:solidFill>
                  <a:latin typeface="+mj-lt"/>
                </a:rPr>
                <a:t>Strengths</a:t>
              </a:r>
            </a:p>
          </p:txBody>
        </p:sp>
      </p:grpSp>
    </p:spTree>
    <p:extLst>
      <p:ext uri="{BB962C8B-B14F-4D97-AF65-F5344CB8AC3E}">
        <p14:creationId xmlns:p14="http://schemas.microsoft.com/office/powerpoint/2010/main" val="84061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36"/>
          </p:nvPr>
        </p:nvSpPr>
        <p:spPr>
          <a:xfrm>
            <a:off x="304800" y="1692377"/>
            <a:ext cx="5230118" cy="2495710"/>
          </a:xfrm>
        </p:spPr>
        <p:txBody>
          <a:bodyPr>
            <a:normAutofit/>
          </a:bodyPr>
          <a:lstStyle/>
          <a:p>
            <a:r>
              <a:rPr lang="en-US" dirty="0" smtClean="0"/>
              <a:t>The </a:t>
            </a:r>
            <a:r>
              <a:rPr lang="en-US" dirty="0" smtClean="0"/>
              <a:t>Student Satisfaction Inventory was </a:t>
            </a:r>
            <a:r>
              <a:rPr lang="en-US" dirty="0" smtClean="0"/>
              <a:t>administered in the fall of 2019</a:t>
            </a:r>
          </a:p>
          <a:p>
            <a:r>
              <a:rPr lang="en-US" dirty="0"/>
              <a:t>A total of XXX of students completed the survey.</a:t>
            </a:r>
          </a:p>
          <a:p>
            <a:r>
              <a:rPr lang="en-US" dirty="0" smtClean="0"/>
              <a:t>XXXX </a:t>
            </a:r>
            <a:r>
              <a:rPr lang="en-US" dirty="0"/>
              <a:t>students were invited to complete the survey online.  </a:t>
            </a:r>
          </a:p>
        </p:txBody>
      </p:sp>
      <p:sp>
        <p:nvSpPr>
          <p:cNvPr id="3" name="Title 2"/>
          <p:cNvSpPr>
            <a:spLocks noGrp="1"/>
          </p:cNvSpPr>
          <p:nvPr>
            <p:ph type="title"/>
          </p:nvPr>
        </p:nvSpPr>
        <p:spPr/>
        <p:txBody>
          <a:bodyPr/>
          <a:lstStyle/>
          <a:p>
            <a:r>
              <a:rPr lang="en-US" dirty="0" smtClean="0"/>
              <a:t>Our survey administration</a:t>
            </a:r>
            <a:endParaRPr lang="en-US" dirty="0"/>
          </a:p>
        </p:txBody>
      </p:sp>
      <p:sp>
        <p:nvSpPr>
          <p:cNvPr id="4" name="Text Placeholder 3"/>
          <p:cNvSpPr>
            <a:spLocks noGrp="1"/>
          </p:cNvSpPr>
          <p:nvPr>
            <p:ph type="body" sz="quarter" idx="11"/>
          </p:nvPr>
        </p:nvSpPr>
        <p:spPr>
          <a:xfrm>
            <a:off x="6097223" y="1365171"/>
            <a:ext cx="2753350" cy="3164948"/>
          </a:xfrm>
        </p:spPr>
        <p:txBody>
          <a:bodyPr>
            <a:normAutofit fontScale="55000" lnSpcReduction="20000"/>
          </a:bodyPr>
          <a:lstStyle/>
          <a:p>
            <a:r>
              <a:rPr lang="en-US" dirty="0" smtClean="0"/>
              <a:t>This equals</a:t>
            </a:r>
          </a:p>
          <a:p>
            <a:r>
              <a:rPr lang="en-US" dirty="0" smtClean="0"/>
              <a:t>XX%</a:t>
            </a:r>
          </a:p>
          <a:p>
            <a:r>
              <a:rPr lang="en-US" dirty="0" smtClean="0"/>
              <a:t>response rate</a:t>
            </a:r>
            <a:endParaRPr lang="en-US" dirty="0"/>
          </a:p>
        </p:txBody>
      </p:sp>
    </p:spTree>
    <p:extLst>
      <p:ext uri="{BB962C8B-B14F-4D97-AF65-F5344CB8AC3E}">
        <p14:creationId xmlns:p14="http://schemas.microsoft.com/office/powerpoint/2010/main" val="15786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45">
      <a:dk1>
        <a:srgbClr val="002D5C"/>
      </a:dk1>
      <a:lt1>
        <a:srgbClr val="FFFFFF"/>
      </a:lt1>
      <a:dk2>
        <a:srgbClr val="5B6770"/>
      </a:dk2>
      <a:lt2>
        <a:srgbClr val="DBD9D6"/>
      </a:lt2>
      <a:accent1>
        <a:srgbClr val="002D5C"/>
      </a:accent1>
      <a:accent2>
        <a:srgbClr val="C3D600"/>
      </a:accent2>
      <a:accent3>
        <a:srgbClr val="0071CE"/>
      </a:accent3>
      <a:accent4>
        <a:srgbClr val="898BB4"/>
      </a:accent4>
      <a:accent5>
        <a:srgbClr val="EDAA00"/>
      </a:accent5>
      <a:accent6>
        <a:srgbClr val="802245"/>
      </a:accent6>
      <a:hlink>
        <a:srgbClr val="0071CE"/>
      </a:hlink>
      <a:folHlink>
        <a:srgbClr val="0071CE"/>
      </a:folHlink>
    </a:clrScheme>
    <a:fontScheme name="Custom 165">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NL_PPT_Template_Widescreen_0319.pptx" id="{206EB941-745E-4659-A15C-F14E2FF927EE}" vid="{49FAE138-0D1C-45EE-93DC-66AC73F3DA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uffalo Noel Levitz">
    <a:dk1>
      <a:srgbClr val="002D5C"/>
    </a:dk1>
    <a:lt1>
      <a:srgbClr val="FFFFFF"/>
    </a:lt1>
    <a:dk2>
      <a:srgbClr val="5B6770"/>
    </a:dk2>
    <a:lt2>
      <a:srgbClr val="DBD9D6"/>
    </a:lt2>
    <a:accent1>
      <a:srgbClr val="A9AD00"/>
    </a:accent1>
    <a:accent2>
      <a:srgbClr val="007481"/>
    </a:accent2>
    <a:accent3>
      <a:srgbClr val="002D5C"/>
    </a:accent3>
    <a:accent4>
      <a:srgbClr val="C3D600"/>
    </a:accent4>
    <a:accent5>
      <a:srgbClr val="802245"/>
    </a:accent5>
    <a:accent6>
      <a:srgbClr val="342E1F"/>
    </a:accent6>
    <a:hlink>
      <a:srgbClr val="007481"/>
    </a:hlink>
    <a:folHlink>
      <a:srgbClr val="5B6770"/>
    </a:folHlink>
  </a:clrScheme>
  <a:fontScheme name="RNL Fonts">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RNL_PPT_Template_Widescreen_0419</Template>
  <TotalTime>180</TotalTime>
  <Words>1745</Words>
  <Application>Microsoft Office PowerPoint</Application>
  <PresentationFormat>On-screen Show (16:9)</PresentationFormat>
  <Paragraphs>147</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Cambria</vt:lpstr>
      <vt:lpstr>Century Gothic</vt:lpstr>
      <vt:lpstr>Lato</vt:lpstr>
      <vt:lpstr>Lato Black</vt:lpstr>
      <vt:lpstr>Lato Heavy</vt:lpstr>
      <vt:lpstr>Lato Light</vt:lpstr>
      <vt:lpstr>Lato Medium</vt:lpstr>
      <vt:lpstr>Wingdings</vt:lpstr>
      <vt:lpstr>Office Theme</vt:lpstr>
      <vt:lpstr>PowerPoint Presentation</vt:lpstr>
      <vt:lpstr>Student Satisfaction Inventory: Infographic</vt:lpstr>
      <vt:lpstr>PowerPoint Presentation</vt:lpstr>
      <vt:lpstr>PowerPoint Presentation</vt:lpstr>
      <vt:lpstr>PowerPoint Presentation</vt:lpstr>
      <vt:lpstr>Four primary ways to use satisfaction data</vt:lpstr>
      <vt:lpstr>Definitions</vt:lpstr>
      <vt:lpstr>PowerPoint Presentation</vt:lpstr>
      <vt:lpstr>Our survey administration</vt:lpstr>
      <vt:lpstr>Our institutional strengths </vt:lpstr>
      <vt:lpstr>Our institutional challenges </vt:lpstr>
      <vt:lpstr>The importance of institutional choice</vt:lpstr>
      <vt:lpstr>What factors influence our students to enroll?</vt:lpstr>
      <vt:lpstr>Bottom line indicator: Satisfaction</vt:lpstr>
      <vt:lpstr>Bottom line indicator: Re-enrollment</vt:lpstr>
      <vt:lpstr>Next steps on our campus:</vt:lpstr>
      <vt:lpstr>How are we using this information?</vt:lpstr>
      <vt:lpstr>PowerPoint Presentation</vt:lpstr>
      <vt:lpstr>For a series of short tutorials, visit:  www.RuffaloNL.com/SatisfactionSurveyTutorials</vt:lpstr>
      <vt:lpstr>Download the report from here:</vt:lpstr>
      <vt:lpstr>Learn more about the RNL  Satisfaction-Priorities Surveys: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Leisinger</dc:creator>
  <cp:lastModifiedBy>Julie Bryant</cp:lastModifiedBy>
  <cp:revision>13</cp:revision>
  <dcterms:created xsi:type="dcterms:W3CDTF">2019-10-17T18:23:09Z</dcterms:created>
  <dcterms:modified xsi:type="dcterms:W3CDTF">2019-10-22T18:00:43Z</dcterms:modified>
</cp:coreProperties>
</file>